
<file path=[Content_Types].xml><?xml version="1.0" encoding="utf-8"?>
<Types xmlns="http://schemas.openxmlformats.org/package/2006/content-types">
  <Override PartName="/ppt/slides/slide14.xml" ContentType="application/vnd.openxmlformats-officedocument.presentationml.slide+xml"/>
  <Override PartName="/ppt/slides/slide33.xml" ContentType="application/vnd.openxmlformats-officedocument.presentationml.slide+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87.xml" ContentType="application/vnd.openxmlformats-officedocument.presentationml.slide+xml"/>
  <Default Extension="bin" ContentType="application/vnd.openxmlformats-officedocument.presentationml.printerSettings"/>
  <Override PartName="/ppt/slideLayouts/slideLayout8.xml" ContentType="application/vnd.openxmlformats-officedocument.presentationml.slideLayout+xml"/>
  <Override PartName="/ppt/slides/slide92.xml" ContentType="application/vnd.openxmlformats-officedocument.presentationml.slide+xml"/>
  <Override PartName="/ppt/slides/slide100.xml" ContentType="application/vnd.openxmlformats-officedocument.presentationml.slide+xml"/>
  <Default Extension="wmf" ContentType="image/x-wmf"/>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slides/slide79.xml" ContentType="application/vnd.openxmlformats-officedocument.presentationml.slide+xml"/>
  <Override PartName="/ppt/slides/slide98.xml" ContentType="application/vnd.openxmlformats-officedocument.presentationml.slide+xml"/>
  <Override PartName="/ppt/slides/slide106.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84.xml" ContentType="application/vnd.openxmlformats-officedocument.presentationml.slide+xml"/>
  <Override PartName="/ppt/slides/slide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Default Extension="gif" ContentType="image/gif"/>
  <Override PartName="/ppt/slides/slide70.xml" ContentType="application/vnd.openxmlformats-officedocument.presentationml.slide+xml"/>
  <Override PartName="/ppt/slides/slide15.xml" ContentType="application/vnd.openxmlformats-officedocument.presentationml.slide+xml"/>
  <Override PartName="/ppt/slides/slide34.xml" ContentType="application/vnd.openxmlformats-officedocument.presentationml.slide+xml"/>
  <Override PartName="/ppt/slides/slide53.xml" ContentType="application/vnd.openxmlformats-officedocument.presentationml.slide+xml"/>
  <Override PartName="/ppt/slides/slide72.xml" ContentType="application/vnd.openxmlformats-officedocument.presentationml.slide+xml"/>
  <Override PartName="/ppt/slides/slide69.xml" ContentType="application/vnd.openxmlformats-officedocument.presentationml.slide+xml"/>
  <Override PartName="/ppt/slides/slide88.xml" ContentType="application/vnd.openxmlformats-officedocument.presentationml.slide+xml"/>
  <Override PartName="/ppt/slideLayouts/slideLayout9.xml" ContentType="application/vnd.openxmlformats-officedocument.presentationml.slideLayout+xml"/>
  <Override PartName="/ppt/slides/slide20.xml" ContentType="application/vnd.openxmlformats-officedocument.presentationml.slide+xml"/>
  <Override PartName="/ppt/presProps.xml" ContentType="application/vnd.openxmlformats-officedocument.presentationml.presProps+xml"/>
  <Override PartName="/ppt/slides/slide93.xml" ContentType="application/vnd.openxmlformats-officedocument.presentationml.slide+xml"/>
  <Override PartName="/ppt/slides/slide101.xml" ContentType="application/vnd.openxmlformats-officedocument.presentationml.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handoutMasters/handoutMaster1.xml" ContentType="application/vnd.openxmlformats-officedocument.presentationml.handoutMaster+xml"/>
  <Override PartName="/ppt/theme/theme2.xml" ContentType="application/vnd.openxmlformats-officedocument.theme+xml"/>
  <Override PartName="/docProps/core.xml" ContentType="application/vnd.openxmlformats-package.core-properties+xml"/>
  <Default Extension="jpeg" ContentType="image/jpeg"/>
  <Override PartName="/ppt/slides/slide9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slides/slide47.xml" ContentType="application/vnd.openxmlformats-officedocument.presentationml.slide+xml"/>
  <Override PartName="/ppt/slides/slide107.xml" ContentType="application/vnd.openxmlformats-officedocument.presentationml.slide+xml"/>
  <Override PartName="/ppt/slides/slide31.xml" ContentType="application/vnd.openxmlformats-officedocument.presentationml.slide+xml"/>
  <Override PartName="/ppt/slideLayouts/slideLayout6.xml" ContentType="application/vnd.openxmlformats-officedocument.presentationml.slideLayout+xml"/>
  <Override PartName="/ppt/slides/slide71.xml" ContentType="application/vnd.openxmlformats-officedocument.presentationml.slide+xml"/>
  <Override PartName="/ppt/slides/slide90.xml" ContentType="application/vnd.openxmlformats-officedocument.presentationml.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s/slide94.xml" ContentType="application/vnd.openxmlformats-officedocument.presentationml.slide+xml"/>
  <Override PartName="/ppt/slides/slide102.xml" ContentType="application/vnd.openxmlformats-officedocument.presentationml.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s/slide104.xml" ContentType="application/vnd.openxmlformats-officedocument.presentationml.slide+xml"/>
  <Override PartName="/ppt/slides/slide25.xml" ContentType="application/vnd.openxmlformats-officedocument.presentationml.slide+xml"/>
  <Override PartName="/ppt/slides/slide44.xml" ContentType="application/vnd.openxmlformats-officedocument.presentationml.slide+xml"/>
  <Override PartName="/ppt/slides/slide96.xml" ContentType="application/vnd.openxmlformats-officedocument.presentationml.slide+xml"/>
  <Override PartName="/ppt/slides/slide82.xml" ContentType="application/vnd.openxmlformats-officedocument.presentationml.slide+xml"/>
  <Override PartName="/ppt/slides/slide63.xml" ContentType="application/vnd.openxmlformats-officedocument.presentationml.slide+xml"/>
  <Override PartName="/ppt/slideLayouts/slideLayout3.xml" ContentType="application/vnd.openxmlformats-officedocument.presentationml.slideLayout+xml"/>
  <Override PartName="/ppt/theme/theme3.xml" ContentType="application/vnd.openxmlformats-officedocument.them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ppt/slides/slide86.xml" ContentType="application/vnd.openxmlformats-officedocument.presentationml.slide+xml"/>
  <Override PartName="/ppt/slideLayouts/slideLayout7.xml" ContentType="application/vnd.openxmlformats-officedocument.presentationml.slideLayout+xml"/>
  <Override PartName="/docProps/app.xml" ContentType="application/vnd.openxmlformats-officedocument.extended-properties+xml"/>
  <Override PartName="/ppt/slides/slide91.xml" ContentType="application/vnd.openxmlformats-officedocument.presentationml.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59.xml" ContentType="application/vnd.openxmlformats-officedocument.presentationml.slide+xml"/>
  <Override PartName="/ppt/slides/slide78.xml" ContentType="application/vnd.openxmlformats-officedocument.presentationml.slide+xml"/>
  <Override PartName="/ppt/slides/slide97.xml" ContentType="application/vnd.openxmlformats-officedocument.presentationml.slide+xml"/>
  <Override PartName="/ppt/slides/slide105.xml" ContentType="application/vnd.openxmlformats-officedocument.presentationml.slide+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943" r:id="rId1"/>
  </p:sldMasterIdLst>
  <p:notesMasterIdLst>
    <p:notesMasterId r:id="rId109"/>
  </p:notesMasterIdLst>
  <p:handoutMasterIdLst>
    <p:handoutMasterId r:id="rId110"/>
  </p:handoutMasterIdLst>
  <p:sldIdLst>
    <p:sldId id="847" r:id="rId2"/>
    <p:sldId id="750" r:id="rId3"/>
    <p:sldId id="751" r:id="rId4"/>
    <p:sldId id="752" r:id="rId5"/>
    <p:sldId id="753" r:id="rId6"/>
    <p:sldId id="754" r:id="rId7"/>
    <p:sldId id="755" r:id="rId8"/>
    <p:sldId id="756" r:id="rId9"/>
    <p:sldId id="757" r:id="rId10"/>
    <p:sldId id="758" r:id="rId11"/>
    <p:sldId id="759" r:id="rId12"/>
    <p:sldId id="760" r:id="rId13"/>
    <p:sldId id="761" r:id="rId14"/>
    <p:sldId id="762" r:id="rId15"/>
    <p:sldId id="763" r:id="rId16"/>
    <p:sldId id="849" r:id="rId17"/>
    <p:sldId id="764" r:id="rId18"/>
    <p:sldId id="848" r:id="rId19"/>
    <p:sldId id="765" r:id="rId20"/>
    <p:sldId id="766" r:id="rId21"/>
    <p:sldId id="767" r:id="rId22"/>
    <p:sldId id="768" r:id="rId23"/>
    <p:sldId id="769" r:id="rId24"/>
    <p:sldId id="770" r:id="rId25"/>
    <p:sldId id="771" r:id="rId26"/>
    <p:sldId id="772" r:id="rId27"/>
    <p:sldId id="773" r:id="rId28"/>
    <p:sldId id="774" r:id="rId29"/>
    <p:sldId id="775" r:id="rId30"/>
    <p:sldId id="776" r:id="rId31"/>
    <p:sldId id="777" r:id="rId32"/>
    <p:sldId id="778" r:id="rId33"/>
    <p:sldId id="779" r:id="rId34"/>
    <p:sldId id="780" r:id="rId35"/>
    <p:sldId id="781" r:id="rId36"/>
    <p:sldId id="782" r:id="rId37"/>
    <p:sldId id="783" r:id="rId38"/>
    <p:sldId id="784" r:id="rId39"/>
    <p:sldId id="785" r:id="rId40"/>
    <p:sldId id="786" r:id="rId41"/>
    <p:sldId id="787" r:id="rId42"/>
    <p:sldId id="788" r:id="rId43"/>
    <p:sldId id="789" r:id="rId44"/>
    <p:sldId id="790" r:id="rId45"/>
    <p:sldId id="791" r:id="rId46"/>
    <p:sldId id="792" r:id="rId47"/>
    <p:sldId id="793" r:id="rId48"/>
    <p:sldId id="850" r:id="rId49"/>
    <p:sldId id="851" r:id="rId50"/>
    <p:sldId id="852" r:id="rId51"/>
    <p:sldId id="794" r:id="rId52"/>
    <p:sldId id="853" r:id="rId53"/>
    <p:sldId id="854" r:id="rId54"/>
    <p:sldId id="855" r:id="rId55"/>
    <p:sldId id="856" r:id="rId56"/>
    <p:sldId id="795" r:id="rId57"/>
    <p:sldId id="796" r:id="rId58"/>
    <p:sldId id="797" r:id="rId59"/>
    <p:sldId id="798" r:id="rId60"/>
    <p:sldId id="799" r:id="rId61"/>
    <p:sldId id="800" r:id="rId62"/>
    <p:sldId id="801" r:id="rId63"/>
    <p:sldId id="802" r:id="rId64"/>
    <p:sldId id="803" r:id="rId65"/>
    <p:sldId id="804" r:id="rId66"/>
    <p:sldId id="805" r:id="rId67"/>
    <p:sldId id="806" r:id="rId68"/>
    <p:sldId id="807" r:id="rId69"/>
    <p:sldId id="808" r:id="rId70"/>
    <p:sldId id="809" r:id="rId71"/>
    <p:sldId id="810" r:id="rId72"/>
    <p:sldId id="811" r:id="rId73"/>
    <p:sldId id="812" r:id="rId74"/>
    <p:sldId id="813" r:id="rId75"/>
    <p:sldId id="814" r:id="rId76"/>
    <p:sldId id="815" r:id="rId77"/>
    <p:sldId id="816" r:id="rId78"/>
    <p:sldId id="817" r:id="rId79"/>
    <p:sldId id="818" r:id="rId80"/>
    <p:sldId id="819" r:id="rId81"/>
    <p:sldId id="820" r:id="rId82"/>
    <p:sldId id="821" r:id="rId83"/>
    <p:sldId id="822" r:id="rId84"/>
    <p:sldId id="823" r:id="rId85"/>
    <p:sldId id="824" r:id="rId86"/>
    <p:sldId id="825" r:id="rId87"/>
    <p:sldId id="826" r:id="rId88"/>
    <p:sldId id="827" r:id="rId89"/>
    <p:sldId id="828" r:id="rId90"/>
    <p:sldId id="829" r:id="rId91"/>
    <p:sldId id="830" r:id="rId92"/>
    <p:sldId id="831" r:id="rId93"/>
    <p:sldId id="832" r:id="rId94"/>
    <p:sldId id="833" r:id="rId95"/>
    <p:sldId id="834" r:id="rId96"/>
    <p:sldId id="835" r:id="rId97"/>
    <p:sldId id="836" r:id="rId98"/>
    <p:sldId id="837" r:id="rId99"/>
    <p:sldId id="838" r:id="rId100"/>
    <p:sldId id="857" r:id="rId101"/>
    <p:sldId id="840" r:id="rId102"/>
    <p:sldId id="841" r:id="rId103"/>
    <p:sldId id="842" r:id="rId104"/>
    <p:sldId id="843" r:id="rId105"/>
    <p:sldId id="844" r:id="rId106"/>
    <p:sldId id="845" r:id="rId107"/>
    <p:sldId id="846" r:id="rId108"/>
  </p:sldIdLst>
  <p:sldSz cx="9144000" cy="6858000" type="screen4x3"/>
  <p:notesSz cx="7010400" cy="9296400"/>
  <p:defaultTextStyle>
    <a:defPPr>
      <a:defRPr lang="en-US"/>
    </a:defPPr>
    <a:lvl1pPr algn="ctr" rtl="0" fontAlgn="base">
      <a:spcBef>
        <a:spcPct val="0"/>
      </a:spcBef>
      <a:spcAft>
        <a:spcPct val="0"/>
      </a:spcAft>
      <a:defRPr sz="900" kern="1200">
        <a:solidFill>
          <a:schemeClr val="bg1"/>
        </a:solidFill>
        <a:latin typeface="Arial" pitchFamily="34" charset="0"/>
        <a:ea typeface="ＭＳ Ｐゴシック" pitchFamily="34" charset="-128"/>
        <a:cs typeface="+mn-cs"/>
      </a:defRPr>
    </a:lvl1pPr>
    <a:lvl2pPr marL="457200" algn="ctr" rtl="0" fontAlgn="base">
      <a:spcBef>
        <a:spcPct val="0"/>
      </a:spcBef>
      <a:spcAft>
        <a:spcPct val="0"/>
      </a:spcAft>
      <a:defRPr sz="900" kern="1200">
        <a:solidFill>
          <a:schemeClr val="bg1"/>
        </a:solidFill>
        <a:latin typeface="Arial" pitchFamily="34" charset="0"/>
        <a:ea typeface="ＭＳ Ｐゴシック" pitchFamily="34" charset="-128"/>
        <a:cs typeface="+mn-cs"/>
      </a:defRPr>
    </a:lvl2pPr>
    <a:lvl3pPr marL="914400" algn="ctr" rtl="0" fontAlgn="base">
      <a:spcBef>
        <a:spcPct val="0"/>
      </a:spcBef>
      <a:spcAft>
        <a:spcPct val="0"/>
      </a:spcAft>
      <a:defRPr sz="900" kern="1200">
        <a:solidFill>
          <a:schemeClr val="bg1"/>
        </a:solidFill>
        <a:latin typeface="Arial" pitchFamily="34" charset="0"/>
        <a:ea typeface="ＭＳ Ｐゴシック" pitchFamily="34" charset="-128"/>
        <a:cs typeface="+mn-cs"/>
      </a:defRPr>
    </a:lvl3pPr>
    <a:lvl4pPr marL="1371600" algn="ctr" rtl="0" fontAlgn="base">
      <a:spcBef>
        <a:spcPct val="0"/>
      </a:spcBef>
      <a:spcAft>
        <a:spcPct val="0"/>
      </a:spcAft>
      <a:defRPr sz="900" kern="1200">
        <a:solidFill>
          <a:schemeClr val="bg1"/>
        </a:solidFill>
        <a:latin typeface="Arial" pitchFamily="34" charset="0"/>
        <a:ea typeface="ＭＳ Ｐゴシック" pitchFamily="34" charset="-128"/>
        <a:cs typeface="+mn-cs"/>
      </a:defRPr>
    </a:lvl4pPr>
    <a:lvl5pPr marL="1828800" algn="ctr" rtl="0" fontAlgn="base">
      <a:spcBef>
        <a:spcPct val="0"/>
      </a:spcBef>
      <a:spcAft>
        <a:spcPct val="0"/>
      </a:spcAft>
      <a:defRPr sz="900"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900"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900"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900"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900" kern="1200">
        <a:solidFill>
          <a:schemeClr val="bg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hiddenSlides="1"/>
  <p:clrMru>
    <a:srgbClr val="000097"/>
    <a:srgbClr val="495191"/>
    <a:srgbClr val="FFB5AF"/>
    <a:srgbClr val="CEEAB0"/>
    <a:srgbClr val="5F8C32"/>
    <a:srgbClr val="F8F8F7"/>
    <a:srgbClr val="626262"/>
    <a:srgbClr val="E76F34"/>
    <a:srgbClr val="4F4191"/>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15620"/>
    <p:restoredTop sz="93807" autoAdjust="0"/>
  </p:normalViewPr>
  <p:slideViewPr>
    <p:cSldViewPr snapToGrid="0">
      <p:cViewPr>
        <p:scale>
          <a:sx n="100" d="100"/>
          <a:sy n="100" d="100"/>
        </p:scale>
        <p:origin x="272" y="152"/>
      </p:cViewPr>
      <p:guideLst>
        <p:guide orient="horz" pos="2118"/>
        <p:guide orient="horz" pos="4277"/>
        <p:guide pos="5468"/>
        <p:guide pos="349"/>
        <p:guide pos="2879"/>
      </p:guideLst>
    </p:cSldViewPr>
  </p:slideViewPr>
  <p:notesTextViewPr>
    <p:cViewPr>
      <p:scale>
        <a:sx n="100" d="100"/>
        <a:sy n="100" d="100"/>
      </p:scale>
      <p:origin x="0" y="0"/>
    </p:cViewPr>
  </p:notesTextViewPr>
  <p:sorterViewPr>
    <p:cViewPr>
      <p:scale>
        <a:sx n="33" d="100"/>
        <a:sy n="33" d="100"/>
      </p:scale>
      <p:origin x="0" y="2136"/>
    </p:cViewPr>
  </p:sorterViewPr>
  <p:notesViewPr>
    <p:cSldViewPr snapToGrid="0">
      <p:cViewPr>
        <p:scale>
          <a:sx n="75" d="100"/>
          <a:sy n="75" d="100"/>
        </p:scale>
        <p:origin x="-2040"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handoutMaster" Target="handoutMasters/handoutMaster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interSettings" Target="printerSettings/printerSettings1.bin"/><Relationship Id="rId112" Type="http://schemas.openxmlformats.org/officeDocument/2006/relationships/presProps" Target="presProps.xml"/><Relationship Id="rId113" Type="http://schemas.openxmlformats.org/officeDocument/2006/relationships/viewProps" Target="viewProps.xml"/><Relationship Id="rId114" Type="http://schemas.openxmlformats.org/officeDocument/2006/relationships/theme" Target="theme/theme1.xml"/><Relationship Id="rId11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471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fld id="{581F73E1-A4E9-4EA3-9242-2A3D0D830248}" type="datetime1">
              <a:rPr lang="en-US"/>
              <a:pPr/>
              <a:t>8/31/16</a:t>
            </a:fld>
            <a:endParaRPr lang="en-US"/>
          </a:p>
        </p:txBody>
      </p:sp>
      <p:sp>
        <p:nvSpPr>
          <p:cNvPr id="6471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6F58A3CE-AE71-4853-B2C4-60F0951780AE}"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7621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7513" y="593725"/>
            <a:ext cx="3860800" cy="28956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379413" y="3581400"/>
            <a:ext cx="6242050" cy="5145088"/>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solidFill>
                  <a:schemeClr val="tx1"/>
                </a:solidFill>
                <a:latin typeface="Calibri" pitchFamily="34" charset="0"/>
              </a:defRPr>
            </a:lvl1pPr>
          </a:lstStyle>
          <a:p>
            <a:fld id="{D7117F85-02AD-4D31-A37C-E3765BDCFCD8}"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07170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tabLst>
        <a:tab pos="166688" algn="l"/>
      </a:tabLst>
      <a:defRPr sz="10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tabLst>
        <a:tab pos="166688" algn="l"/>
      </a:tabLst>
      <a:defRPr sz="10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tabLst>
        <a:tab pos="166688" algn="l"/>
      </a:tabLst>
      <a:defRPr sz="10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tabLst>
        <a:tab pos="166688" algn="l"/>
      </a:tabLst>
      <a:defRPr sz="10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tabLst>
        <a:tab pos="166688" algn="l"/>
      </a:tabLst>
      <a:defRPr sz="10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a:lstStyle/>
          <a:p>
            <a:r>
              <a:rPr lang="en-US" smtClean="0">
                <a:latin typeface="Arial" pitchFamily="34" charset="0"/>
                <a:ea typeface="ＭＳ Ｐゴシック" pitchFamily="34" charset="-128"/>
              </a:rPr>
              <a:t>The Institute for Social &amp; Emotional Intelligence (ISEI) is an international learning and research organization supporting life coaches, executive coaches and HR professionals as they bring social and emotional intelligence into the workplace and life beyond work. The Institute for Social &amp; Emotional Intelligence provides certification in the use of the Social &amp; Emotional Intelligence Profile (SEIP), the most comprehensive, fully-validated and statistically reliable social and emotional intelligence assessment instrument on the market today. Based on the latest research models of social and emotional intelligence, and the ones in use by over 75 percent of Fortune 500 Companies, the SEIP is being used by coaches around the globe. </a:t>
            </a:r>
          </a:p>
        </p:txBody>
      </p:sp>
      <p:sp>
        <p:nvSpPr>
          <p:cNvPr id="11267" name="Slide Number Placeholder 3"/>
          <p:cNvSpPr>
            <a:spLocks noGrp="1"/>
          </p:cNvSpPr>
          <p:nvPr>
            <p:ph type="sldNum" sz="quarter" idx="5"/>
          </p:nvPr>
        </p:nvSpPr>
        <p:spPr bwMode="auto">
          <a:noFill/>
          <a:ln>
            <a:miter lim="800000"/>
            <a:headEnd/>
            <a:tailEnd/>
          </a:ln>
        </p:spPr>
        <p:txBody>
          <a:bodyPr/>
          <a:lstStyle/>
          <a:p>
            <a:fld id="{737786F4-678A-4AEE-B94C-A97D7F406AB2}"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Now THAT is a big transition !!!  Being a leader is a whole new mindset !!!  It means shifting our mindset from supervisor to coach.  </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01D9B8-0C3F-4D75-B63D-1D14C98C49DE}" type="slidenum">
              <a:rPr lang="en-US" sz="1200">
                <a:latin typeface="Calibri" pitchFamily="34" charset="0"/>
              </a:rPr>
              <a:pPr eaLnBrk="1" hangingPunct="1"/>
              <a:t>5</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A90440A-4BFB-4FF8-96DC-E0BAABE854AA}" type="slidenum">
              <a:rPr lang="en-US" sz="1200">
                <a:latin typeface="Calibri" pitchFamily="34" charset="0"/>
              </a:rPr>
              <a:pPr eaLnBrk="1" hangingPunct="1"/>
              <a:t>14</a:t>
            </a:fld>
            <a:endParaRPr lang="en-US" sz="1200">
              <a:latin typeface="Calibri" pitchFamily="34"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www.the-isei.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www.the-isei.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www.the-isei.com/"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www.the-isei.com/"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www.the-isei.com/"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the-isei.com/" TargetMode="External"/><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7" descr="ISEI_Logo_Final.png"/>
          <p:cNvPicPr>
            <a:picLocks noChangeAspect="1"/>
          </p:cNvPicPr>
          <p:nvPr userDrawn="1"/>
        </p:nvPicPr>
        <p:blipFill>
          <a:blip r:embed="rId2" cstate="print"/>
          <a:srcRect/>
          <a:stretch>
            <a:fillRect/>
          </a:stretch>
        </p:blipFill>
        <p:spPr bwMode="auto">
          <a:xfrm>
            <a:off x="461963" y="6251575"/>
            <a:ext cx="1804987" cy="423863"/>
          </a:xfrm>
          <a:prstGeom prst="rect">
            <a:avLst/>
          </a:prstGeom>
          <a:noFill/>
          <a:ln w="9525">
            <a:noFill/>
            <a:miter lim="800000"/>
            <a:headEnd/>
            <a:tailEnd/>
          </a:ln>
        </p:spPr>
      </p:pic>
      <p:sp>
        <p:nvSpPr>
          <p:cNvPr id="5" name="Footer Placeholder 4"/>
          <p:cNvSpPr txBox="1">
            <a:spLocks/>
          </p:cNvSpPr>
          <p:nvPr userDrawn="1"/>
        </p:nvSpPr>
        <p:spPr>
          <a:xfrm>
            <a:off x="3927475" y="6397625"/>
            <a:ext cx="4792663" cy="369888"/>
          </a:xfrm>
          <a:prstGeom prst="rect">
            <a:avLst/>
          </a:prstGeom>
        </p:spPr>
        <p:txBody>
          <a:bodyPr anchor="ctr"/>
          <a:lstStyle/>
          <a:p>
            <a:pPr algn="r"/>
            <a:r>
              <a:rPr lang="en-US" sz="700">
                <a:solidFill>
                  <a:srgbClr val="7F7F7F"/>
                </a:solidFill>
                <a:latin typeface="Calibri" pitchFamily="34" charset="0"/>
              </a:rPr>
              <a:t>© Copyright 2011 by Laura A Belsten, PhD and The Institute for Social + Emotional Intelligence (ISEI) </a:t>
            </a:r>
            <a:r>
              <a:rPr lang="en-US" sz="700" u="sng">
                <a:solidFill>
                  <a:srgbClr val="7F7F7F"/>
                </a:solidFill>
                <a:latin typeface="Calibri" pitchFamily="34" charset="0"/>
                <a:hlinkClick r:id="rId3"/>
              </a:rPr>
              <a:t>www.The-ISEI.com</a:t>
            </a:r>
            <a:r>
              <a:rPr lang="en-US" sz="700">
                <a:solidFill>
                  <a:srgbClr val="7F7F7F"/>
                </a:solidFill>
                <a:latin typeface="Calibri" pitchFamily="34" charset="0"/>
              </a:rPr>
              <a:t>.  </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a:xfrm>
            <a:off x="457200" y="19050"/>
            <a:ext cx="2895600" cy="328613"/>
          </a:xfrm>
          <a:prstGeom prst="rect">
            <a:avLst/>
          </a:prstGeom>
        </p:spPr>
        <p:txBody>
          <a:bodyPr/>
          <a:lstStyle>
            <a:lvl1pPr>
              <a:defRPr/>
            </a:lvl1pPr>
          </a:lstStyle>
          <a:p>
            <a:fld id="{D971E31E-C0CB-432C-9629-05E73FC98DE4}" type="datetimeFigureOut">
              <a:rPr lang="en-US"/>
              <a:pPr/>
              <a:t>8/31/16</a:t>
            </a:fld>
            <a:endParaRPr lang="en-US"/>
          </a:p>
        </p:txBody>
      </p:sp>
      <p:sp>
        <p:nvSpPr>
          <p:cNvPr id="9" name="Footer Placeholder 7"/>
          <p:cNvSpPr>
            <a:spLocks noGrp="1"/>
          </p:cNvSpPr>
          <p:nvPr>
            <p:ph type="ftr" sz="quarter" idx="11"/>
          </p:nvPr>
        </p:nvSpPr>
        <p:spPr>
          <a:xfrm>
            <a:off x="3429000" y="19050"/>
            <a:ext cx="4114800" cy="328613"/>
          </a:xfrm>
          <a:prstGeom prst="rect">
            <a:avLst/>
          </a:prstGeom>
        </p:spPr>
        <p:txBody>
          <a:bodyPr/>
          <a:lstStyle>
            <a:lvl1pPr>
              <a:defRPr/>
            </a:lvl1pPr>
          </a:lstStyle>
          <a:p>
            <a:pPr>
              <a:defRPr/>
            </a:pPr>
            <a:endParaRPr lang="en-US"/>
          </a:p>
        </p:txBody>
      </p:sp>
      <p:sp>
        <p:nvSpPr>
          <p:cNvPr id="10" name="Slide Number Placeholder 8"/>
          <p:cNvSpPr>
            <a:spLocks noGrp="1"/>
          </p:cNvSpPr>
          <p:nvPr>
            <p:ph type="sldNum" sz="quarter" idx="12"/>
          </p:nvPr>
        </p:nvSpPr>
        <p:spPr>
          <a:xfrm>
            <a:off x="7620000" y="19050"/>
            <a:ext cx="1066800" cy="328613"/>
          </a:xfrm>
          <a:prstGeom prst="rect">
            <a:avLst/>
          </a:prstGeom>
        </p:spPr>
        <p:txBody>
          <a:bodyPr/>
          <a:lstStyle>
            <a:lvl1pPr>
              <a:defRPr/>
            </a:lvl1pPr>
          </a:lstStyle>
          <a:p>
            <a:fld id="{3FD8A47A-19F2-41B2-9363-25A857FB250F}"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587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4" name="Picture 7" descr="ISEI_Logo_Final.png"/>
          <p:cNvPicPr>
            <a:picLocks noChangeAspect="1"/>
          </p:cNvPicPr>
          <p:nvPr userDrawn="1"/>
        </p:nvPicPr>
        <p:blipFill>
          <a:blip r:embed="rId2" cstate="print"/>
          <a:srcRect/>
          <a:stretch>
            <a:fillRect/>
          </a:stretch>
        </p:blipFill>
        <p:spPr bwMode="auto">
          <a:xfrm>
            <a:off x="461963" y="6251575"/>
            <a:ext cx="1804987" cy="423863"/>
          </a:xfrm>
          <a:prstGeom prst="rect">
            <a:avLst/>
          </a:prstGeom>
          <a:noFill/>
          <a:ln w="9525">
            <a:noFill/>
            <a:miter lim="800000"/>
            <a:headEnd/>
            <a:tailEnd/>
          </a:ln>
        </p:spPr>
      </p:pic>
      <p:sp>
        <p:nvSpPr>
          <p:cNvPr id="5" name="Footer Placeholder 4"/>
          <p:cNvSpPr txBox="1">
            <a:spLocks/>
          </p:cNvSpPr>
          <p:nvPr userDrawn="1"/>
        </p:nvSpPr>
        <p:spPr>
          <a:xfrm>
            <a:off x="3927475" y="6397625"/>
            <a:ext cx="4792663" cy="369888"/>
          </a:xfrm>
          <a:prstGeom prst="rect">
            <a:avLst/>
          </a:prstGeom>
        </p:spPr>
        <p:txBody>
          <a:bodyPr anchor="ctr"/>
          <a:lstStyle/>
          <a:p>
            <a:pPr algn="r"/>
            <a:r>
              <a:rPr lang="en-US" sz="700">
                <a:solidFill>
                  <a:srgbClr val="7F7F7F"/>
                </a:solidFill>
                <a:latin typeface="Calibri" pitchFamily="34" charset="0"/>
              </a:rPr>
              <a:t>© Copyright 2011 by Laura A Belsten, PhD and The Institute for Social + Emotional Intelligence (ISEI) </a:t>
            </a:r>
            <a:r>
              <a:rPr lang="en-US" sz="700" u="sng">
                <a:solidFill>
                  <a:srgbClr val="7F7F7F"/>
                </a:solidFill>
                <a:latin typeface="Calibri" pitchFamily="34" charset="0"/>
                <a:hlinkClick r:id="rId3"/>
              </a:rPr>
              <a:t>www.The-ISEI.com</a:t>
            </a:r>
            <a:r>
              <a:rPr lang="en-US" sz="700">
                <a:solidFill>
                  <a:srgbClr val="7F7F7F"/>
                </a:solidFill>
                <a:latin typeface="Calibri" pitchFamily="34" charset="0"/>
              </a:rPr>
              <a:t>.  </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5" name="Picture 7" descr="ISEI_Logo_Final.png"/>
          <p:cNvPicPr>
            <a:picLocks noChangeAspect="1"/>
          </p:cNvPicPr>
          <p:nvPr userDrawn="1"/>
        </p:nvPicPr>
        <p:blipFill>
          <a:blip r:embed="rId2" cstate="print"/>
          <a:srcRect/>
          <a:stretch>
            <a:fillRect/>
          </a:stretch>
        </p:blipFill>
        <p:spPr bwMode="auto">
          <a:xfrm>
            <a:off x="461963" y="6251575"/>
            <a:ext cx="1804987" cy="423863"/>
          </a:xfrm>
          <a:prstGeom prst="rect">
            <a:avLst/>
          </a:prstGeom>
          <a:noFill/>
          <a:ln w="9525">
            <a:noFill/>
            <a:miter lim="800000"/>
            <a:headEnd/>
            <a:tailEnd/>
          </a:ln>
        </p:spPr>
      </p:pic>
      <p:sp>
        <p:nvSpPr>
          <p:cNvPr id="6" name="Footer Placeholder 4"/>
          <p:cNvSpPr txBox="1">
            <a:spLocks/>
          </p:cNvSpPr>
          <p:nvPr userDrawn="1"/>
        </p:nvSpPr>
        <p:spPr>
          <a:xfrm>
            <a:off x="3927475" y="6397625"/>
            <a:ext cx="4792663" cy="369888"/>
          </a:xfrm>
          <a:prstGeom prst="rect">
            <a:avLst/>
          </a:prstGeom>
        </p:spPr>
        <p:txBody>
          <a:bodyPr anchor="ctr"/>
          <a:lstStyle/>
          <a:p>
            <a:pPr algn="r"/>
            <a:r>
              <a:rPr lang="en-US" sz="700">
                <a:solidFill>
                  <a:srgbClr val="7F7F7F"/>
                </a:solidFill>
                <a:latin typeface="Calibri" pitchFamily="34" charset="0"/>
              </a:rPr>
              <a:t>© Copyright 2011 by Laura A Belsten, PhD and The Institute for Social + Emotional Intelligence (ISEI) </a:t>
            </a:r>
            <a:r>
              <a:rPr lang="en-US" sz="700" u="sng">
                <a:solidFill>
                  <a:srgbClr val="7F7F7F"/>
                </a:solidFill>
                <a:latin typeface="Calibri" pitchFamily="34" charset="0"/>
                <a:hlinkClick r:id="rId3"/>
              </a:rPr>
              <a:t>www.The-ISEI.com</a:t>
            </a:r>
            <a:r>
              <a:rPr lang="en-US" sz="700">
                <a:solidFill>
                  <a:srgbClr val="7F7F7F"/>
                </a:solidFill>
                <a:latin typeface="Calibri" pitchFamily="34" charset="0"/>
              </a:rPr>
              <a:t>.  </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spd="med">
    <p:fade/>
  </p:transition>
  <p:hf sldNum="0" hdr="0" dt="0"/>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Section Header">
    <p:spTree>
      <p:nvGrpSpPr>
        <p:cNvPr id="1" name=""/>
        <p:cNvGrpSpPr/>
        <p:nvPr/>
      </p:nvGrpSpPr>
      <p:grpSpPr>
        <a:xfrm>
          <a:off x="0" y="0"/>
          <a:ext cx="0" cy="0"/>
          <a:chOff x="0" y="0"/>
          <a:chExt cx="0" cy="0"/>
        </a:xfrm>
      </p:grpSpPr>
      <p:pic>
        <p:nvPicPr>
          <p:cNvPr id="4" name="Picture 7" descr="ISEI_Logo_Final.png"/>
          <p:cNvPicPr>
            <a:picLocks noChangeAspect="1"/>
          </p:cNvPicPr>
          <p:nvPr userDrawn="1"/>
        </p:nvPicPr>
        <p:blipFill>
          <a:blip r:embed="rId2" cstate="print"/>
          <a:srcRect/>
          <a:stretch>
            <a:fillRect/>
          </a:stretch>
        </p:blipFill>
        <p:spPr bwMode="auto">
          <a:xfrm>
            <a:off x="461963" y="6251575"/>
            <a:ext cx="1804987" cy="423863"/>
          </a:xfrm>
          <a:prstGeom prst="rect">
            <a:avLst/>
          </a:prstGeom>
          <a:noFill/>
          <a:ln w="9525">
            <a:noFill/>
            <a:miter lim="800000"/>
            <a:headEnd/>
            <a:tailEnd/>
          </a:ln>
        </p:spPr>
      </p:pic>
      <p:sp>
        <p:nvSpPr>
          <p:cNvPr id="6" name="Footer Placeholder 4"/>
          <p:cNvSpPr txBox="1">
            <a:spLocks/>
          </p:cNvSpPr>
          <p:nvPr userDrawn="1"/>
        </p:nvSpPr>
        <p:spPr>
          <a:xfrm>
            <a:off x="3927475" y="6397625"/>
            <a:ext cx="4792663" cy="369888"/>
          </a:xfrm>
          <a:prstGeom prst="rect">
            <a:avLst/>
          </a:prstGeom>
        </p:spPr>
        <p:txBody>
          <a:bodyPr anchor="ctr"/>
          <a:lstStyle/>
          <a:p>
            <a:pPr algn="r"/>
            <a:r>
              <a:rPr lang="en-US" sz="700">
                <a:solidFill>
                  <a:srgbClr val="7F7F7F"/>
                </a:solidFill>
                <a:latin typeface="Calibri" pitchFamily="34" charset="0"/>
              </a:rPr>
              <a:t>© Copyright 2011 by Laura A Belsten, PhD and The Institute for Social + Emotional Intelligence (ISEI) </a:t>
            </a:r>
            <a:r>
              <a:rPr lang="en-US" sz="700" u="sng">
                <a:solidFill>
                  <a:srgbClr val="7F7F7F"/>
                </a:solidFill>
                <a:latin typeface="Calibri" pitchFamily="34" charset="0"/>
                <a:hlinkClick r:id="rId3"/>
              </a:rPr>
              <a:t>www.The-ISEI.com</a:t>
            </a:r>
            <a:r>
              <a:rPr lang="en-US" sz="700">
                <a:solidFill>
                  <a:srgbClr val="7F7F7F"/>
                </a:solidFill>
                <a:latin typeface="Calibri" pitchFamily="34" charset="0"/>
              </a:rPr>
              <a:t>.  </a:t>
            </a:r>
          </a:p>
        </p:txBody>
      </p:sp>
      <p:sp>
        <p:nvSpPr>
          <p:cNvPr id="3" name="Text Placeholder 2"/>
          <p:cNvSpPr>
            <a:spLocks noGrp="1"/>
          </p:cNvSpPr>
          <p:nvPr>
            <p:ph type="body" idx="1"/>
          </p:nvPr>
        </p:nvSpPr>
        <p:spPr>
          <a:xfrm>
            <a:off x="722313" y="2906713"/>
            <a:ext cx="7772400" cy="1500187"/>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buNone/>
              <a:defRPr lang="en-US" sz="2800" smtClean="0"/>
            </a:lvl1pPr>
          </a:lstStyle>
          <a:p>
            <a:pPr marL="174625" lvl="0" indent="-174625">
              <a:buClr>
                <a:schemeClr val="accent1"/>
              </a:buClr>
              <a:buSzPct val="90000"/>
            </a:pPr>
            <a:r>
              <a:rPr lang="en-US" dirty="0" smtClean="0"/>
              <a:t>Click to edit Master text styles</a:t>
            </a:r>
          </a:p>
        </p:txBody>
      </p:sp>
      <p:sp>
        <p:nvSpPr>
          <p:cNvPr id="5" name="Title 4"/>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and Content">
    <p:spTree>
      <p:nvGrpSpPr>
        <p:cNvPr id="1" name=""/>
        <p:cNvGrpSpPr/>
        <p:nvPr/>
      </p:nvGrpSpPr>
      <p:grpSpPr>
        <a:xfrm>
          <a:off x="0" y="0"/>
          <a:ext cx="0" cy="0"/>
          <a:chOff x="0" y="0"/>
          <a:chExt cx="0" cy="0"/>
        </a:xfrm>
      </p:grpSpPr>
      <p:pic>
        <p:nvPicPr>
          <p:cNvPr id="4" name="Picture 7" descr="ISEI_Logo_Final.png"/>
          <p:cNvPicPr>
            <a:picLocks noChangeAspect="1"/>
          </p:cNvPicPr>
          <p:nvPr userDrawn="1"/>
        </p:nvPicPr>
        <p:blipFill>
          <a:blip r:embed="rId2" cstate="print"/>
          <a:srcRect/>
          <a:stretch>
            <a:fillRect/>
          </a:stretch>
        </p:blipFill>
        <p:spPr bwMode="auto">
          <a:xfrm>
            <a:off x="461963" y="6251575"/>
            <a:ext cx="1804987" cy="423863"/>
          </a:xfrm>
          <a:prstGeom prst="rect">
            <a:avLst/>
          </a:prstGeom>
          <a:noFill/>
          <a:ln w="9525">
            <a:noFill/>
            <a:miter lim="800000"/>
            <a:headEnd/>
            <a:tailEnd/>
          </a:ln>
        </p:spPr>
      </p:pic>
      <p:sp>
        <p:nvSpPr>
          <p:cNvPr id="5" name="Footer Placeholder 4"/>
          <p:cNvSpPr txBox="1">
            <a:spLocks/>
          </p:cNvSpPr>
          <p:nvPr userDrawn="1"/>
        </p:nvSpPr>
        <p:spPr>
          <a:xfrm>
            <a:off x="3927475" y="6397625"/>
            <a:ext cx="4792663" cy="369888"/>
          </a:xfrm>
          <a:prstGeom prst="rect">
            <a:avLst/>
          </a:prstGeom>
        </p:spPr>
        <p:txBody>
          <a:bodyPr anchor="ctr"/>
          <a:lstStyle/>
          <a:p>
            <a:pPr algn="r"/>
            <a:r>
              <a:rPr lang="en-US" sz="700">
                <a:solidFill>
                  <a:srgbClr val="7F7F7F"/>
                </a:solidFill>
                <a:latin typeface="Calibri" pitchFamily="34" charset="0"/>
              </a:rPr>
              <a:t>© Copyright 2011 by Laura A Belsten, PhD and The Institute for Social + Emotional Intelligence (ISEI) </a:t>
            </a:r>
            <a:r>
              <a:rPr lang="en-US" sz="700" u="sng">
                <a:solidFill>
                  <a:srgbClr val="7F7F7F"/>
                </a:solidFill>
                <a:latin typeface="Calibri" pitchFamily="34" charset="0"/>
                <a:hlinkClick r:id="rId3"/>
              </a:rPr>
              <a:t>www.The-ISEI.com</a:t>
            </a:r>
            <a:r>
              <a:rPr lang="en-US" sz="700">
                <a:solidFill>
                  <a:srgbClr val="7F7F7F"/>
                </a:solidFill>
                <a:latin typeface="Calibri" pitchFamily="34" charset="0"/>
              </a:rPr>
              <a:t>.  </a:t>
            </a:r>
          </a:p>
        </p:txBody>
      </p:sp>
      <p:sp>
        <p:nvSpPr>
          <p:cNvPr id="2" name="Title 1"/>
          <p:cNvSpPr>
            <a:spLocks noGrp="1"/>
          </p:cNvSpPr>
          <p:nvPr>
            <p:ph type="title"/>
          </p:nvPr>
        </p:nvSpPr>
        <p:spPr>
          <a:xfrm>
            <a:off x="457200" y="381000"/>
            <a:ext cx="8229600" cy="8382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lvl1pPr marL="174625" indent="-174625">
              <a:buClr>
                <a:schemeClr val="accent1"/>
              </a:buClr>
              <a:buSzPct val="90000"/>
              <a:buFont typeface="Arial" pitchFamily="34" charset="0"/>
              <a:buChar char="•"/>
              <a:defRPr sz="2800"/>
            </a:lvl1pPr>
            <a:lvl2pPr marL="341313" indent="-166688">
              <a:buClr>
                <a:schemeClr val="accent1"/>
              </a:buClr>
              <a:buSzPct val="90000"/>
              <a:buFont typeface="Arial" pitchFamily="34" charset="0"/>
              <a:buChar char="•"/>
              <a:defRPr lang="en-US" sz="2400" kern="1200" dirty="0" smtClean="0">
                <a:solidFill>
                  <a:srgbClr val="626262"/>
                </a:solidFill>
                <a:latin typeface="+mn-lt"/>
                <a:ea typeface="ＭＳ Ｐゴシック" charset="-128"/>
                <a:cs typeface="ＭＳ Ｐゴシック" charset="-128"/>
              </a:defRPr>
            </a:lvl2pPr>
            <a:lvl3pPr marL="798513" indent="-166688">
              <a:buClr>
                <a:schemeClr val="accent1"/>
              </a:buClr>
              <a:buSzPct val="90000"/>
              <a:buFont typeface="Arial" pitchFamily="34" charset="0"/>
              <a:buChar char="•"/>
              <a:defRPr sz="2000"/>
            </a:lvl3pPr>
            <a:lvl4pPr marL="1089025" indent="-233363">
              <a:buClr>
                <a:schemeClr val="accent1"/>
              </a:buClr>
              <a:buSzPct val="90000"/>
              <a:buFont typeface="Arial" pitchFamily="34" charset="0"/>
              <a:buChar char="•"/>
              <a:defRPr sz="2000"/>
            </a:lvl4pPr>
            <a:lvl5pPr marL="1089025" indent="-233363">
              <a:buClr>
                <a:schemeClr val="accent1"/>
              </a:buClr>
              <a:buSzPct val="90000"/>
              <a:buFont typeface="Arial" pitchFamily="34" charset="0"/>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wo Content">
    <p:spTree>
      <p:nvGrpSpPr>
        <p:cNvPr id="1" name=""/>
        <p:cNvGrpSpPr/>
        <p:nvPr/>
      </p:nvGrpSpPr>
      <p:grpSpPr>
        <a:xfrm>
          <a:off x="0" y="0"/>
          <a:ext cx="0" cy="0"/>
          <a:chOff x="0" y="0"/>
          <a:chExt cx="0" cy="0"/>
        </a:xfrm>
      </p:grpSpPr>
      <p:sp>
        <p:nvSpPr>
          <p:cNvPr id="5" name="Footer Placeholder 4"/>
          <p:cNvSpPr txBox="1">
            <a:spLocks/>
          </p:cNvSpPr>
          <p:nvPr userDrawn="1"/>
        </p:nvSpPr>
        <p:spPr>
          <a:xfrm>
            <a:off x="3927475" y="6397625"/>
            <a:ext cx="4792663" cy="369888"/>
          </a:xfrm>
          <a:prstGeom prst="rect">
            <a:avLst/>
          </a:prstGeom>
        </p:spPr>
        <p:txBody>
          <a:bodyPr anchor="ctr"/>
          <a:lstStyle/>
          <a:p>
            <a:pPr algn="r"/>
            <a:r>
              <a:rPr lang="en-US" sz="700">
                <a:solidFill>
                  <a:srgbClr val="7F7F7F"/>
                </a:solidFill>
                <a:latin typeface="Calibri" pitchFamily="34" charset="0"/>
              </a:rPr>
              <a:t>© Copyright 2011 by Laura A Belsten, PhD and The Institute for Social + Emotional Intelligence (ISEI) </a:t>
            </a:r>
            <a:r>
              <a:rPr lang="en-US" sz="700" u="sng">
                <a:solidFill>
                  <a:srgbClr val="7F7F7F"/>
                </a:solidFill>
                <a:latin typeface="Calibri" pitchFamily="34" charset="0"/>
                <a:hlinkClick r:id="rId2"/>
              </a:rPr>
              <a:t>www.The-ISEI.com</a:t>
            </a:r>
            <a:r>
              <a:rPr lang="en-US" sz="700">
                <a:solidFill>
                  <a:srgbClr val="7F7F7F"/>
                </a:solidFill>
                <a:latin typeface="Calibri" pitchFamily="34" charset="0"/>
              </a:rPr>
              <a:t>.  </a:t>
            </a:r>
          </a:p>
        </p:txBody>
      </p:sp>
      <p:pic>
        <p:nvPicPr>
          <p:cNvPr id="6" name="Picture 7" descr="ISEI_Logo_Final.png"/>
          <p:cNvPicPr>
            <a:picLocks noChangeAspect="1"/>
          </p:cNvPicPr>
          <p:nvPr userDrawn="1"/>
        </p:nvPicPr>
        <p:blipFill>
          <a:blip r:embed="rId3" cstate="print"/>
          <a:srcRect/>
          <a:stretch>
            <a:fillRect/>
          </a:stretch>
        </p:blipFill>
        <p:spPr bwMode="auto">
          <a:xfrm>
            <a:off x="471488" y="6251575"/>
            <a:ext cx="1804987" cy="423863"/>
          </a:xfrm>
          <a:prstGeom prst="rect">
            <a:avLst/>
          </a:prstGeom>
          <a:noFill/>
          <a:ln w="9525">
            <a:noFill/>
            <a:miter lim="800000"/>
            <a:headEnd/>
            <a:tailEnd/>
          </a:ln>
        </p:spPr>
      </p:pic>
      <p:sp>
        <p:nvSpPr>
          <p:cNvPr id="8" name="Title 1"/>
          <p:cNvSpPr>
            <a:spLocks noGrp="1"/>
          </p:cNvSpPr>
          <p:nvPr>
            <p:ph type="title"/>
          </p:nvPr>
        </p:nvSpPr>
        <p:spPr>
          <a:xfrm>
            <a:off x="457200" y="381000"/>
            <a:ext cx="8229600" cy="8382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dirty="0"/>
            </a:lvl1pPr>
          </a:lstStyle>
          <a:p>
            <a:pPr lvl="0"/>
            <a:r>
              <a:rPr lang="en-US" dirty="0" smtClean="0"/>
              <a:t>Click to edit Master title style</a:t>
            </a:r>
            <a:endParaRPr lang="en-US" dirty="0"/>
          </a:p>
        </p:txBody>
      </p:sp>
      <p:sp>
        <p:nvSpPr>
          <p:cNvPr id="11" name="Content Placeholder 2"/>
          <p:cNvSpPr>
            <a:spLocks noGrp="1"/>
          </p:cNvSpPr>
          <p:nvPr>
            <p:ph idx="14"/>
          </p:nvPr>
        </p:nvSpPr>
        <p:spPr>
          <a:xfrm>
            <a:off x="457200" y="1752600"/>
            <a:ext cx="4038600" cy="4373563"/>
          </a:xfrm>
        </p:spPr>
        <p:txBody>
          <a:bodyPr>
            <a:normAutofit/>
          </a:bodyPr>
          <a:lstStyle>
            <a:lvl1pPr marL="174625" indent="-174625">
              <a:buClr>
                <a:schemeClr val="accent1"/>
              </a:buClr>
              <a:buSzPct val="90000"/>
              <a:buFont typeface="Arial" pitchFamily="34" charset="0"/>
              <a:buChar char="•"/>
              <a:defRPr sz="2000"/>
            </a:lvl1pPr>
            <a:lvl2pPr marL="341313" indent="-166688">
              <a:buClr>
                <a:schemeClr val="accent1"/>
              </a:buClr>
              <a:buSzPct val="90000"/>
              <a:buFont typeface="Arial" pitchFamily="34" charset="0"/>
              <a:buChar char="•"/>
              <a:defRPr sz="1800"/>
            </a:lvl2pPr>
            <a:lvl3pPr marL="798513" indent="-166688">
              <a:buClr>
                <a:schemeClr val="accent1"/>
              </a:buClr>
              <a:buSzPct val="90000"/>
              <a:buFont typeface="Arial" pitchFamily="34" charset="0"/>
              <a:buChar char="•"/>
              <a:defRPr sz="1600"/>
            </a:lvl3pPr>
            <a:lvl4pPr marL="1089025" indent="-233363">
              <a:buClr>
                <a:schemeClr val="accent1"/>
              </a:buClr>
              <a:buSzPct val="90000"/>
              <a:buFont typeface="Arial" pitchFamily="34" charset="0"/>
              <a:buChar char="•"/>
              <a:defRPr sz="1600"/>
            </a:lvl4pPr>
            <a:lvl5pPr marL="1089025" indent="-233363">
              <a:buClr>
                <a:schemeClr val="accent1"/>
              </a:buClr>
              <a:buSzPct val="9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5"/>
          </p:nvPr>
        </p:nvSpPr>
        <p:spPr>
          <a:xfrm>
            <a:off x="4648200" y="1752600"/>
            <a:ext cx="4038600" cy="4373563"/>
          </a:xfrm>
        </p:spPr>
        <p:txBody>
          <a:bodyPr>
            <a:normAutofit/>
          </a:bodyPr>
          <a:lstStyle>
            <a:lvl1pPr marL="174625" indent="-174625">
              <a:buClr>
                <a:schemeClr val="accent1"/>
              </a:buClr>
              <a:buSzPct val="90000"/>
              <a:buFont typeface="Arial" pitchFamily="34" charset="0"/>
              <a:buChar char="•"/>
              <a:defRPr sz="2000"/>
            </a:lvl1pPr>
            <a:lvl2pPr marL="341313" indent="-166688">
              <a:buClr>
                <a:schemeClr val="accent1"/>
              </a:buClr>
              <a:buSzPct val="90000"/>
              <a:buFont typeface="Arial" pitchFamily="34" charset="0"/>
              <a:buChar char="•"/>
              <a:defRPr sz="1800"/>
            </a:lvl2pPr>
            <a:lvl3pPr marL="798513" indent="-166688">
              <a:buClr>
                <a:schemeClr val="accent1"/>
              </a:buClr>
              <a:buSzPct val="90000"/>
              <a:buFont typeface="Arial" pitchFamily="34" charset="0"/>
              <a:buChar char="•"/>
              <a:defRPr sz="1600"/>
            </a:lvl3pPr>
            <a:lvl4pPr marL="1089025" indent="-233363">
              <a:buClr>
                <a:schemeClr val="accent1"/>
              </a:buClr>
              <a:buSzPct val="90000"/>
              <a:buFont typeface="Arial" pitchFamily="34" charset="0"/>
              <a:buChar char="•"/>
              <a:defRPr sz="1600"/>
            </a:lvl4pPr>
            <a:lvl5pPr marL="1089025" indent="-233363">
              <a:buClr>
                <a:schemeClr val="accent1"/>
              </a:buClr>
              <a:buSzPct val="9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a:lvl1pPr>
          </a:lstStyle>
          <a:p>
            <a:pPr lvl="0"/>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389EAA-3B9D-844C-97B2-4ADAE60FEA44}" type="datetimeFigureOut">
              <a:rPr lang="en-US" smtClean="0"/>
              <a:pPr/>
              <a:t>8/31/16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D8CADD-1ACA-434C-B098-E46C3C1057F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895639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457200" y="19050"/>
            <a:ext cx="2895600" cy="328613"/>
          </a:xfrm>
          <a:prstGeom prst="rect">
            <a:avLst/>
          </a:prstGeom>
        </p:spPr>
        <p:txBody>
          <a:bodyPr/>
          <a:lstStyle>
            <a:lvl1pPr>
              <a:defRPr/>
            </a:lvl1pPr>
          </a:lstStyle>
          <a:p>
            <a:fld id="{3B57AEC7-DF9E-4562-9FD5-F19CCA8F6754}" type="datetimeFigureOut">
              <a:rPr lang="en-US"/>
              <a:pPr/>
              <a:t>8/31/16</a:t>
            </a:fld>
            <a:endParaRPr lang="en-US"/>
          </a:p>
        </p:txBody>
      </p:sp>
      <p:sp>
        <p:nvSpPr>
          <p:cNvPr id="7" name="Footer Placeholder 5"/>
          <p:cNvSpPr>
            <a:spLocks noGrp="1"/>
          </p:cNvSpPr>
          <p:nvPr>
            <p:ph type="ftr" sz="quarter" idx="11"/>
          </p:nvPr>
        </p:nvSpPr>
        <p:spPr>
          <a:xfrm>
            <a:off x="3429000" y="19050"/>
            <a:ext cx="4114800" cy="328613"/>
          </a:xfrm>
          <a:prstGeom prst="rect">
            <a:avLst/>
          </a:prstGeo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7620000" y="19050"/>
            <a:ext cx="1066800" cy="328613"/>
          </a:xfrm>
          <a:prstGeom prst="rect">
            <a:avLst/>
          </a:prstGeom>
        </p:spPr>
        <p:txBody>
          <a:bodyPr/>
          <a:lstStyle>
            <a:lvl1pPr>
              <a:defRPr/>
            </a:lvl1pPr>
          </a:lstStyle>
          <a:p>
            <a:fld id="{57F4814B-F291-43D4-A5D0-8609B06A4EA5}"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45187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alpha val="43137"/>
          </a:schemeClr>
        </a:solidFill>
        <a:effectLst/>
      </p:bgPr>
    </p:bg>
    <p:spTree>
      <p:nvGrpSpPr>
        <p:cNvPr id="1" name=""/>
        <p:cNvGrpSpPr/>
        <p:nvPr/>
      </p:nvGrpSpPr>
      <p:grpSpPr>
        <a:xfrm>
          <a:off x="0" y="0"/>
          <a:ext cx="0" cy="0"/>
          <a:chOff x="0" y="0"/>
          <a:chExt cx="0" cy="0"/>
        </a:xfrm>
      </p:grpSpPr>
      <p:pic>
        <p:nvPicPr>
          <p:cNvPr id="1026" name="Picture 6" descr="PageBack.png"/>
          <p:cNvPicPr>
            <a:picLocks noChangeAspect="1"/>
          </p:cNvPicPr>
          <p:nvPr/>
        </p:nvPicPr>
        <p:blipFill>
          <a:blip r:embed="rId12" cstate="print">
            <a:lum bright="22000"/>
          </a:blip>
          <a:srcRect t="14815"/>
          <a:stretch>
            <a:fillRect/>
          </a:stretch>
        </p:blipFill>
        <p:spPr bwMode="auto">
          <a:xfrm>
            <a:off x="0" y="1122363"/>
            <a:ext cx="9144000" cy="5735637"/>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Rectangle 4"/>
          <p:cNvSpPr/>
          <p:nvPr userDrawn="1"/>
        </p:nvSpPr>
        <p:spPr>
          <a:xfrm>
            <a:off x="0" y="-14288"/>
            <a:ext cx="9144000" cy="287338"/>
          </a:xfrm>
          <a:prstGeom prst="rect">
            <a:avLst/>
          </a:prstGeom>
          <a:gradFill flip="none" rotWithShape="1">
            <a:gsLst>
              <a:gs pos="0">
                <a:srgbClr val="495191"/>
              </a:gs>
              <a:gs pos="50000">
                <a:schemeClr val="accent1">
                  <a:tint val="44500"/>
                  <a:satMod val="160000"/>
                </a:schemeClr>
              </a:gs>
              <a:gs pos="100000">
                <a:schemeClr val="accent1">
                  <a:tint val="23500"/>
                  <a:satMod val="16000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4" r:id="rId4"/>
    <p:sldLayoutId id="2147484218" r:id="rId5"/>
    <p:sldLayoutId id="2147484219" r:id="rId6"/>
    <p:sldLayoutId id="2147484220" r:id="rId7"/>
    <p:sldLayoutId id="2147484221" r:id="rId8"/>
    <p:sldLayoutId id="2147484222" r:id="rId9"/>
    <p:sldLayoutId id="2147484223" r:id="rId10"/>
  </p:sldLayoutIdLst>
  <p:transition spd="med">
    <p:fade/>
  </p:transition>
  <p:timing>
    <p:tnLst>
      <p:par>
        <p:cTn id="1" dur="indefinite" restart="never" nodeType="tmRoot"/>
      </p:par>
    </p:tnLst>
  </p:timing>
  <p:hf sldNum="0" hdr="0" dt="0"/>
  <p:txStyles>
    <p:titleStyle>
      <a:lvl1pPr algn="l" rtl="0" eaLnBrk="0" fontAlgn="base" hangingPunct="0">
        <a:spcBef>
          <a:spcPct val="0"/>
        </a:spcBef>
        <a:spcAft>
          <a:spcPct val="0"/>
        </a:spcAft>
        <a:defRPr sz="4400" kern="1200">
          <a:solidFill>
            <a:srgbClr val="495191"/>
          </a:solidFill>
          <a:latin typeface="Georgia" pitchFamily="18" charset="0"/>
          <a:ea typeface="ＭＳ Ｐゴシック" charset="-128"/>
          <a:cs typeface="ＭＳ Ｐゴシック" charset="-128"/>
        </a:defRPr>
      </a:lvl1pPr>
      <a:lvl2pPr algn="l" rtl="0" eaLnBrk="0" fontAlgn="base" hangingPunct="0">
        <a:spcBef>
          <a:spcPct val="0"/>
        </a:spcBef>
        <a:spcAft>
          <a:spcPct val="0"/>
        </a:spcAft>
        <a:defRPr sz="4400">
          <a:solidFill>
            <a:srgbClr val="495191"/>
          </a:solidFill>
          <a:latin typeface="Georgia" pitchFamily="18" charset="0"/>
          <a:ea typeface="ＭＳ Ｐゴシック" charset="-128"/>
          <a:cs typeface="ＭＳ Ｐゴシック" charset="-128"/>
        </a:defRPr>
      </a:lvl2pPr>
      <a:lvl3pPr algn="l" rtl="0" eaLnBrk="0" fontAlgn="base" hangingPunct="0">
        <a:spcBef>
          <a:spcPct val="0"/>
        </a:spcBef>
        <a:spcAft>
          <a:spcPct val="0"/>
        </a:spcAft>
        <a:defRPr sz="4400">
          <a:solidFill>
            <a:srgbClr val="495191"/>
          </a:solidFill>
          <a:latin typeface="Georgia" pitchFamily="18" charset="0"/>
          <a:ea typeface="ＭＳ Ｐゴシック" charset="-128"/>
          <a:cs typeface="ＭＳ Ｐゴシック" charset="-128"/>
        </a:defRPr>
      </a:lvl3pPr>
      <a:lvl4pPr algn="l" rtl="0" eaLnBrk="0" fontAlgn="base" hangingPunct="0">
        <a:spcBef>
          <a:spcPct val="0"/>
        </a:spcBef>
        <a:spcAft>
          <a:spcPct val="0"/>
        </a:spcAft>
        <a:defRPr sz="4400">
          <a:solidFill>
            <a:srgbClr val="495191"/>
          </a:solidFill>
          <a:latin typeface="Georgia" pitchFamily="18" charset="0"/>
          <a:ea typeface="ＭＳ Ｐゴシック" charset="-128"/>
          <a:cs typeface="ＭＳ Ｐゴシック" charset="-128"/>
        </a:defRPr>
      </a:lvl4pPr>
      <a:lvl5pPr algn="l" rtl="0" eaLnBrk="0" fontAlgn="base" hangingPunct="0">
        <a:spcBef>
          <a:spcPct val="0"/>
        </a:spcBef>
        <a:spcAft>
          <a:spcPct val="0"/>
        </a:spcAft>
        <a:defRPr sz="4400">
          <a:solidFill>
            <a:srgbClr val="495191"/>
          </a:solidFill>
          <a:latin typeface="Georgia" pitchFamily="18" charset="0"/>
          <a:ea typeface="ＭＳ Ｐゴシック" charset="-128"/>
          <a:cs typeface="ＭＳ Ｐゴシック" charset="-128"/>
        </a:defRPr>
      </a:lvl5pPr>
      <a:lvl6pPr marL="457200" algn="l" rtl="0" fontAlgn="base">
        <a:spcBef>
          <a:spcPct val="0"/>
        </a:spcBef>
        <a:spcAft>
          <a:spcPct val="0"/>
        </a:spcAft>
        <a:defRPr sz="4400">
          <a:solidFill>
            <a:srgbClr val="495191"/>
          </a:solidFill>
          <a:latin typeface="Georgia" pitchFamily="18" charset="0"/>
        </a:defRPr>
      </a:lvl6pPr>
      <a:lvl7pPr marL="914400" algn="l" rtl="0" fontAlgn="base">
        <a:spcBef>
          <a:spcPct val="0"/>
        </a:spcBef>
        <a:spcAft>
          <a:spcPct val="0"/>
        </a:spcAft>
        <a:defRPr sz="4400">
          <a:solidFill>
            <a:srgbClr val="495191"/>
          </a:solidFill>
          <a:latin typeface="Georgia" pitchFamily="18" charset="0"/>
        </a:defRPr>
      </a:lvl7pPr>
      <a:lvl8pPr marL="1371600" algn="l" rtl="0" fontAlgn="base">
        <a:spcBef>
          <a:spcPct val="0"/>
        </a:spcBef>
        <a:spcAft>
          <a:spcPct val="0"/>
        </a:spcAft>
        <a:defRPr sz="4400">
          <a:solidFill>
            <a:srgbClr val="495191"/>
          </a:solidFill>
          <a:latin typeface="Georgia" pitchFamily="18" charset="0"/>
        </a:defRPr>
      </a:lvl8pPr>
      <a:lvl9pPr marL="1828800" algn="l" rtl="0" fontAlgn="base">
        <a:spcBef>
          <a:spcPct val="0"/>
        </a:spcBef>
        <a:spcAft>
          <a:spcPct val="0"/>
        </a:spcAft>
        <a:defRPr sz="4400">
          <a:solidFill>
            <a:srgbClr val="495191"/>
          </a:solidFill>
          <a:latin typeface="Georgia"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62626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rgbClr val="626262"/>
          </a:solidFill>
          <a:latin typeface="+mn-lt"/>
          <a:ea typeface="ＭＳ Ｐゴシック"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626262"/>
          </a:solidFill>
          <a:latin typeface="+mn-lt"/>
          <a:ea typeface="ＭＳ Ｐゴシック"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626262"/>
          </a:solidFill>
          <a:latin typeface="+mn-lt"/>
          <a:ea typeface="ＭＳ Ｐゴシック"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626262"/>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 Id="rId3" Type="http://schemas.openxmlformats.org/officeDocument/2006/relationships/image" Target="../media/image6.w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3" name="Picture 11" descr="ISEI_Logo_Transback.png"/>
          <p:cNvPicPr>
            <a:picLocks noChangeAspect="1"/>
          </p:cNvPicPr>
          <p:nvPr/>
        </p:nvPicPr>
        <p:blipFill>
          <a:blip r:embed="rId3" cstate="print"/>
          <a:srcRect/>
          <a:stretch>
            <a:fillRect/>
          </a:stretch>
        </p:blipFill>
        <p:spPr bwMode="auto">
          <a:xfrm>
            <a:off x="119063" y="623888"/>
            <a:ext cx="8802687" cy="2098675"/>
          </a:xfrm>
          <a:prstGeom prst="rect">
            <a:avLst/>
          </a:prstGeom>
          <a:noFill/>
          <a:ln w="9525">
            <a:noFill/>
            <a:miter lim="800000"/>
            <a:headEnd/>
            <a:tailEnd/>
          </a:ln>
        </p:spPr>
      </p:pic>
      <p:sp>
        <p:nvSpPr>
          <p:cNvPr id="10244" name="TextBox 1"/>
          <p:cNvSpPr txBox="1">
            <a:spLocks noChangeArrowheads="1"/>
          </p:cNvSpPr>
          <p:nvPr/>
        </p:nvSpPr>
        <p:spPr bwMode="auto">
          <a:xfrm>
            <a:off x="592667" y="3111500"/>
            <a:ext cx="7958666" cy="2431435"/>
          </a:xfrm>
          <a:prstGeom prst="rect">
            <a:avLst/>
          </a:prstGeom>
          <a:noFill/>
          <a:ln w="9525">
            <a:noFill/>
            <a:miter lim="800000"/>
            <a:headEnd/>
            <a:tailEnd/>
          </a:ln>
        </p:spPr>
        <p:txBody>
          <a:bodyPr wrap="square">
            <a:spAutoFit/>
          </a:bodyPr>
          <a:lstStyle/>
          <a:p>
            <a:r>
              <a:rPr lang="en-US" altLang="ja-JP" sz="4800" b="1" i="1" dirty="0" smtClean="0">
                <a:solidFill>
                  <a:srgbClr val="495191"/>
                </a:solidFill>
              </a:rPr>
              <a:t>Leader as Coach</a:t>
            </a:r>
          </a:p>
          <a:p>
            <a:r>
              <a:rPr lang="en-US" sz="2800" b="1" i="1" dirty="0">
                <a:solidFill>
                  <a:srgbClr val="495191"/>
                </a:solidFill>
              </a:rPr>
              <a:t>Presented </a:t>
            </a:r>
            <a:r>
              <a:rPr lang="en-US" sz="2800" b="1" i="1" dirty="0" smtClean="0">
                <a:solidFill>
                  <a:srgbClr val="495191"/>
                </a:solidFill>
              </a:rPr>
              <a:t>by</a:t>
            </a:r>
          </a:p>
          <a:p>
            <a:r>
              <a:rPr lang="en-US" sz="2800" b="1" i="1" dirty="0" smtClean="0">
                <a:solidFill>
                  <a:srgbClr val="495191"/>
                </a:solidFill>
              </a:rPr>
              <a:t>Randall Preiser</a:t>
            </a:r>
            <a:endParaRPr lang="en-US" sz="2800" b="1" i="1" dirty="0" smtClean="0">
              <a:solidFill>
                <a:srgbClr val="495191"/>
              </a:solidFill>
            </a:endParaRPr>
          </a:p>
          <a:p>
            <a:endParaRPr lang="en-US" sz="4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87032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381000"/>
            <a:ext cx="7772400" cy="1143000"/>
          </a:xfrm>
        </p:spPr>
        <p:txBody>
          <a:bodyPr/>
          <a:lstStyle/>
          <a:p>
            <a:pPr eaLnBrk="1" fontAlgn="auto" hangingPunct="1">
              <a:spcAft>
                <a:spcPts val="0"/>
              </a:spcAft>
              <a:defRPr/>
            </a:pPr>
            <a:r>
              <a:rPr lang="en-US" sz="5400" b="1">
                <a:ea typeface="+mj-ea"/>
                <a:cs typeface="+mj-cs"/>
              </a:rPr>
              <a:t>What coaching is not</a:t>
            </a:r>
          </a:p>
        </p:txBody>
      </p:sp>
      <p:sp>
        <p:nvSpPr>
          <p:cNvPr id="6147" name="Rectangle 3"/>
          <p:cNvSpPr>
            <a:spLocks noGrp="1" noChangeArrowheads="1"/>
          </p:cNvSpPr>
          <p:nvPr>
            <p:ph type="body" idx="1"/>
          </p:nvPr>
        </p:nvSpPr>
        <p:spPr>
          <a:xfrm>
            <a:off x="1120775" y="1624013"/>
            <a:ext cx="7772400" cy="4530725"/>
          </a:xfrm>
        </p:spPr>
        <p:txBody>
          <a:bodyPr/>
          <a:lstStyle/>
          <a:p>
            <a:pPr eaLnBrk="1" hangingPunct="1">
              <a:lnSpc>
                <a:spcPct val="90000"/>
              </a:lnSpc>
            </a:pPr>
            <a:r>
              <a:rPr lang="en-US" sz="3600" smtClean="0">
                <a:ea typeface="ＭＳ Ｐゴシック" pitchFamily="34" charset="-128"/>
              </a:rPr>
              <a:t>Telling people what to do</a:t>
            </a:r>
          </a:p>
          <a:p>
            <a:pPr eaLnBrk="1" hangingPunct="1">
              <a:lnSpc>
                <a:spcPct val="90000"/>
              </a:lnSpc>
            </a:pPr>
            <a:r>
              <a:rPr lang="en-US" sz="3600" smtClean="0">
                <a:ea typeface="ＭＳ Ｐゴシック" pitchFamily="34" charset="-128"/>
              </a:rPr>
              <a:t>Fixing problem performers</a:t>
            </a:r>
          </a:p>
          <a:p>
            <a:pPr eaLnBrk="1" hangingPunct="1">
              <a:lnSpc>
                <a:spcPct val="90000"/>
              </a:lnSpc>
            </a:pPr>
            <a:r>
              <a:rPr lang="en-US" sz="3600" smtClean="0">
                <a:ea typeface="ＭＳ Ｐゴシック" pitchFamily="34" charset="-128"/>
              </a:rPr>
              <a:t>Therapy, consulting or training</a:t>
            </a:r>
          </a:p>
          <a:p>
            <a:pPr eaLnBrk="1" hangingPunct="1">
              <a:lnSpc>
                <a:spcPct val="90000"/>
              </a:lnSpc>
            </a:pPr>
            <a:r>
              <a:rPr lang="en-US" sz="3600" smtClean="0">
                <a:ea typeface="ＭＳ Ｐゴシック" pitchFamily="34" charset="-128"/>
              </a:rPr>
              <a:t>A time-consuming process</a:t>
            </a:r>
          </a:p>
          <a:p>
            <a:pPr eaLnBrk="1" hangingPunct="1">
              <a:lnSpc>
                <a:spcPct val="90000"/>
              </a:lnSpc>
            </a:pPr>
            <a:r>
              <a:rPr lang="en-US" sz="3600" smtClean="0">
                <a:ea typeface="ＭＳ Ｐゴシック" pitchFamily="34" charset="-128"/>
              </a:rPr>
              <a:t>Someone else</a:t>
            </a:r>
            <a:r>
              <a:rPr lang="ja-JP" altLang="en-US" sz="3600" smtClean="0">
                <a:ea typeface="ＭＳ Ｐゴシック" pitchFamily="34" charset="-128"/>
              </a:rPr>
              <a:t>’</a:t>
            </a:r>
            <a:r>
              <a:rPr lang="en-US" altLang="ja-JP" sz="3600" smtClean="0">
                <a:ea typeface="ＭＳ Ｐゴシック" pitchFamily="34" charset="-128"/>
              </a:rPr>
              <a:t>s job</a:t>
            </a:r>
          </a:p>
          <a:p>
            <a:pPr eaLnBrk="1" hangingPunct="1">
              <a:lnSpc>
                <a:spcPct val="90000"/>
              </a:lnSpc>
            </a:pPr>
            <a:r>
              <a:rPr lang="en-US" sz="3600" smtClean="0">
                <a:ea typeface="ＭＳ Ｐゴシック" pitchFamily="34" charset="-128"/>
              </a:rPr>
              <a:t>A one-time event</a:t>
            </a:r>
          </a:p>
          <a:p>
            <a:pPr eaLnBrk="1" hangingPunct="1">
              <a:lnSpc>
                <a:spcPct val="90000"/>
              </a:lnSpc>
            </a:pPr>
            <a:r>
              <a:rPr lang="en-US" sz="3600" smtClean="0">
                <a:ea typeface="ＭＳ Ｐゴシック" pitchFamily="34" charset="-128"/>
              </a:rPr>
              <a:t>Just another management fad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31163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1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 calcmode="lin" valueType="num">
                                      <p:cBhvr>
                                        <p:cTn id="14" dur="5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14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14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 calcmode="lin" valueType="num">
                                      <p:cBhvr>
                                        <p:cTn id="21" dur="5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14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14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6147">
                                            <p:txEl>
                                              <p:pRg st="3" end="3"/>
                                            </p:txEl>
                                          </p:spTgt>
                                        </p:tgtEl>
                                        <p:attrNameLst>
                                          <p:attrName>style.visibility</p:attrName>
                                        </p:attrNameLst>
                                      </p:cBhvr>
                                      <p:to>
                                        <p:strVal val="visible"/>
                                      </p:to>
                                    </p:set>
                                    <p:anim calcmode="lin" valueType="num">
                                      <p:cBhvr>
                                        <p:cTn id="28" dur="500" fill="hold"/>
                                        <p:tgtEl>
                                          <p:spTgt spid="614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14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14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6147">
                                            <p:txEl>
                                              <p:pRg st="4" end="4"/>
                                            </p:txEl>
                                          </p:spTgt>
                                        </p:tgtEl>
                                        <p:attrNameLst>
                                          <p:attrName>style.visibility</p:attrName>
                                        </p:attrNameLst>
                                      </p:cBhvr>
                                      <p:to>
                                        <p:strVal val="visible"/>
                                      </p:to>
                                    </p:set>
                                    <p:anim calcmode="lin" valueType="num">
                                      <p:cBhvr>
                                        <p:cTn id="35" dur="500" fill="hold"/>
                                        <p:tgtEl>
                                          <p:spTgt spid="614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14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614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6147">
                                            <p:txEl>
                                              <p:pRg st="5" end="5"/>
                                            </p:txEl>
                                          </p:spTgt>
                                        </p:tgtEl>
                                        <p:attrNameLst>
                                          <p:attrName>style.visibility</p:attrName>
                                        </p:attrNameLst>
                                      </p:cBhvr>
                                      <p:to>
                                        <p:strVal val="visible"/>
                                      </p:to>
                                    </p:set>
                                    <p:anim calcmode="lin" valueType="num">
                                      <p:cBhvr>
                                        <p:cTn id="42" dur="500" fill="hold"/>
                                        <p:tgtEl>
                                          <p:spTgt spid="614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614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6147">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6147">
                                            <p:txEl>
                                              <p:pRg st="6" end="6"/>
                                            </p:txEl>
                                          </p:spTgt>
                                        </p:tgtEl>
                                        <p:attrNameLst>
                                          <p:attrName>style.visibility</p:attrName>
                                        </p:attrNameLst>
                                      </p:cBhvr>
                                      <p:to>
                                        <p:strVal val="visible"/>
                                      </p:to>
                                    </p:set>
                                    <p:anim calcmode="lin" valueType="num">
                                      <p:cBhvr>
                                        <p:cTn id="49" dur="500" fill="hold"/>
                                        <p:tgtEl>
                                          <p:spTgt spid="614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6147">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0850" y="-133350"/>
            <a:ext cx="8229600" cy="1143000"/>
          </a:xfrm>
        </p:spPr>
        <p:txBody>
          <a:bodyPr/>
          <a:lstStyle/>
          <a:p>
            <a:pPr eaLnBrk="1" fontAlgn="auto" hangingPunct="1">
              <a:spcAft>
                <a:spcPts val="0"/>
              </a:spcAft>
              <a:defRPr/>
            </a:pPr>
            <a:r>
              <a:rPr lang="en-US" sz="3200" b="1" dirty="0">
                <a:ea typeface="+mj-ea"/>
                <a:cs typeface="+mj-cs"/>
              </a:rPr>
              <a:t>Coaching Scenario:  Honest Feedback</a:t>
            </a:r>
          </a:p>
        </p:txBody>
      </p:sp>
      <p:sp>
        <p:nvSpPr>
          <p:cNvPr id="106498" name="Rectangle 3"/>
          <p:cNvSpPr>
            <a:spLocks noGrp="1" noChangeArrowheads="1"/>
          </p:cNvSpPr>
          <p:nvPr>
            <p:ph type="body" idx="1"/>
          </p:nvPr>
        </p:nvSpPr>
        <p:spPr>
          <a:xfrm>
            <a:off x="539750" y="908050"/>
            <a:ext cx="8058150" cy="5029200"/>
          </a:xfrm>
        </p:spPr>
        <p:txBody>
          <a:bodyPr/>
          <a:lstStyle/>
          <a:p>
            <a:pPr marL="0" indent="0" eaLnBrk="1" hangingPunct="1">
              <a:lnSpc>
                <a:spcPct val="90000"/>
              </a:lnSpc>
              <a:buNone/>
            </a:pPr>
            <a:r>
              <a:rPr lang="en-US" sz="2000" dirty="0" smtClean="0">
                <a:ea typeface="ＭＳ Ｐゴシック" pitchFamily="34" charset="-128"/>
              </a:rPr>
              <a:t>You are the Vice President of ABC Corp.  You observe one of your employees working very effectively upwards with the other VPs, and the company President. They respect him, his expertise, his reports, his recommendations, and his insights, and they have also expressed to you that they appreciate his helpfulness.  However, you have also observed that this individual has difficulty working with his direct reports and others in the department.  He is often gruff and impatient with directs and other employees not at his </a:t>
            </a:r>
            <a:r>
              <a:rPr lang="ja-JP" altLang="en-US" sz="2000" dirty="0" smtClean="0">
                <a:ea typeface="ＭＳ Ｐゴシック" pitchFamily="34" charset="-128"/>
              </a:rPr>
              <a:t>“</a:t>
            </a:r>
            <a:r>
              <a:rPr lang="en-US" altLang="ja-JP" sz="2000" dirty="0" smtClean="0">
                <a:ea typeface="ＭＳ Ｐゴシック" pitchFamily="34" charset="-128"/>
              </a:rPr>
              <a:t>level</a:t>
            </a:r>
            <a:r>
              <a:rPr lang="ja-JP" altLang="en-US" sz="2000" dirty="0" smtClean="0">
                <a:ea typeface="ＭＳ Ｐゴシック" pitchFamily="34" charset="-128"/>
              </a:rPr>
              <a:t>”</a:t>
            </a:r>
            <a:r>
              <a:rPr lang="en-US" altLang="ja-JP" sz="2000" dirty="0" smtClean="0">
                <a:ea typeface="ＭＳ Ｐゴシック" pitchFamily="34" charset="-128"/>
              </a:rPr>
              <a:t> in the organization.  With these folks, he seems to prefer to work alone, is not a team player, and withholds information.  You are his supervisor and the only person on his immediate work team with whom he seems to be able to maintain a civil working relationship.  His behavior is seriously impacting the performance of your department, and the organization as a whole, and the time has come for you to provide him with some feedback on his behavior.  He has just completed making a successful report to the senior team (VPs and President), and then made snide and sarcastic comments about a peer at one of your team meetings.</a:t>
            </a:r>
          </a:p>
          <a:p>
            <a:pPr marL="0" indent="0" eaLnBrk="1" hangingPunct="1">
              <a:lnSpc>
                <a:spcPct val="90000"/>
              </a:lnSpc>
              <a:buNone/>
            </a:pPr>
            <a:r>
              <a:rPr lang="en-US" sz="2000" dirty="0" smtClean="0">
                <a:ea typeface="ＭＳ Ｐゴシック" pitchFamily="34" charset="-128"/>
              </a:rPr>
              <a:t>How will you give him feedback?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4716702"/>
      </p:ext>
    </p:extLst>
  </p:cSld>
  <p:clrMapOvr>
    <a:masterClrMapping/>
  </p:clrMapOvr>
  <p:transition spd="med">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Designing the Alliance</a:t>
            </a:r>
          </a:p>
        </p:txBody>
      </p:sp>
      <p:sp>
        <p:nvSpPr>
          <p:cNvPr id="109570" name="Rectangle 3"/>
          <p:cNvSpPr>
            <a:spLocks noGrp="1" noChangeArrowheads="1"/>
          </p:cNvSpPr>
          <p:nvPr>
            <p:ph type="body" idx="1"/>
          </p:nvPr>
        </p:nvSpPr>
        <p:spPr>
          <a:xfrm>
            <a:off x="1371600" y="2327275"/>
            <a:ext cx="7772400" cy="4530725"/>
          </a:xfrm>
        </p:spPr>
        <p:txBody>
          <a:bodyPr/>
          <a:lstStyle/>
          <a:p>
            <a:pPr eaLnBrk="1" hangingPunct="1"/>
            <a:r>
              <a:rPr lang="en-US" smtClean="0">
                <a:ea typeface="ＭＳ Ｐゴシック" pitchFamily="34" charset="-128"/>
              </a:rPr>
              <a:t>Build a bond of trust</a:t>
            </a:r>
          </a:p>
          <a:p>
            <a:pPr eaLnBrk="1" hangingPunct="1"/>
            <a:r>
              <a:rPr lang="en-US" smtClean="0">
                <a:ea typeface="ＭＳ Ｐゴシック" pitchFamily="34" charset="-128"/>
              </a:rPr>
              <a:t>Tune into other person</a:t>
            </a:r>
            <a:r>
              <a:rPr lang="ja-JP" altLang="en-US" smtClean="0">
                <a:ea typeface="ＭＳ Ｐゴシック" pitchFamily="34" charset="-128"/>
              </a:rPr>
              <a:t>’</a:t>
            </a:r>
            <a:r>
              <a:rPr lang="en-US" altLang="ja-JP" smtClean="0">
                <a:ea typeface="ＭＳ Ｐゴシック" pitchFamily="34" charset="-128"/>
              </a:rPr>
              <a:t>s view of the world</a:t>
            </a:r>
          </a:p>
          <a:p>
            <a:pPr eaLnBrk="1" hangingPunct="1"/>
            <a:r>
              <a:rPr lang="en-US" smtClean="0">
                <a:ea typeface="ＭＳ Ｐゴシック" pitchFamily="34" charset="-128"/>
              </a:rPr>
              <a:t>Generate awareness</a:t>
            </a:r>
          </a:p>
          <a:p>
            <a:pPr eaLnBrk="1" hangingPunct="1"/>
            <a:r>
              <a:rPr lang="en-US" smtClean="0">
                <a:ea typeface="ＭＳ Ｐゴシック" pitchFamily="34" charset="-128"/>
              </a:rPr>
              <a:t>Confidentiality &amp; ethics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1236807"/>
      </p:ext>
    </p:extLst>
  </p:cSld>
  <p:clrMapOvr>
    <a:masterClrMapping/>
  </p:clrMapOvr>
  <p:transition spd="med">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wrap="square" numCol="1" anchorCtr="0" compatLnSpc="1">
            <a:prstTxWarp prst="textNoShape">
              <a:avLst/>
            </a:prstTxWarp>
          </a:bodyPr>
          <a:lstStyle/>
          <a:p>
            <a:pPr eaLnBrk="1" hangingPunct="1"/>
            <a:r>
              <a:rPr lang="en-US" sz="3600" b="1" smtClean="0">
                <a:ea typeface="ＭＳ Ｐゴシック" pitchFamily="34" charset="-128"/>
              </a:rPr>
              <a:t>Tuning in to the Other</a:t>
            </a:r>
            <a:r>
              <a:rPr lang="ja-JP" altLang="en-US" sz="3600" b="1" smtClean="0">
                <a:ea typeface="ＭＳ Ｐゴシック" pitchFamily="34" charset="-128"/>
              </a:rPr>
              <a:t>’</a:t>
            </a:r>
            <a:r>
              <a:rPr lang="en-US" altLang="ja-JP" sz="3600" b="1" smtClean="0">
                <a:ea typeface="ＭＳ Ｐゴシック" pitchFamily="34" charset="-128"/>
              </a:rPr>
              <a:t>s </a:t>
            </a:r>
            <a:r>
              <a:rPr lang="ja-JP" altLang="en-US" sz="3600" b="1" smtClean="0">
                <a:ea typeface="ＭＳ Ｐゴシック" pitchFamily="34" charset="-128"/>
              </a:rPr>
              <a:t>“</a:t>
            </a:r>
            <a:r>
              <a:rPr lang="en-US" altLang="ja-JP" sz="3600" b="1" smtClean="0">
                <a:ea typeface="ＭＳ Ｐゴシック" pitchFamily="34" charset="-128"/>
              </a:rPr>
              <a:t>Worldview</a:t>
            </a:r>
            <a:r>
              <a:rPr lang="ja-JP" altLang="en-US" sz="3600" b="1" smtClean="0">
                <a:ea typeface="ＭＳ Ｐゴシック" pitchFamily="34" charset="-128"/>
              </a:rPr>
              <a:t>”</a:t>
            </a:r>
            <a:endParaRPr lang="en-US" sz="3600" b="1" smtClean="0">
              <a:ea typeface="ＭＳ Ｐゴシック" pitchFamily="34" charset="-128"/>
            </a:endParaRPr>
          </a:p>
        </p:txBody>
      </p:sp>
      <p:sp>
        <p:nvSpPr>
          <p:cNvPr id="110594" name="Rectangle 3"/>
          <p:cNvSpPr>
            <a:spLocks noGrp="1" noChangeArrowheads="1"/>
          </p:cNvSpPr>
          <p:nvPr>
            <p:ph type="body" idx="1"/>
          </p:nvPr>
        </p:nvSpPr>
        <p:spPr>
          <a:xfrm>
            <a:off x="409433" y="1337480"/>
            <a:ext cx="7772400" cy="4530725"/>
          </a:xfrm>
        </p:spPr>
        <p:txBody>
          <a:bodyPr/>
          <a:lstStyle/>
          <a:p>
            <a:pPr eaLnBrk="1" hangingPunct="1"/>
            <a:r>
              <a:rPr lang="en-US" sz="2500" dirty="0" smtClean="0">
                <a:ea typeface="ＭＳ Ｐゴシック" pitchFamily="34" charset="-128"/>
              </a:rPr>
              <a:t>Why did you come to work here; what keeps you here?</a:t>
            </a:r>
          </a:p>
          <a:p>
            <a:pPr eaLnBrk="1" hangingPunct="1"/>
            <a:r>
              <a:rPr lang="en-US" sz="2500" dirty="0" smtClean="0">
                <a:ea typeface="ＭＳ Ｐゴシック" pitchFamily="34" charset="-128"/>
              </a:rPr>
              <a:t>Where do you want to be in three years?</a:t>
            </a:r>
          </a:p>
          <a:p>
            <a:pPr eaLnBrk="1" hangingPunct="1"/>
            <a:r>
              <a:rPr lang="en-US" sz="2500" dirty="0" smtClean="0">
                <a:ea typeface="ＭＳ Ｐゴシック" pitchFamily="34" charset="-128"/>
              </a:rPr>
              <a:t>What do you enjoy; what do you want to do more of?</a:t>
            </a:r>
          </a:p>
          <a:p>
            <a:pPr eaLnBrk="1" hangingPunct="1"/>
            <a:r>
              <a:rPr lang="en-US" sz="2500" dirty="0" smtClean="0">
                <a:ea typeface="ＭＳ Ｐゴシック" pitchFamily="34" charset="-128"/>
              </a:rPr>
              <a:t>What are your greatest challenges?  How can I support you in overcoming those?</a:t>
            </a:r>
          </a:p>
          <a:p>
            <a:pPr eaLnBrk="1" hangingPunct="1"/>
            <a:r>
              <a:rPr lang="en-US" sz="2500" dirty="0" smtClean="0">
                <a:ea typeface="ＭＳ Ｐゴシック" pitchFamily="34" charset="-128"/>
              </a:rPr>
              <a:t>Do you prefer being given a specific set of directions, or do you prefer to create the plan yourself?</a:t>
            </a:r>
          </a:p>
          <a:p>
            <a:pPr eaLnBrk="1" hangingPunct="1"/>
            <a:r>
              <a:rPr lang="en-US" sz="2500" dirty="0" smtClean="0">
                <a:ea typeface="ＭＳ Ｐゴシック" pitchFamily="34" charset="-128"/>
              </a:rPr>
              <a:t>How do you prefer to be recognized for your work?</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3457753"/>
      </p:ext>
    </p:extLst>
  </p:cSld>
  <p:clrMapOvr>
    <a:masterClrMapping/>
  </p:clrMapOvr>
  <p:transition spd="med">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Generating Awareness</a:t>
            </a:r>
          </a:p>
        </p:txBody>
      </p:sp>
      <p:sp>
        <p:nvSpPr>
          <p:cNvPr id="111618" name="Rectangle 3"/>
          <p:cNvSpPr>
            <a:spLocks noGrp="1" noChangeArrowheads="1"/>
          </p:cNvSpPr>
          <p:nvPr>
            <p:ph type="body" idx="1"/>
          </p:nvPr>
        </p:nvSpPr>
        <p:spPr>
          <a:xfrm>
            <a:off x="590171" y="1546604"/>
            <a:ext cx="7772400" cy="4530725"/>
          </a:xfrm>
        </p:spPr>
        <p:txBody>
          <a:bodyPr/>
          <a:lstStyle/>
          <a:p>
            <a:pPr eaLnBrk="1" hangingPunct="1"/>
            <a:r>
              <a:rPr lang="en-US" dirty="0" smtClean="0">
                <a:ea typeface="ＭＳ Ｐゴシック" pitchFamily="34" charset="-128"/>
              </a:rPr>
              <a:t>Quantitative and qualitative 360s</a:t>
            </a:r>
          </a:p>
          <a:p>
            <a:pPr eaLnBrk="1" hangingPunct="1">
              <a:buFont typeface="Wingdings" pitchFamily="2" charset="2"/>
              <a:buNone/>
            </a:pPr>
            <a:endParaRPr lang="en-US" sz="1200" dirty="0" smtClean="0">
              <a:ea typeface="ＭＳ Ｐゴシック" pitchFamily="34" charset="-128"/>
            </a:endParaRPr>
          </a:p>
          <a:p>
            <a:pPr eaLnBrk="1" hangingPunct="1"/>
            <a:r>
              <a:rPr lang="en-US" dirty="0" smtClean="0">
                <a:ea typeface="ＭＳ Ｐゴシック" pitchFamily="34" charset="-128"/>
              </a:rPr>
              <a:t>Other assessments (DISC, MBTI, others)</a:t>
            </a:r>
          </a:p>
          <a:p>
            <a:pPr eaLnBrk="1" hangingPunct="1">
              <a:buFont typeface="Wingdings" pitchFamily="2" charset="2"/>
              <a:buNone/>
            </a:pPr>
            <a:endParaRPr lang="en-US" sz="1200" dirty="0" smtClean="0">
              <a:ea typeface="ＭＳ Ｐゴシック" pitchFamily="34" charset="-128"/>
            </a:endParaRPr>
          </a:p>
          <a:p>
            <a:pPr eaLnBrk="1" hangingPunct="1"/>
            <a:r>
              <a:rPr lang="en-US" dirty="0" smtClean="0">
                <a:ea typeface="ＭＳ Ｐゴシック" pitchFamily="34" charset="-128"/>
              </a:rPr>
              <a:t>Encouraging self awareness</a:t>
            </a:r>
          </a:p>
          <a:p>
            <a:pPr eaLnBrk="1" hangingPunct="1">
              <a:buFont typeface="Wingdings" pitchFamily="2" charset="2"/>
              <a:buNone/>
            </a:pPr>
            <a:endParaRPr lang="en-US" sz="1200" dirty="0" smtClean="0">
              <a:ea typeface="ＭＳ Ｐゴシック" pitchFamily="34" charset="-128"/>
            </a:endParaRPr>
          </a:p>
          <a:p>
            <a:pPr eaLnBrk="1" hangingPunct="1"/>
            <a:r>
              <a:rPr lang="en-US" dirty="0" smtClean="0">
                <a:ea typeface="ＭＳ Ｐゴシック" pitchFamily="34" charset="-128"/>
              </a:rPr>
              <a:t>Encouraging social awareness</a:t>
            </a:r>
          </a:p>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3670133"/>
      </p:ext>
    </p:extLst>
  </p:cSld>
  <p:clrMapOvr>
    <a:masterClrMapping/>
  </p:clrMapOvr>
  <p:transition spd="med">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Confidentiality &amp; Ethics</a:t>
            </a:r>
          </a:p>
        </p:txBody>
      </p:sp>
      <p:sp>
        <p:nvSpPr>
          <p:cNvPr id="112642" name="Rectangle 3"/>
          <p:cNvSpPr>
            <a:spLocks noGrp="1" noChangeArrowheads="1"/>
          </p:cNvSpPr>
          <p:nvPr>
            <p:ph type="body" idx="1"/>
          </p:nvPr>
        </p:nvSpPr>
        <p:spPr>
          <a:xfrm>
            <a:off x="450376" y="1249907"/>
            <a:ext cx="7772400" cy="4530725"/>
          </a:xfrm>
        </p:spPr>
        <p:txBody>
          <a:bodyPr/>
          <a:lstStyle/>
          <a:p>
            <a:pPr eaLnBrk="1" hangingPunct="1"/>
            <a:r>
              <a:rPr lang="en-US" dirty="0" smtClean="0">
                <a:ea typeface="ＭＳ Ｐゴシック" pitchFamily="34" charset="-128"/>
              </a:rPr>
              <a:t>What gets discussed during coaching sessions remains within the coaching relationship.  Period.</a:t>
            </a:r>
          </a:p>
          <a:p>
            <a:pPr eaLnBrk="1" hangingPunct="1"/>
            <a:r>
              <a:rPr lang="en-US" dirty="0" smtClean="0">
                <a:ea typeface="ＭＳ Ｐゴシック" pitchFamily="34" charset="-128"/>
              </a:rPr>
              <a:t>Candor + Tact = Effective Coaching  </a:t>
            </a:r>
            <a:r>
              <a:rPr lang="en-US" b="1" i="1" dirty="0" smtClean="0">
                <a:ea typeface="ＭＳ Ｐゴシック" pitchFamily="34" charset="-128"/>
              </a:rPr>
              <a:t>(do no harm)</a:t>
            </a:r>
          </a:p>
          <a:p>
            <a:pPr eaLnBrk="1" hangingPunct="1"/>
            <a:r>
              <a:rPr lang="en-US" dirty="0" smtClean="0">
                <a:ea typeface="ＭＳ Ｐゴシック" pitchFamily="34" charset="-128"/>
              </a:rPr>
              <a:t>Give credit for the ideas generated by the person being coached</a:t>
            </a:r>
          </a:p>
          <a:p>
            <a:pPr eaLnBrk="1" hangingPunct="1"/>
            <a:r>
              <a:rPr lang="en-US" dirty="0" smtClean="0">
                <a:ea typeface="ＭＳ Ｐゴシック" pitchFamily="34" charset="-128"/>
              </a:rPr>
              <a:t>Other?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2988897"/>
      </p:ext>
    </p:extLst>
  </p:cSld>
  <p:clrMapOvr>
    <a:masterClrMapping/>
  </p:clrMapOvr>
  <p:transition spd="med">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fontAlgn="auto" hangingPunct="1">
              <a:spcAft>
                <a:spcPts val="0"/>
              </a:spcAft>
              <a:defRPr/>
            </a:pPr>
            <a:r>
              <a:rPr lang="en-US" sz="3200" b="1">
                <a:ea typeface="+mj-ea"/>
                <a:cs typeface="+mj-cs"/>
              </a:rPr>
              <a:t>Developing Your Coaching Skills Further</a:t>
            </a:r>
          </a:p>
        </p:txBody>
      </p:sp>
      <p:sp>
        <p:nvSpPr>
          <p:cNvPr id="113666" name="Rectangle 3"/>
          <p:cNvSpPr>
            <a:spLocks noGrp="1" noChangeArrowheads="1"/>
          </p:cNvSpPr>
          <p:nvPr>
            <p:ph type="body" idx="1"/>
          </p:nvPr>
        </p:nvSpPr>
        <p:spPr/>
        <p:txBody>
          <a:bodyPr/>
          <a:lstStyle/>
          <a:p>
            <a:pPr eaLnBrk="1" hangingPunct="1"/>
            <a:r>
              <a:rPr lang="en-US" dirty="0" smtClean="0">
                <a:ea typeface="ＭＳ Ｐゴシック" pitchFamily="34" charset="-128"/>
              </a:rPr>
              <a:t>Walk your talk by developing yourself</a:t>
            </a:r>
          </a:p>
          <a:p>
            <a:pPr eaLnBrk="1" hangingPunct="1">
              <a:buFont typeface="Wingdings" pitchFamily="2" charset="2"/>
              <a:buNone/>
            </a:pPr>
            <a:endParaRPr lang="en-US" sz="1600" dirty="0" smtClean="0">
              <a:ea typeface="ＭＳ Ｐゴシック" pitchFamily="34" charset="-128"/>
            </a:endParaRPr>
          </a:p>
          <a:p>
            <a:pPr lvl="1" eaLnBrk="1" hangingPunct="1">
              <a:buFont typeface="Wingdings" pitchFamily="2" charset="2"/>
              <a:buChar char="Ø"/>
            </a:pPr>
            <a:r>
              <a:rPr lang="en-US" dirty="0" smtClean="0">
                <a:ea typeface="ＭＳ Ｐゴシック" pitchFamily="34" charset="-128"/>
              </a:rPr>
              <a:t>Read books and articles on coaching</a:t>
            </a:r>
          </a:p>
          <a:p>
            <a:pPr lvl="1" eaLnBrk="1" hangingPunct="1">
              <a:buFont typeface="Wingdings" pitchFamily="2" charset="2"/>
              <a:buNone/>
            </a:pPr>
            <a:endParaRPr lang="en-US" sz="1600" dirty="0" smtClean="0">
              <a:ea typeface="ＭＳ Ｐゴシック" pitchFamily="34" charset="-128"/>
            </a:endParaRPr>
          </a:p>
          <a:p>
            <a:pPr lvl="1" eaLnBrk="1" hangingPunct="1">
              <a:buFont typeface="Wingdings" pitchFamily="2" charset="2"/>
              <a:buChar char="Ø"/>
            </a:pPr>
            <a:r>
              <a:rPr lang="en-US" dirty="0" smtClean="0">
                <a:ea typeface="ＭＳ Ｐゴシック" pitchFamily="34" charset="-128"/>
              </a:rPr>
              <a:t>Start a journal</a:t>
            </a:r>
          </a:p>
          <a:p>
            <a:pPr lvl="1" eaLnBrk="1" hangingPunct="1">
              <a:buFont typeface="Wingdings" pitchFamily="2" charset="2"/>
              <a:buNone/>
            </a:pPr>
            <a:endParaRPr lang="en-US" sz="1600" dirty="0" smtClean="0">
              <a:ea typeface="ＭＳ Ｐゴシック" pitchFamily="34" charset="-128"/>
            </a:endParaRPr>
          </a:p>
          <a:p>
            <a:pPr lvl="1" eaLnBrk="1" hangingPunct="1">
              <a:buFont typeface="Wingdings" pitchFamily="2" charset="2"/>
              <a:buChar char="Ø"/>
            </a:pPr>
            <a:r>
              <a:rPr lang="en-US" dirty="0" smtClean="0">
                <a:ea typeface="ＭＳ Ｐゴシック" pitchFamily="34" charset="-128"/>
              </a:rPr>
              <a:t>Work with a coach – </a:t>
            </a:r>
            <a:r>
              <a:rPr lang="en-US" i="1" dirty="0" smtClean="0">
                <a:ea typeface="ＭＳ Ｐゴシック" pitchFamily="34" charset="-128"/>
              </a:rPr>
              <a:t>experience</a:t>
            </a:r>
            <a:r>
              <a:rPr lang="en-US" dirty="0" smtClean="0">
                <a:ea typeface="ＭＳ Ｐゴシック" pitchFamily="34" charset="-128"/>
              </a:rPr>
              <a:t> coaching</a:t>
            </a:r>
          </a:p>
          <a:p>
            <a:pPr lvl="1" eaLnBrk="1" hangingPunct="1">
              <a:buFont typeface="Wingdings" pitchFamily="2" charset="2"/>
              <a:buNone/>
            </a:pPr>
            <a:endParaRPr lang="en-US" sz="1600" dirty="0" smtClean="0">
              <a:ea typeface="ＭＳ Ｐゴシック" pitchFamily="34" charset="-128"/>
            </a:endParaRPr>
          </a:p>
          <a:p>
            <a:pPr lvl="1" eaLnBrk="1" hangingPunct="1">
              <a:buFont typeface="Wingdings" pitchFamily="2" charset="2"/>
              <a:buChar char="Ø"/>
            </a:pPr>
            <a:r>
              <a:rPr lang="en-US" dirty="0" smtClean="0">
                <a:ea typeface="ＭＳ Ｐゴシック" pitchFamily="34" charset="-128"/>
              </a:rPr>
              <a:t>Create a culture that allows for risk and therefore, growth and development.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3168373"/>
      </p:ext>
    </p:extLst>
  </p:cSld>
  <p:clrMapOvr>
    <a:masterClrMapping/>
  </p:clrMapOvr>
  <p:transition spd="med">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What did you learn today?</a:t>
            </a:r>
          </a:p>
        </p:txBody>
      </p:sp>
      <p:sp>
        <p:nvSpPr>
          <p:cNvPr id="114690" name="Rectangle 3"/>
          <p:cNvSpPr>
            <a:spLocks noGrp="1" noChangeArrowheads="1"/>
          </p:cNvSpPr>
          <p:nvPr>
            <p:ph type="body" idx="1"/>
          </p:nvPr>
        </p:nvSpPr>
        <p:spPr/>
        <p:txBody>
          <a:bodyPr/>
          <a:lstStyle/>
          <a:p>
            <a:pPr eaLnBrk="1" hangingPunct="1"/>
            <a:endParaRPr lang="en-US" smtClean="0">
              <a:ea typeface="ＭＳ Ｐゴシック" pitchFamily="34" charset="-128"/>
            </a:endParaRPr>
          </a:p>
          <a:p>
            <a:pPr eaLnBrk="1" hangingPunct="1"/>
            <a:r>
              <a:rPr lang="en-US" smtClean="0">
                <a:ea typeface="ＭＳ Ｐゴシック" pitchFamily="34" charset="-128"/>
              </a:rPr>
              <a:t>End-of-day reflection</a:t>
            </a:r>
          </a:p>
          <a:p>
            <a:pPr eaLnBrk="1" hangingPunct="1"/>
            <a:r>
              <a:rPr lang="en-US" smtClean="0">
                <a:ea typeface="ＭＳ Ｐゴシック" pitchFamily="34" charset="-128"/>
              </a:rPr>
              <a:t>Pages 76 - 81</a:t>
            </a:r>
          </a:p>
        </p:txBody>
      </p:sp>
      <p:pic>
        <p:nvPicPr>
          <p:cNvPr id="114691" name="Picture 4" descr="j0234687"/>
          <p:cNvPicPr>
            <a:picLocks noChangeAspect="1" noChangeArrowheads="1" noCrop="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43400" y="3432175"/>
            <a:ext cx="3505200" cy="20653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3747617"/>
      </p:ext>
    </p:extLst>
  </p:cSld>
  <p:clrMapOvr>
    <a:masterClrMapping/>
  </p:clrMapOvr>
  <p:transition spd="med">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fontAlgn="auto" hangingPunct="1">
              <a:spcAft>
                <a:spcPts val="0"/>
              </a:spcAft>
              <a:defRPr/>
            </a:pPr>
            <a:r>
              <a:rPr lang="en-US" b="1" i="1">
                <a:ea typeface="+mj-ea"/>
                <a:cs typeface="+mj-cs"/>
              </a:rPr>
              <a:t>THANK YOU !!!</a:t>
            </a:r>
          </a:p>
        </p:txBody>
      </p:sp>
      <p:sp>
        <p:nvSpPr>
          <p:cNvPr id="115714" name="Rectangle 3"/>
          <p:cNvSpPr>
            <a:spLocks noGrp="1" noChangeArrowheads="1"/>
          </p:cNvSpPr>
          <p:nvPr>
            <p:ph type="body" idx="1"/>
          </p:nvPr>
        </p:nvSpPr>
        <p:spPr/>
        <p:txBody>
          <a:bodyPr/>
          <a:lstStyle/>
          <a:p>
            <a:pPr eaLnBrk="1" hangingPunct="1"/>
            <a:r>
              <a:rPr lang="en-US" dirty="0" smtClean="0">
                <a:ea typeface="ＭＳ Ｐゴシック" pitchFamily="34" charset="-128"/>
              </a:rPr>
              <a:t>If you have any questions in the coming weeks, please feel free to call or email:</a:t>
            </a:r>
          </a:p>
          <a:p>
            <a:pPr eaLnBrk="1" hangingPunct="1"/>
            <a:endParaRPr lang="en-US" dirty="0" smtClean="0">
              <a:ea typeface="ＭＳ Ｐゴシック" pitchFamily="34" charset="-128"/>
            </a:endParaRPr>
          </a:p>
          <a:p>
            <a:pPr algn="ctr" eaLnBrk="1" hangingPunct="1">
              <a:buFont typeface="Wingdings" pitchFamily="2" charset="2"/>
              <a:buNone/>
            </a:pPr>
            <a:r>
              <a:rPr lang="en-US" sz="3600" b="1" dirty="0" smtClean="0">
                <a:solidFill>
                  <a:schemeClr val="accent1"/>
                </a:solidFill>
                <a:ea typeface="ＭＳ Ｐゴシック" pitchFamily="34" charset="-128"/>
              </a:rPr>
              <a:t>Laura Belsten</a:t>
            </a:r>
          </a:p>
          <a:p>
            <a:pPr algn="ctr" eaLnBrk="1" hangingPunct="1">
              <a:buFont typeface="Wingdings" pitchFamily="2" charset="2"/>
              <a:buNone/>
            </a:pPr>
            <a:r>
              <a:rPr lang="en-US" dirty="0" smtClean="0">
                <a:ea typeface="ＭＳ Ｐゴシック" pitchFamily="34" charset="-128"/>
              </a:rPr>
              <a:t>303-838-1100</a:t>
            </a:r>
          </a:p>
          <a:p>
            <a:pPr algn="ctr" eaLnBrk="1" hangingPunct="1">
              <a:buFont typeface="Wingdings" pitchFamily="2" charset="2"/>
              <a:buNone/>
            </a:pPr>
            <a:r>
              <a:rPr lang="en-US" dirty="0" smtClean="0">
                <a:ea typeface="ＭＳ Ｐゴシック" pitchFamily="34" charset="-128"/>
              </a:rPr>
              <a:t>Laura @The-ISEI.com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465814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fontAlgn="auto" hangingPunct="1">
              <a:spcAft>
                <a:spcPts val="0"/>
              </a:spcAft>
              <a:defRPr/>
            </a:pPr>
            <a:r>
              <a:rPr lang="en-US" sz="3600" b="1">
                <a:ea typeface="+mj-ea"/>
                <a:cs typeface="+mj-cs"/>
              </a:rPr>
              <a:t>Leadership Styles are Changing </a:t>
            </a:r>
          </a:p>
        </p:txBody>
      </p:sp>
      <p:sp>
        <p:nvSpPr>
          <p:cNvPr id="8195" name="Rectangle 3"/>
          <p:cNvSpPr>
            <a:spLocks noGrp="1" noChangeArrowheads="1"/>
          </p:cNvSpPr>
          <p:nvPr>
            <p:ph type="body" idx="1"/>
          </p:nvPr>
        </p:nvSpPr>
        <p:spPr>
          <a:xfrm>
            <a:off x="914400" y="1600200"/>
            <a:ext cx="7772400" cy="4876800"/>
          </a:xfrm>
        </p:spPr>
        <p:txBody>
          <a:bodyPr>
            <a:normAutofit/>
          </a:bodyPr>
          <a:lstStyle/>
          <a:p>
            <a:pPr eaLnBrk="1" hangingPunct="1"/>
            <a:r>
              <a:rPr lang="en-US" smtClean="0">
                <a:ea typeface="ＭＳ Ｐゴシック" pitchFamily="34" charset="-128"/>
              </a:rPr>
              <a:t>The </a:t>
            </a:r>
            <a:r>
              <a:rPr lang="ja-JP" altLang="en-US" smtClean="0">
                <a:ea typeface="ＭＳ Ｐゴシック" pitchFamily="34" charset="-128"/>
              </a:rPr>
              <a:t>“</a:t>
            </a:r>
            <a:r>
              <a:rPr lang="en-US" altLang="ja-JP" smtClean="0">
                <a:ea typeface="ＭＳ Ｐゴシック" pitchFamily="34" charset="-128"/>
              </a:rPr>
              <a:t>old style</a:t>
            </a:r>
            <a:r>
              <a:rPr lang="ja-JP" altLang="en-US" smtClean="0">
                <a:ea typeface="ＭＳ Ｐゴシック" pitchFamily="34" charset="-128"/>
              </a:rPr>
              <a:t>”</a:t>
            </a:r>
            <a:r>
              <a:rPr lang="en-US" altLang="ja-JP" smtClean="0">
                <a:ea typeface="ＭＳ Ｐゴシック" pitchFamily="34" charset="-128"/>
              </a:rPr>
              <a:t> is no longer working</a:t>
            </a:r>
          </a:p>
          <a:p>
            <a:pPr eaLnBrk="1" hangingPunct="1">
              <a:buFont typeface="Arial" pitchFamily="34" charset="0"/>
              <a:buNone/>
            </a:pPr>
            <a:endParaRPr lang="en-US" smtClean="0">
              <a:ea typeface="ＭＳ Ｐゴシック" pitchFamily="34" charset="-128"/>
            </a:endParaRPr>
          </a:p>
          <a:p>
            <a:pPr eaLnBrk="1" hangingPunct="1"/>
            <a:r>
              <a:rPr lang="en-US" smtClean="0">
                <a:ea typeface="ＭＳ Ｐゴシック" pitchFamily="34" charset="-128"/>
              </a:rPr>
              <a:t>Gallup Research </a:t>
            </a:r>
          </a:p>
          <a:p>
            <a:pPr lvl="1" eaLnBrk="1" hangingPunct="1">
              <a:buFont typeface="Wingdings" pitchFamily="2" charset="2"/>
              <a:buChar char="Ø"/>
            </a:pPr>
            <a:r>
              <a:rPr lang="en-US" sz="2200" smtClean="0">
                <a:ea typeface="ＭＳ Ｐゴシック" pitchFamily="34" charset="-128"/>
              </a:rPr>
              <a:t>In large companies (&gt; 5000 employees), only </a:t>
            </a:r>
            <a:r>
              <a:rPr lang="en-US" sz="2200" b="1" smtClean="0">
                <a:solidFill>
                  <a:srgbClr val="953735"/>
                </a:solidFill>
                <a:ea typeface="ＭＳ Ｐゴシック" pitchFamily="34" charset="-128"/>
              </a:rPr>
              <a:t>19 percent </a:t>
            </a:r>
            <a:r>
              <a:rPr lang="en-US" sz="2200" smtClean="0">
                <a:ea typeface="ＭＳ Ｐゴシック" pitchFamily="34" charset="-128"/>
              </a:rPr>
              <a:t>of employees feel engaged</a:t>
            </a:r>
          </a:p>
          <a:p>
            <a:pPr lvl="1" eaLnBrk="1" hangingPunct="1">
              <a:buFont typeface="Wingdings" pitchFamily="2" charset="2"/>
              <a:buChar char="Ø"/>
            </a:pPr>
            <a:r>
              <a:rPr lang="en-US" sz="2200" b="1" smtClean="0">
                <a:solidFill>
                  <a:srgbClr val="953735"/>
                </a:solidFill>
                <a:ea typeface="ＭＳ Ｐゴシック" pitchFamily="34" charset="-128"/>
              </a:rPr>
              <a:t>22 </a:t>
            </a:r>
            <a:r>
              <a:rPr lang="en-US" sz="2200" smtClean="0">
                <a:ea typeface="ＭＳ Ｐゴシック" pitchFamily="34" charset="-128"/>
              </a:rPr>
              <a:t>percent in mid-sized companies</a:t>
            </a:r>
          </a:p>
          <a:p>
            <a:pPr lvl="1" eaLnBrk="1" hangingPunct="1">
              <a:buFont typeface="Wingdings" pitchFamily="2" charset="2"/>
              <a:buChar char="Ø"/>
            </a:pPr>
            <a:r>
              <a:rPr lang="en-US" sz="2200" b="1" smtClean="0">
                <a:solidFill>
                  <a:srgbClr val="953735"/>
                </a:solidFill>
                <a:ea typeface="ＭＳ Ｐゴシック" pitchFamily="34" charset="-128"/>
              </a:rPr>
              <a:t>33</a:t>
            </a:r>
            <a:r>
              <a:rPr lang="en-US" sz="2200" smtClean="0">
                <a:ea typeface="ＭＳ Ｐゴシック" pitchFamily="34" charset="-128"/>
              </a:rPr>
              <a:t> percent in small companies (&lt; 50 people)</a:t>
            </a:r>
          </a:p>
          <a:p>
            <a:pPr lvl="1" eaLnBrk="1" hangingPunct="1">
              <a:buFont typeface="Wingdings" pitchFamily="2" charset="2"/>
              <a:buNone/>
            </a:pPr>
            <a:endParaRPr lang="en-US" sz="1400" smtClean="0">
              <a:ea typeface="ＭＳ Ｐゴシック" pitchFamily="34" charset="-128"/>
            </a:endParaRPr>
          </a:p>
          <a:p>
            <a:pPr lvl="1" eaLnBrk="1" hangingPunct="1">
              <a:buFont typeface="Wingdings" pitchFamily="2" charset="2"/>
              <a:buNone/>
            </a:pPr>
            <a:endParaRPr lang="en-US" sz="1400" smtClean="0">
              <a:ea typeface="ＭＳ Ｐゴシック" pitchFamily="34" charset="-128"/>
            </a:endParaRPr>
          </a:p>
          <a:p>
            <a:pPr lvl="1" eaLnBrk="1" hangingPunct="1">
              <a:buFont typeface="Wingdings" pitchFamily="2" charset="2"/>
              <a:buNone/>
            </a:pPr>
            <a:endParaRPr lang="en-US" sz="1400" smtClean="0">
              <a:ea typeface="ＭＳ Ｐゴシック" pitchFamily="34" charset="-128"/>
            </a:endParaRPr>
          </a:p>
          <a:p>
            <a:pPr lvl="1" eaLnBrk="1" hangingPunct="1">
              <a:buFont typeface="Wingdings" pitchFamily="2" charset="2"/>
              <a:buNone/>
            </a:pPr>
            <a:endParaRPr lang="en-US" sz="1400" smtClean="0">
              <a:ea typeface="ＭＳ Ｐゴシック" pitchFamily="34" charset="-128"/>
            </a:endParaRPr>
          </a:p>
          <a:p>
            <a:pPr lvl="4" eaLnBrk="1" hangingPunct="1">
              <a:buFont typeface="Wingdings" pitchFamily="2" charset="2"/>
              <a:buNone/>
            </a:pPr>
            <a:r>
              <a:rPr lang="en-US" sz="1800" i="1" smtClean="0">
                <a:ea typeface="ＭＳ Ｐゴシック" pitchFamily="34" charset="-128"/>
              </a:rPr>
              <a:t>			First Break All the Rules, 1999</a:t>
            </a:r>
          </a:p>
          <a:p>
            <a:pPr lvl="1" eaLnBrk="1" hangingPunct="1">
              <a:buFont typeface="Wingdings" pitchFamily="2" charset="2"/>
              <a:buChar char="Ø"/>
            </a:pPr>
            <a:endParaRPr lang="en-US" sz="220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217522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numCol="1" anchorCtr="0" compatLnSpc="1">
            <a:prstTxWarp prst="textNoShape">
              <a:avLst/>
            </a:prstTxWarp>
          </a:bodyPr>
          <a:lstStyle/>
          <a:p>
            <a:pPr eaLnBrk="1" hangingPunct="1"/>
            <a:r>
              <a:rPr lang="en-US" sz="3600" smtClean="0">
                <a:ea typeface="ＭＳ Ｐゴシック" pitchFamily="34" charset="-128"/>
              </a:rPr>
              <a:t>The </a:t>
            </a:r>
            <a:r>
              <a:rPr lang="en-US" altLang="en-US" sz="3600" smtClean="0">
                <a:ea typeface="ＭＳ Ｐゴシック" pitchFamily="34" charset="-128"/>
              </a:rPr>
              <a:t>“</a:t>
            </a:r>
            <a:r>
              <a:rPr lang="en-US" sz="3600" smtClean="0">
                <a:ea typeface="ＭＳ Ｐゴシック" pitchFamily="34" charset="-128"/>
              </a:rPr>
              <a:t>ROAD WARRIOR</a:t>
            </a:r>
            <a:r>
              <a:rPr lang="en-US" altLang="en-US" sz="3600" smtClean="0">
                <a:ea typeface="ＭＳ Ｐゴシック" pitchFamily="34" charset="-128"/>
              </a:rPr>
              <a:t>”</a:t>
            </a:r>
            <a:r>
              <a:rPr lang="en-US" sz="3600" smtClean="0">
                <a:ea typeface="ＭＳ Ｐゴシック" pitchFamily="34" charset="-128"/>
              </a:rPr>
              <a:t> Phenomenon</a:t>
            </a:r>
          </a:p>
        </p:txBody>
      </p:sp>
      <p:sp>
        <p:nvSpPr>
          <p:cNvPr id="5" name="Content Placeholder 4"/>
          <p:cNvSpPr>
            <a:spLocks noGrp="1"/>
          </p:cNvSpPr>
          <p:nvPr>
            <p:ph sz="half" idx="1"/>
          </p:nvPr>
        </p:nvSpPr>
        <p:spPr>
          <a:xfrm>
            <a:off x="1109663" y="2501900"/>
            <a:ext cx="2632075" cy="3889375"/>
          </a:xfrm>
        </p:spPr>
        <p:txBody>
          <a:bodyPr/>
          <a:lstStyle/>
          <a:p>
            <a:pPr marL="0" indent="0" eaLnBrk="1" hangingPunct="1">
              <a:buFont typeface="Arial" pitchFamily="34" charset="0"/>
              <a:buNone/>
            </a:pPr>
            <a:r>
              <a:rPr lang="en-US" smtClean="0">
                <a:ea typeface="ＭＳ Ｐゴシック" pitchFamily="34" charset="-128"/>
              </a:rPr>
              <a:t>Retired</a:t>
            </a:r>
          </a:p>
          <a:p>
            <a:pPr marL="0" indent="0" eaLnBrk="1" hangingPunct="1">
              <a:buFont typeface="Arial" pitchFamily="34" charset="0"/>
              <a:buNone/>
            </a:pPr>
            <a:r>
              <a:rPr lang="en-US" smtClean="0">
                <a:ea typeface="ＭＳ Ｐゴシック" pitchFamily="34" charset="-128"/>
              </a:rPr>
              <a:t>   On</a:t>
            </a:r>
          </a:p>
          <a:p>
            <a:pPr marL="0" indent="0" eaLnBrk="1" hangingPunct="1">
              <a:buFont typeface="Arial" pitchFamily="34" charset="0"/>
              <a:buNone/>
            </a:pPr>
            <a:r>
              <a:rPr lang="en-US" smtClean="0">
                <a:ea typeface="ＭＳ Ｐゴシック" pitchFamily="34" charset="-128"/>
              </a:rPr>
              <a:t>      Active</a:t>
            </a:r>
          </a:p>
          <a:p>
            <a:pPr marL="0" indent="0" eaLnBrk="1" hangingPunct="1">
              <a:buFont typeface="Arial" pitchFamily="34" charset="0"/>
              <a:buNone/>
            </a:pPr>
            <a:r>
              <a:rPr lang="en-US" smtClean="0">
                <a:ea typeface="ＭＳ Ｐゴシック" pitchFamily="34" charset="-128"/>
              </a:rPr>
              <a:t>          Duty  . . .   </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7932" r="17932"/>
          <a:stretch>
            <a:fillRect/>
          </a:stretch>
        </p:blipFill>
        <p:spPr>
          <a:xfrm>
            <a:off x="4648200" y="1673225"/>
            <a:ext cx="4038600" cy="471805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55122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542"/>
            <a:ext cx="8229600" cy="1143000"/>
          </a:xfrm>
        </p:spPr>
        <p:txBody>
          <a:bodyPr>
            <a:normAutofit fontScale="90000"/>
          </a:bodyPr>
          <a:lstStyle/>
          <a:p>
            <a:pPr eaLnBrk="1" fontAlgn="auto" hangingPunct="1">
              <a:spcAft>
                <a:spcPts val="0"/>
              </a:spcAft>
              <a:defRPr/>
            </a:pPr>
            <a:r>
              <a:rPr lang="en-US" dirty="0" smtClean="0">
                <a:ea typeface="+mj-ea"/>
                <a:cs typeface="+mj-cs"/>
              </a:rPr>
              <a:t>People join organizations .  .  .</a:t>
            </a:r>
            <a:br>
              <a:rPr lang="en-US" dirty="0" smtClean="0">
                <a:ea typeface="+mj-ea"/>
                <a:cs typeface="+mj-cs"/>
              </a:rPr>
            </a:br>
            <a:r>
              <a:rPr lang="en-US" dirty="0">
                <a:ea typeface="+mj-ea"/>
                <a:cs typeface="+mj-cs"/>
              </a:rPr>
              <a:t> </a:t>
            </a:r>
            <a:r>
              <a:rPr lang="en-US" dirty="0" smtClean="0">
                <a:ea typeface="+mj-ea"/>
                <a:cs typeface="+mj-cs"/>
              </a:rPr>
              <a:t>                .  .  .    but leave managers</a:t>
            </a:r>
            <a:endParaRPr lang="en-US" dirty="0">
              <a:ea typeface="+mj-ea"/>
              <a:cs typeface="+mj-cs"/>
            </a:endParaRPr>
          </a:p>
        </p:txBody>
      </p:sp>
      <p:sp>
        <p:nvSpPr>
          <p:cNvPr id="3" name="Content Placeholder 2"/>
          <p:cNvSpPr>
            <a:spLocks noGrp="1"/>
          </p:cNvSpPr>
          <p:nvPr>
            <p:ph sz="half" idx="1"/>
          </p:nvPr>
        </p:nvSpPr>
        <p:spPr>
          <a:xfrm>
            <a:off x="457200" y="2487613"/>
            <a:ext cx="3878263" cy="3262312"/>
          </a:xfrm>
        </p:spPr>
        <p:txBody>
          <a:bodyPr rtlCol="0">
            <a:normAutofit/>
          </a:bodyPr>
          <a:lstStyle/>
          <a:p>
            <a:pPr marL="0" lvl="1" indent="0" eaLnBrk="1" fontAlgn="auto" hangingPunct="1">
              <a:spcAft>
                <a:spcPts val="0"/>
              </a:spcAft>
              <a:buFont typeface="Arial" pitchFamily="34" charset="0"/>
              <a:buNone/>
              <a:defRPr/>
            </a:pPr>
            <a:r>
              <a:rPr lang="en-US" sz="2200" dirty="0" smtClean="0">
                <a:ea typeface="+mn-ea"/>
              </a:rPr>
              <a:t>The # </a:t>
            </a:r>
            <a:r>
              <a:rPr lang="en-US" sz="2200" dirty="0">
                <a:ea typeface="+mn-ea"/>
              </a:rPr>
              <a:t>1 reason people leave </a:t>
            </a:r>
            <a:r>
              <a:rPr lang="en-US" sz="2200" dirty="0" smtClean="0">
                <a:ea typeface="+mn-ea"/>
              </a:rPr>
              <a:t>their jobs </a:t>
            </a:r>
            <a:r>
              <a:rPr lang="en-US" sz="2200" dirty="0">
                <a:ea typeface="+mn-ea"/>
              </a:rPr>
              <a:t>is </a:t>
            </a:r>
            <a:r>
              <a:rPr lang="en-US" sz="2200" dirty="0" smtClean="0">
                <a:ea typeface="+mn-ea"/>
              </a:rPr>
              <a:t>because of their </a:t>
            </a:r>
            <a:r>
              <a:rPr lang="en-US" sz="2200" dirty="0">
                <a:ea typeface="+mn-ea"/>
              </a:rPr>
              <a:t>direct </a:t>
            </a:r>
            <a:r>
              <a:rPr lang="en-US" sz="2200" dirty="0" smtClean="0">
                <a:ea typeface="+mn-ea"/>
              </a:rPr>
              <a:t>manager</a:t>
            </a:r>
          </a:p>
          <a:p>
            <a:pPr marL="182880" lvl="1" indent="-182880" eaLnBrk="1" fontAlgn="auto" hangingPunct="1">
              <a:spcAft>
                <a:spcPts val="0"/>
              </a:spcAft>
              <a:defRPr/>
            </a:pPr>
            <a:endParaRPr lang="en-US" sz="2200" dirty="0">
              <a:ea typeface="+mn-ea"/>
            </a:endParaRPr>
          </a:p>
          <a:p>
            <a:pPr marL="0" indent="0" eaLnBrk="1" fontAlgn="auto" hangingPunct="1">
              <a:spcAft>
                <a:spcPts val="0"/>
              </a:spcAft>
              <a:buFont typeface="Arial" pitchFamily="34" charset="0"/>
              <a:buNone/>
              <a:defRPr/>
            </a:pPr>
            <a:endParaRPr lang="en-US" dirty="0">
              <a:ea typeface="+mn-ea"/>
              <a:cs typeface="+mn-cs"/>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45381" b="-45381"/>
          <a:stretch>
            <a:fillRect/>
          </a:stretch>
        </p:blipFill>
        <p:spPr>
          <a:xfrm>
            <a:off x="4648200" y="1673225"/>
            <a:ext cx="4038600" cy="471805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91134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66700" y="153988"/>
            <a:ext cx="8667750" cy="1143000"/>
          </a:xfrm>
        </p:spPr>
        <p:txBody>
          <a:bodyPr wrap="square" numCol="1" anchorCtr="0" compatLnSpc="1">
            <a:prstTxWarp prst="textNoShape">
              <a:avLst/>
            </a:prstTxWarp>
          </a:bodyPr>
          <a:lstStyle/>
          <a:p>
            <a:pPr eaLnBrk="1" hangingPunct="1"/>
            <a:r>
              <a:rPr lang="en-US" sz="3600" b="1" dirty="0" smtClean="0">
                <a:ea typeface="ＭＳ Ｐゴシック" pitchFamily="34" charset="-128"/>
              </a:rPr>
              <a:t>Same study: </a:t>
            </a:r>
            <a:r>
              <a:rPr lang="ja-JP" altLang="en-US" sz="3600" b="1" dirty="0" smtClean="0">
                <a:ea typeface="ＭＳ Ｐゴシック" pitchFamily="34" charset="-128"/>
              </a:rPr>
              <a:t>“</a:t>
            </a:r>
            <a:r>
              <a:rPr lang="en-US" altLang="ja-JP" sz="3600" b="1" dirty="0" smtClean="0">
                <a:ea typeface="ＭＳ Ｐゴシック" pitchFamily="34" charset="-128"/>
              </a:rPr>
              <a:t>Talented</a:t>
            </a:r>
            <a:r>
              <a:rPr lang="ja-JP" altLang="en-US" sz="3600" b="1" dirty="0" smtClean="0">
                <a:ea typeface="ＭＳ Ｐゴシック" pitchFamily="34" charset="-128"/>
              </a:rPr>
              <a:t>”</a:t>
            </a:r>
            <a:r>
              <a:rPr lang="en-US" altLang="ja-JP" sz="3600" b="1" dirty="0" smtClean="0">
                <a:ea typeface="ＭＳ Ｐゴシック" pitchFamily="34" charset="-128"/>
              </a:rPr>
              <a:t> Managers</a:t>
            </a:r>
            <a:endParaRPr lang="en-US" sz="3600" b="1" dirty="0" smtClean="0">
              <a:ea typeface="ＭＳ Ｐゴシック" pitchFamily="34" charset="-128"/>
            </a:endParaRPr>
          </a:p>
        </p:txBody>
      </p:sp>
      <p:sp>
        <p:nvSpPr>
          <p:cNvPr id="9219" name="Rectangle 3"/>
          <p:cNvSpPr>
            <a:spLocks noGrp="1" noChangeArrowheads="1"/>
          </p:cNvSpPr>
          <p:nvPr>
            <p:ph type="body" idx="1"/>
          </p:nvPr>
        </p:nvSpPr>
        <p:spPr>
          <a:xfrm>
            <a:off x="781050" y="1122363"/>
            <a:ext cx="7772400" cy="4530725"/>
          </a:xfrm>
        </p:spPr>
        <p:txBody>
          <a:bodyPr/>
          <a:lstStyle/>
          <a:p>
            <a:pPr eaLnBrk="1" hangingPunct="1">
              <a:lnSpc>
                <a:spcPct val="90000"/>
              </a:lnSpc>
            </a:pPr>
            <a:r>
              <a:rPr lang="en-US" dirty="0" smtClean="0">
                <a:ea typeface="ＭＳ Ｐゴシック" pitchFamily="34" charset="-128"/>
              </a:rPr>
              <a:t>The opposite of disengaged employees is </a:t>
            </a:r>
            <a:r>
              <a:rPr lang="en-US" i="1" dirty="0" smtClean="0">
                <a:ea typeface="ＭＳ Ｐゴシック" pitchFamily="34" charset="-128"/>
              </a:rPr>
              <a:t>satisfied, engaged </a:t>
            </a:r>
            <a:r>
              <a:rPr lang="en-US" dirty="0" smtClean="0">
                <a:ea typeface="ＭＳ Ｐゴシック" pitchFamily="34" charset="-128"/>
              </a:rPr>
              <a:t>employees</a:t>
            </a:r>
          </a:p>
          <a:p>
            <a:pPr eaLnBrk="1" hangingPunct="1">
              <a:lnSpc>
                <a:spcPct val="90000"/>
              </a:lnSpc>
            </a:pPr>
            <a:r>
              <a:rPr lang="ja-JP" altLang="en-US" dirty="0" smtClean="0">
                <a:ea typeface="ＭＳ Ｐゴシック" pitchFamily="34" charset="-128"/>
              </a:rPr>
              <a:t>“</a:t>
            </a:r>
            <a:r>
              <a:rPr lang="en-US" altLang="ja-JP" dirty="0" smtClean="0">
                <a:ea typeface="ＭＳ Ｐゴシック" pitchFamily="34" charset="-128"/>
              </a:rPr>
              <a:t>Talented</a:t>
            </a:r>
            <a:r>
              <a:rPr lang="ja-JP" altLang="en-US" dirty="0" smtClean="0">
                <a:ea typeface="ＭＳ Ｐゴシック" pitchFamily="34" charset="-128"/>
              </a:rPr>
              <a:t>”</a:t>
            </a:r>
            <a:r>
              <a:rPr lang="en-US" altLang="ja-JP" dirty="0" smtClean="0">
                <a:ea typeface="ＭＳ Ｐゴシック" pitchFamily="34" charset="-128"/>
              </a:rPr>
              <a:t> managers – those who take a coach approach to managing and leading – tend to have more satisfied employees</a:t>
            </a:r>
          </a:p>
          <a:p>
            <a:pPr eaLnBrk="1" hangingPunct="1">
              <a:lnSpc>
                <a:spcPct val="90000"/>
              </a:lnSpc>
            </a:pPr>
            <a:r>
              <a:rPr lang="en-US" dirty="0" smtClean="0">
                <a:ea typeface="ＭＳ Ｐゴシック" pitchFamily="34" charset="-128"/>
              </a:rPr>
              <a:t>Organizations with above-average employee satisfaction scores also had:</a:t>
            </a:r>
          </a:p>
          <a:p>
            <a:pPr lvl="1" eaLnBrk="1" hangingPunct="1">
              <a:lnSpc>
                <a:spcPct val="90000"/>
              </a:lnSpc>
              <a:buFont typeface="Wingdings" pitchFamily="2" charset="2"/>
              <a:buNone/>
            </a:pPr>
            <a:endParaRPr lang="en-US" sz="1200" dirty="0" smtClean="0">
              <a:ea typeface="ＭＳ Ｐゴシック" pitchFamily="34" charset="-128"/>
            </a:endParaRPr>
          </a:p>
          <a:p>
            <a:pPr lvl="1" eaLnBrk="1" hangingPunct="1">
              <a:lnSpc>
                <a:spcPct val="90000"/>
              </a:lnSpc>
              <a:buFont typeface="Wingdings" pitchFamily="2" charset="2"/>
              <a:buChar char="Ø"/>
            </a:pPr>
            <a:r>
              <a:rPr lang="en-US" sz="2400" dirty="0" smtClean="0">
                <a:ea typeface="ＭＳ Ｐゴシック" pitchFamily="34" charset="-128"/>
              </a:rPr>
              <a:t>38 percent higher customer satisfaction scores</a:t>
            </a:r>
          </a:p>
          <a:p>
            <a:pPr lvl="1" eaLnBrk="1" hangingPunct="1">
              <a:lnSpc>
                <a:spcPct val="90000"/>
              </a:lnSpc>
              <a:buFont typeface="Wingdings" pitchFamily="2" charset="2"/>
              <a:buChar char="Ø"/>
            </a:pPr>
            <a:r>
              <a:rPr lang="en-US" sz="2400" dirty="0" smtClean="0">
                <a:ea typeface="ＭＳ Ｐゴシック" pitchFamily="34" charset="-128"/>
              </a:rPr>
              <a:t>22 percent higher productivity</a:t>
            </a:r>
          </a:p>
          <a:p>
            <a:pPr lvl="1" eaLnBrk="1" hangingPunct="1">
              <a:lnSpc>
                <a:spcPct val="90000"/>
              </a:lnSpc>
              <a:buFont typeface="Wingdings" pitchFamily="2" charset="2"/>
              <a:buChar char="Ø"/>
            </a:pPr>
            <a:r>
              <a:rPr lang="en-US" sz="2400" dirty="0" smtClean="0">
                <a:ea typeface="ＭＳ Ｐゴシック" pitchFamily="34" charset="-128"/>
              </a:rPr>
              <a:t>27 percent higher profits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41593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1000"/>
                                        <p:tgtEl>
                                          <p:spTgt spid="9219">
                                            <p:txEl>
                                              <p:pRg st="1" end="1"/>
                                            </p:txEl>
                                          </p:spTgt>
                                        </p:tgtEl>
                                      </p:cBhvr>
                                    </p:animEffect>
                                    <p:anim calcmode="lin" valueType="num">
                                      <p:cBhvr>
                                        <p:cTn id="15"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1000"/>
                                        <p:tgtEl>
                                          <p:spTgt spid="9219">
                                            <p:txEl>
                                              <p:pRg st="2" end="2"/>
                                            </p:txEl>
                                          </p:spTgt>
                                        </p:tgtEl>
                                      </p:cBhvr>
                                    </p:animEffect>
                                    <p:anim calcmode="lin" valueType="num">
                                      <p:cBhvr>
                                        <p:cTn id="2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1000"/>
                                        <p:tgtEl>
                                          <p:spTgt spid="9219">
                                            <p:txEl>
                                              <p:pRg st="4" end="4"/>
                                            </p:txEl>
                                          </p:spTgt>
                                        </p:tgtEl>
                                      </p:cBhvr>
                                    </p:animEffect>
                                    <p:anim calcmode="lin" valueType="num">
                                      <p:cBhvr>
                                        <p:cTn id="27"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9219">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1000"/>
                                        <p:tgtEl>
                                          <p:spTgt spid="9219">
                                            <p:txEl>
                                              <p:pRg st="5" end="5"/>
                                            </p:txEl>
                                          </p:spTgt>
                                        </p:tgtEl>
                                      </p:cBhvr>
                                    </p:animEffect>
                                    <p:anim calcmode="lin" valueType="num">
                                      <p:cBhvr>
                                        <p:cTn id="32"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9219">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219">
                                            <p:txEl>
                                              <p:pRg st="6" end="6"/>
                                            </p:txEl>
                                          </p:spTgt>
                                        </p:tgtEl>
                                        <p:attrNameLst>
                                          <p:attrName>style.visibility</p:attrName>
                                        </p:attrNameLst>
                                      </p:cBhvr>
                                      <p:to>
                                        <p:strVal val="visible"/>
                                      </p:to>
                                    </p:set>
                                    <p:animEffect transition="in" filter="fade">
                                      <p:cBhvr>
                                        <p:cTn id="36" dur="1000"/>
                                        <p:tgtEl>
                                          <p:spTgt spid="9219">
                                            <p:txEl>
                                              <p:pRg st="6" end="6"/>
                                            </p:txEl>
                                          </p:spTgt>
                                        </p:tgtEl>
                                      </p:cBhvr>
                                    </p:animEffect>
                                    <p:anim calcmode="lin" valueType="num">
                                      <p:cBhvr>
                                        <p:cTn id="37"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92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0350" y="115888"/>
            <a:ext cx="8724900" cy="1143000"/>
          </a:xfrm>
        </p:spPr>
        <p:txBody>
          <a:bodyPr/>
          <a:lstStyle/>
          <a:p>
            <a:pPr eaLnBrk="1" fontAlgn="auto" hangingPunct="1">
              <a:spcAft>
                <a:spcPts val="0"/>
              </a:spcAft>
              <a:defRPr/>
            </a:pPr>
            <a:r>
              <a:rPr lang="en-US" sz="3600" b="1" dirty="0">
                <a:ea typeface="+mj-ea"/>
                <a:cs typeface="+mj-cs"/>
              </a:rPr>
              <a:t>What do people want in a manager?</a:t>
            </a:r>
          </a:p>
        </p:txBody>
      </p:sp>
      <p:sp>
        <p:nvSpPr>
          <p:cNvPr id="12291" name="Rectangle 3"/>
          <p:cNvSpPr>
            <a:spLocks noGrp="1" noChangeArrowheads="1"/>
          </p:cNvSpPr>
          <p:nvPr>
            <p:ph type="body" idx="1"/>
          </p:nvPr>
        </p:nvSpPr>
        <p:spPr>
          <a:xfrm>
            <a:off x="463550" y="1193800"/>
            <a:ext cx="8229600" cy="4525963"/>
          </a:xfrm>
        </p:spPr>
        <p:txBody>
          <a:bodyPr/>
          <a:lstStyle/>
          <a:p>
            <a:pPr eaLnBrk="1" hangingPunct="1">
              <a:lnSpc>
                <a:spcPct val="90000"/>
              </a:lnSpc>
            </a:pPr>
            <a:r>
              <a:rPr lang="en-US" sz="2800" dirty="0" smtClean="0">
                <a:ea typeface="ＭＳ Ｐゴシック" pitchFamily="34" charset="-128"/>
              </a:rPr>
              <a:t>To know what is expected of them at work</a:t>
            </a:r>
          </a:p>
          <a:p>
            <a:pPr eaLnBrk="1" hangingPunct="1">
              <a:lnSpc>
                <a:spcPct val="90000"/>
              </a:lnSpc>
            </a:pPr>
            <a:r>
              <a:rPr lang="en-US" sz="2800" dirty="0" smtClean="0">
                <a:ea typeface="ＭＳ Ｐゴシック" pitchFamily="34" charset="-128"/>
              </a:rPr>
              <a:t>The opportunity to do their best every day</a:t>
            </a:r>
          </a:p>
          <a:p>
            <a:pPr eaLnBrk="1" hangingPunct="1">
              <a:lnSpc>
                <a:spcPct val="90000"/>
              </a:lnSpc>
            </a:pPr>
            <a:r>
              <a:rPr lang="en-US" sz="2800" dirty="0" smtClean="0">
                <a:ea typeface="ＭＳ Ｐゴシック" pitchFamily="34" charset="-128"/>
              </a:rPr>
              <a:t>To make a contribution</a:t>
            </a:r>
          </a:p>
          <a:p>
            <a:pPr eaLnBrk="1" hangingPunct="1">
              <a:lnSpc>
                <a:spcPct val="90000"/>
              </a:lnSpc>
            </a:pPr>
            <a:r>
              <a:rPr lang="en-US" sz="2800" dirty="0" smtClean="0">
                <a:ea typeface="ＭＳ Ｐゴシック" pitchFamily="34" charset="-128"/>
              </a:rPr>
              <a:t>To be recognized for their work</a:t>
            </a:r>
          </a:p>
          <a:p>
            <a:pPr eaLnBrk="1" hangingPunct="1">
              <a:lnSpc>
                <a:spcPct val="90000"/>
              </a:lnSpc>
            </a:pPr>
            <a:r>
              <a:rPr lang="en-US" sz="2800" dirty="0" smtClean="0">
                <a:ea typeface="ＭＳ Ｐゴシック" pitchFamily="34" charset="-128"/>
              </a:rPr>
              <a:t>To have someone at work care enough to encourage their development</a:t>
            </a:r>
          </a:p>
          <a:p>
            <a:pPr eaLnBrk="1" hangingPunct="1">
              <a:lnSpc>
                <a:spcPct val="90000"/>
              </a:lnSpc>
            </a:pPr>
            <a:r>
              <a:rPr lang="en-US" sz="2800" dirty="0" smtClean="0">
                <a:ea typeface="ＭＳ Ｐゴシック" pitchFamily="34" charset="-128"/>
              </a:rPr>
              <a:t>To have their opinions count and be heard</a:t>
            </a:r>
          </a:p>
          <a:p>
            <a:pPr eaLnBrk="1" hangingPunct="1">
              <a:lnSpc>
                <a:spcPct val="90000"/>
              </a:lnSpc>
            </a:pPr>
            <a:r>
              <a:rPr lang="en-US" sz="2800" dirty="0" smtClean="0">
                <a:ea typeface="ＭＳ Ｐゴシック" pitchFamily="34" charset="-128"/>
              </a:rPr>
              <a:t>To have the opportunity to learn and grow</a:t>
            </a:r>
          </a:p>
          <a:p>
            <a:pPr eaLnBrk="1" hangingPunct="1">
              <a:lnSpc>
                <a:spcPct val="90000"/>
              </a:lnSpc>
            </a:pPr>
            <a:r>
              <a:rPr lang="en-US" sz="2800" dirty="0" smtClean="0">
                <a:ea typeface="ＭＳ Ｐゴシック" pitchFamily="34" charset="-128"/>
              </a:rPr>
              <a:t>To be respected </a:t>
            </a:r>
          </a:p>
          <a:p>
            <a:pPr lvl="4" algn="r" eaLnBrk="1" hangingPunct="1">
              <a:lnSpc>
                <a:spcPct val="90000"/>
              </a:lnSpc>
              <a:buFont typeface="Wingdings" pitchFamily="2" charset="2"/>
              <a:buChar char="Ø"/>
            </a:pPr>
            <a:r>
              <a:rPr lang="en-US" sz="2800" dirty="0" smtClean="0">
                <a:ea typeface="ＭＳ Ｐゴシック" pitchFamily="34" charset="-128"/>
              </a:rPr>
              <a:t>See p. 8 for the </a:t>
            </a:r>
            <a:r>
              <a:rPr lang="en-US" altLang="en-US" sz="2800" dirty="0" smtClean="0">
                <a:ea typeface="ＭＳ Ｐゴシック" pitchFamily="34" charset="-128"/>
              </a:rPr>
              <a:t>“</a:t>
            </a:r>
            <a:r>
              <a:rPr lang="en-US" sz="2800" dirty="0" smtClean="0">
                <a:ea typeface="ＭＳ Ｐゴシック" pitchFamily="34" charset="-128"/>
              </a:rPr>
              <a:t>Gallup 12</a:t>
            </a:r>
            <a:r>
              <a:rPr lang="en-US" altLang="en-US" sz="1800" dirty="0" smtClean="0">
                <a:ea typeface="ＭＳ Ｐゴシック" pitchFamily="34" charset="-128"/>
              </a:rPr>
              <a:t>”</a:t>
            </a:r>
            <a:endParaRPr lang="en-US" sz="1800" dirty="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098255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1000"/>
                                        <p:tgtEl>
                                          <p:spTgt spid="12291">
                                            <p:txEl>
                                              <p:pRg st="0" end="0"/>
                                            </p:txEl>
                                          </p:spTgt>
                                        </p:tgtEl>
                                      </p:cBhvr>
                                    </p:animEffect>
                                    <p:anim calcmode="lin" valueType="num">
                                      <p:cBhvr>
                                        <p:cTn id="13"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12291">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229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12291">
                                            <p:txEl>
                                              <p:pRg st="1" end="1"/>
                                            </p:txEl>
                                          </p:spTgt>
                                        </p:tgtEl>
                                        <p:attrNameLst>
                                          <p:attrName>style.visibility</p:attrName>
                                        </p:attrNameLst>
                                      </p:cBhvr>
                                      <p:to>
                                        <p:strVal val="visible"/>
                                      </p:to>
                                    </p:set>
                                    <p:animEffect transition="in" filter="fade">
                                      <p:cBhvr>
                                        <p:cTn id="20" dur="1000"/>
                                        <p:tgtEl>
                                          <p:spTgt spid="12291">
                                            <p:txEl>
                                              <p:pRg st="1" end="1"/>
                                            </p:txEl>
                                          </p:spTgt>
                                        </p:tgtEl>
                                      </p:cBhvr>
                                    </p:animEffect>
                                    <p:anim calcmode="lin" valueType="num">
                                      <p:cBhvr>
                                        <p:cTn id="21"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12291">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229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2291">
                                            <p:txEl>
                                              <p:pRg st="2" end="2"/>
                                            </p:txEl>
                                          </p:spTgt>
                                        </p:tgtEl>
                                        <p:attrNameLst>
                                          <p:attrName>style.visibility</p:attrName>
                                        </p:attrNameLst>
                                      </p:cBhvr>
                                      <p:to>
                                        <p:strVal val="visible"/>
                                      </p:to>
                                    </p:set>
                                    <p:animEffect transition="in" filter="fade">
                                      <p:cBhvr>
                                        <p:cTn id="28" dur="1000"/>
                                        <p:tgtEl>
                                          <p:spTgt spid="12291">
                                            <p:txEl>
                                              <p:pRg st="2" end="2"/>
                                            </p:txEl>
                                          </p:spTgt>
                                        </p:tgtEl>
                                      </p:cBhvr>
                                    </p:animEffect>
                                    <p:anim calcmode="lin" valueType="num">
                                      <p:cBhvr>
                                        <p:cTn id="29"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12291">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229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2291">
                                            <p:txEl>
                                              <p:pRg st="3" end="3"/>
                                            </p:txEl>
                                          </p:spTgt>
                                        </p:tgtEl>
                                        <p:attrNameLst>
                                          <p:attrName>style.visibility</p:attrName>
                                        </p:attrNameLst>
                                      </p:cBhvr>
                                      <p:to>
                                        <p:strVal val="visible"/>
                                      </p:to>
                                    </p:set>
                                    <p:animEffect transition="in" filter="fade">
                                      <p:cBhvr>
                                        <p:cTn id="36" dur="1000"/>
                                        <p:tgtEl>
                                          <p:spTgt spid="12291">
                                            <p:txEl>
                                              <p:pRg st="3" end="3"/>
                                            </p:txEl>
                                          </p:spTgt>
                                        </p:tgtEl>
                                      </p:cBhvr>
                                    </p:animEffect>
                                    <p:anim calcmode="lin" valueType="num">
                                      <p:cBhvr>
                                        <p:cTn id="37"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12291">
                                            <p:txEl>
                                              <p:pRg st="3" end="3"/>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29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12291">
                                            <p:txEl>
                                              <p:pRg st="4" end="4"/>
                                            </p:txEl>
                                          </p:spTgt>
                                        </p:tgtEl>
                                        <p:attrNameLst>
                                          <p:attrName>style.visibility</p:attrName>
                                        </p:attrNameLst>
                                      </p:cBhvr>
                                      <p:to>
                                        <p:strVal val="visible"/>
                                      </p:to>
                                    </p:set>
                                    <p:animEffect transition="in" filter="fade">
                                      <p:cBhvr>
                                        <p:cTn id="44" dur="1000"/>
                                        <p:tgtEl>
                                          <p:spTgt spid="12291">
                                            <p:txEl>
                                              <p:pRg st="4" end="4"/>
                                            </p:txEl>
                                          </p:spTgt>
                                        </p:tgtEl>
                                      </p:cBhvr>
                                    </p:animEffect>
                                    <p:anim calcmode="lin" valueType="num">
                                      <p:cBhvr>
                                        <p:cTn id="45" dur="1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12291">
                                            <p:txEl>
                                              <p:pRg st="4" end="4"/>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229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12291">
                                            <p:txEl>
                                              <p:pRg st="5" end="5"/>
                                            </p:txEl>
                                          </p:spTgt>
                                        </p:tgtEl>
                                        <p:attrNameLst>
                                          <p:attrName>style.visibility</p:attrName>
                                        </p:attrNameLst>
                                      </p:cBhvr>
                                      <p:to>
                                        <p:strVal val="visible"/>
                                      </p:to>
                                    </p:set>
                                    <p:animEffect transition="in" filter="fade">
                                      <p:cBhvr>
                                        <p:cTn id="52" dur="1000"/>
                                        <p:tgtEl>
                                          <p:spTgt spid="12291">
                                            <p:txEl>
                                              <p:pRg st="5" end="5"/>
                                            </p:txEl>
                                          </p:spTgt>
                                        </p:tgtEl>
                                      </p:cBhvr>
                                    </p:animEffect>
                                    <p:anim calcmode="lin" valueType="num">
                                      <p:cBhvr>
                                        <p:cTn id="53" dur="10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12291">
                                            <p:txEl>
                                              <p:pRg st="5" end="5"/>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291">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2291">
                                            <p:txEl>
                                              <p:pRg st="6" end="6"/>
                                            </p:txEl>
                                          </p:spTgt>
                                        </p:tgtEl>
                                        <p:attrNameLst>
                                          <p:attrName>style.visibility</p:attrName>
                                        </p:attrNameLst>
                                      </p:cBhvr>
                                      <p:to>
                                        <p:strVal val="visible"/>
                                      </p:to>
                                    </p:set>
                                    <p:animEffect transition="in" filter="fade">
                                      <p:cBhvr>
                                        <p:cTn id="60" dur="1000"/>
                                        <p:tgtEl>
                                          <p:spTgt spid="12291">
                                            <p:txEl>
                                              <p:pRg st="6" end="6"/>
                                            </p:txEl>
                                          </p:spTgt>
                                        </p:tgtEl>
                                      </p:cBhvr>
                                    </p:animEffect>
                                    <p:anim calcmode="lin" valueType="num">
                                      <p:cBhvr>
                                        <p:cTn id="61" dur="10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12291">
                                            <p:txEl>
                                              <p:pRg st="6" end="6"/>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2291">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2291">
                                            <p:txEl>
                                              <p:pRg st="7" end="7"/>
                                            </p:txEl>
                                          </p:spTgt>
                                        </p:tgtEl>
                                        <p:attrNameLst>
                                          <p:attrName>style.visibility</p:attrName>
                                        </p:attrNameLst>
                                      </p:cBhvr>
                                      <p:to>
                                        <p:strVal val="visible"/>
                                      </p:to>
                                    </p:set>
                                    <p:animEffect transition="in" filter="fade">
                                      <p:cBhvr>
                                        <p:cTn id="68" dur="1000"/>
                                        <p:tgtEl>
                                          <p:spTgt spid="12291">
                                            <p:txEl>
                                              <p:pRg st="7" end="7"/>
                                            </p:txEl>
                                          </p:spTgt>
                                        </p:tgtEl>
                                      </p:cBhvr>
                                    </p:animEffect>
                                    <p:anim calcmode="lin" valueType="num">
                                      <p:cBhvr>
                                        <p:cTn id="69" dur="10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p:cTn id="70" dur="900" decel="100000" fill="hold"/>
                                        <p:tgtEl>
                                          <p:spTgt spid="12291">
                                            <p:txEl>
                                              <p:pRg st="7" end="7"/>
                                            </p:tx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2291">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37" presetClass="entr" presetSubtype="0" fill="hold" nodeType="clickEffect">
                                  <p:stCondLst>
                                    <p:cond delay="0"/>
                                  </p:stCondLst>
                                  <p:childTnLst>
                                    <p:set>
                                      <p:cBhvr>
                                        <p:cTn id="75" dur="1" fill="hold">
                                          <p:stCondLst>
                                            <p:cond delay="0"/>
                                          </p:stCondLst>
                                        </p:cTn>
                                        <p:tgtEl>
                                          <p:spTgt spid="12291">
                                            <p:txEl>
                                              <p:pRg st="8" end="8"/>
                                            </p:txEl>
                                          </p:spTgt>
                                        </p:tgtEl>
                                        <p:attrNameLst>
                                          <p:attrName>style.visibility</p:attrName>
                                        </p:attrNameLst>
                                      </p:cBhvr>
                                      <p:to>
                                        <p:strVal val="visible"/>
                                      </p:to>
                                    </p:set>
                                    <p:animEffect transition="in" filter="fade">
                                      <p:cBhvr>
                                        <p:cTn id="76" dur="1000"/>
                                        <p:tgtEl>
                                          <p:spTgt spid="12291">
                                            <p:txEl>
                                              <p:pRg st="8" end="8"/>
                                            </p:txEl>
                                          </p:spTgt>
                                        </p:tgtEl>
                                      </p:cBhvr>
                                    </p:animEffect>
                                    <p:anim calcmode="lin" valueType="num">
                                      <p:cBhvr>
                                        <p:cTn id="77" dur="1000" fill="hold"/>
                                        <p:tgtEl>
                                          <p:spTgt spid="12291">
                                            <p:txEl>
                                              <p:pRg st="8" end="8"/>
                                            </p:txEl>
                                          </p:spTgt>
                                        </p:tgtEl>
                                        <p:attrNameLst>
                                          <p:attrName>ppt_x</p:attrName>
                                        </p:attrNameLst>
                                      </p:cBhvr>
                                      <p:tavLst>
                                        <p:tav tm="0">
                                          <p:val>
                                            <p:strVal val="#ppt_x"/>
                                          </p:val>
                                        </p:tav>
                                        <p:tav tm="100000">
                                          <p:val>
                                            <p:strVal val="#ppt_x"/>
                                          </p:val>
                                        </p:tav>
                                      </p:tavLst>
                                    </p:anim>
                                    <p:anim calcmode="lin" valueType="num">
                                      <p:cBhvr>
                                        <p:cTn id="78" dur="900" decel="100000" fill="hold"/>
                                        <p:tgtEl>
                                          <p:spTgt spid="12291">
                                            <p:txEl>
                                              <p:pRg st="8" end="8"/>
                                            </p:tx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12291">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03608"/>
            <a:ext cx="8229600" cy="1445210"/>
          </a:xfrm>
        </p:spPr>
        <p:txBody>
          <a:bodyPr>
            <a:normAutofit/>
          </a:bodyPr>
          <a:lstStyle/>
          <a:p>
            <a:pPr eaLnBrk="1" fontAlgn="auto" hangingPunct="1">
              <a:spcAft>
                <a:spcPts val="0"/>
              </a:spcAft>
              <a:defRPr/>
            </a:pPr>
            <a:r>
              <a:rPr lang="en-US" sz="3600" b="1" dirty="0" smtClean="0">
                <a:ea typeface="+mj-ea"/>
                <a:cs typeface="+mj-cs"/>
              </a:rPr>
              <a:t>Dr. Gerald Graham </a:t>
            </a:r>
            <a:r>
              <a:rPr lang="en-US" b="1" dirty="0" smtClean="0">
                <a:ea typeface="+mj-ea"/>
                <a:cs typeface="+mj-cs"/>
              </a:rPr>
              <a:t/>
            </a:r>
            <a:br>
              <a:rPr lang="en-US" b="1" dirty="0" smtClean="0">
                <a:ea typeface="+mj-ea"/>
                <a:cs typeface="+mj-cs"/>
              </a:rPr>
            </a:br>
            <a:r>
              <a:rPr lang="en-US" sz="2000" b="1" dirty="0" smtClean="0">
                <a:ea typeface="+mj-ea"/>
                <a:cs typeface="+mj-cs"/>
              </a:rPr>
              <a:t>(Wichita State University)</a:t>
            </a:r>
            <a:endParaRPr lang="en-US" sz="2000" b="1" dirty="0">
              <a:ea typeface="+mj-ea"/>
              <a:cs typeface="+mj-cs"/>
            </a:endParaRPr>
          </a:p>
        </p:txBody>
      </p:sp>
      <p:sp>
        <p:nvSpPr>
          <p:cNvPr id="4" name="Content Placeholder 3"/>
          <p:cNvSpPr>
            <a:spLocks noGrp="1"/>
          </p:cNvSpPr>
          <p:nvPr>
            <p:ph sz="half" idx="2"/>
          </p:nvPr>
        </p:nvSpPr>
        <p:spPr>
          <a:xfrm>
            <a:off x="641350" y="1304817"/>
            <a:ext cx="8020050" cy="4175234"/>
          </a:xfrm>
        </p:spPr>
        <p:txBody>
          <a:bodyPr/>
          <a:lstStyle/>
          <a:p>
            <a:r>
              <a:rPr lang="en-US" dirty="0"/>
              <a:t>S</a:t>
            </a:r>
            <a:r>
              <a:rPr lang="en-US" dirty="0" smtClean="0"/>
              <a:t>urveyed </a:t>
            </a:r>
            <a:r>
              <a:rPr lang="en-US" dirty="0"/>
              <a:t>1,500 people from a wide </a:t>
            </a:r>
            <a:r>
              <a:rPr lang="en-US" dirty="0" smtClean="0"/>
              <a:t>variety </a:t>
            </a:r>
            <a:r>
              <a:rPr lang="en-US" dirty="0"/>
              <a:t>of organizations and </a:t>
            </a:r>
            <a:r>
              <a:rPr lang="en-US" dirty="0" smtClean="0"/>
              <a:t>professions.</a:t>
            </a:r>
          </a:p>
          <a:p>
            <a:pPr marL="0" indent="0">
              <a:buNone/>
            </a:pPr>
            <a:endParaRPr lang="en-US" sz="800" dirty="0" smtClean="0"/>
          </a:p>
          <a:p>
            <a:r>
              <a:rPr lang="en-US" dirty="0" smtClean="0"/>
              <a:t>58 </a:t>
            </a:r>
            <a:r>
              <a:rPr lang="en-US" dirty="0"/>
              <a:t>percent of the respondents seldom if ever received </a:t>
            </a:r>
            <a:r>
              <a:rPr lang="en-US" dirty="0" smtClean="0"/>
              <a:t>personal </a:t>
            </a:r>
            <a:r>
              <a:rPr lang="en-US" dirty="0"/>
              <a:t>thanks from their manager</a:t>
            </a:r>
            <a:r>
              <a:rPr lang="en-US" dirty="0" smtClean="0"/>
              <a:t>.</a:t>
            </a:r>
          </a:p>
          <a:p>
            <a:pPr marL="0" indent="0">
              <a:buNone/>
            </a:pPr>
            <a:endParaRPr lang="en-US" sz="800" dirty="0"/>
          </a:p>
          <a:p>
            <a:r>
              <a:rPr lang="en-US" dirty="0" smtClean="0"/>
              <a:t>76 </a:t>
            </a:r>
            <a:r>
              <a:rPr lang="en-US" dirty="0"/>
              <a:t>percent seldom if ever received written thanks from </a:t>
            </a:r>
            <a:r>
              <a:rPr lang="en-US" dirty="0" smtClean="0"/>
              <a:t>their </a:t>
            </a:r>
            <a:r>
              <a:rPr lang="en-US" dirty="0"/>
              <a:t>manager</a:t>
            </a:r>
            <a:r>
              <a:rPr lang="en-US" dirty="0" smtClean="0"/>
              <a:t>.</a:t>
            </a:r>
          </a:p>
          <a:p>
            <a:pPr marL="0" indent="0">
              <a:buNone/>
            </a:pPr>
            <a:endParaRPr lang="en-US" sz="500" dirty="0" smtClean="0"/>
          </a:p>
          <a:p>
            <a:r>
              <a:rPr lang="en-US" dirty="0" smtClean="0"/>
              <a:t>A verbal or written thank you from one’s manager are the two top incentives according to employees.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53808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Benefits of Coaching</a:t>
            </a:r>
          </a:p>
        </p:txBody>
      </p:sp>
      <p:sp>
        <p:nvSpPr>
          <p:cNvPr id="14339" name="Rectangle 3"/>
          <p:cNvSpPr>
            <a:spLocks noGrp="1" noChangeArrowheads="1"/>
          </p:cNvSpPr>
          <p:nvPr>
            <p:ph sz="half" idx="1"/>
          </p:nvPr>
        </p:nvSpPr>
        <p:spPr>
          <a:xfrm>
            <a:off x="457200" y="1673225"/>
            <a:ext cx="4038600" cy="4718050"/>
          </a:xfrm>
        </p:spPr>
        <p:txBody>
          <a:bodyPr>
            <a:normAutofit/>
          </a:bodyPr>
          <a:lstStyle/>
          <a:p>
            <a:pPr eaLnBrk="1" hangingPunct="1">
              <a:lnSpc>
                <a:spcPct val="80000"/>
              </a:lnSpc>
            </a:pPr>
            <a:r>
              <a:rPr lang="en-US" sz="2600" smtClean="0">
                <a:ea typeface="ＭＳ Ｐゴシック" pitchFamily="34" charset="-128"/>
              </a:rPr>
              <a:t>Makes the manager</a:t>
            </a:r>
            <a:r>
              <a:rPr lang="ja-JP" altLang="en-US" sz="2600" smtClean="0">
                <a:ea typeface="ＭＳ Ｐゴシック" pitchFamily="34" charset="-128"/>
              </a:rPr>
              <a:t>’</a:t>
            </a:r>
            <a:r>
              <a:rPr lang="en-US" altLang="ja-JP" sz="2600" smtClean="0">
                <a:ea typeface="ＭＳ Ｐゴシック" pitchFamily="34" charset="-128"/>
              </a:rPr>
              <a:t>s job easier</a:t>
            </a:r>
          </a:p>
          <a:p>
            <a:pPr eaLnBrk="1" hangingPunct="1">
              <a:lnSpc>
                <a:spcPct val="80000"/>
              </a:lnSpc>
            </a:pPr>
            <a:r>
              <a:rPr lang="en-US" sz="2600" smtClean="0">
                <a:ea typeface="ＭＳ Ｐゴシック" pitchFamily="34" charset="-128"/>
              </a:rPr>
              <a:t>Reduces turnover and associated costs</a:t>
            </a:r>
          </a:p>
          <a:p>
            <a:pPr eaLnBrk="1" hangingPunct="1">
              <a:lnSpc>
                <a:spcPct val="80000"/>
              </a:lnSpc>
            </a:pPr>
            <a:r>
              <a:rPr lang="en-US" sz="2600" smtClean="0">
                <a:ea typeface="ＭＳ Ｐゴシック" pitchFamily="34" charset="-128"/>
              </a:rPr>
              <a:t>Increases productivity; improves work quality</a:t>
            </a:r>
          </a:p>
          <a:p>
            <a:pPr eaLnBrk="1" hangingPunct="1">
              <a:lnSpc>
                <a:spcPct val="80000"/>
              </a:lnSpc>
            </a:pPr>
            <a:r>
              <a:rPr lang="en-US" sz="2600" smtClean="0">
                <a:ea typeface="ＭＳ Ｐゴシック" pitchFamily="34" charset="-128"/>
              </a:rPr>
              <a:t>Promotes innovation (safe place to take risks)</a:t>
            </a:r>
          </a:p>
          <a:p>
            <a:pPr eaLnBrk="1" hangingPunct="1">
              <a:lnSpc>
                <a:spcPct val="80000"/>
              </a:lnSpc>
            </a:pPr>
            <a:r>
              <a:rPr lang="en-US" sz="2600" smtClean="0">
                <a:ea typeface="ＭＳ Ｐゴシック" pitchFamily="34" charset="-128"/>
              </a:rPr>
              <a:t>Clarifies manager</a:t>
            </a:r>
            <a:r>
              <a:rPr lang="ja-JP" altLang="en-US" sz="2600" smtClean="0">
                <a:ea typeface="ＭＳ Ｐゴシック" pitchFamily="34" charset="-128"/>
              </a:rPr>
              <a:t>’</a:t>
            </a:r>
            <a:r>
              <a:rPr lang="en-US" altLang="ja-JP" sz="2600" smtClean="0">
                <a:ea typeface="ＭＳ Ｐゴシック" pitchFamily="34" charset="-128"/>
              </a:rPr>
              <a:t>s expectations</a:t>
            </a:r>
          </a:p>
          <a:p>
            <a:pPr eaLnBrk="1" hangingPunct="1">
              <a:lnSpc>
                <a:spcPct val="80000"/>
              </a:lnSpc>
            </a:pPr>
            <a:r>
              <a:rPr lang="ja-JP" altLang="en-US" sz="2600" smtClean="0">
                <a:ea typeface="ＭＳ Ｐゴシック" pitchFamily="34" charset="-128"/>
              </a:rPr>
              <a:t>“</a:t>
            </a:r>
            <a:r>
              <a:rPr lang="en-US" altLang="ja-JP" sz="2600" smtClean="0">
                <a:ea typeface="ＭＳ Ｐゴシック" pitchFamily="34" charset="-128"/>
              </a:rPr>
              <a:t>Stretches</a:t>
            </a:r>
            <a:r>
              <a:rPr lang="ja-JP" altLang="en-US" sz="2600" smtClean="0">
                <a:ea typeface="ＭＳ Ｐゴシック" pitchFamily="34" charset="-128"/>
              </a:rPr>
              <a:t>”</a:t>
            </a:r>
            <a:r>
              <a:rPr lang="en-US" altLang="ja-JP" sz="2600" smtClean="0">
                <a:ea typeface="ＭＳ Ｐゴシック" pitchFamily="34" charset="-128"/>
              </a:rPr>
              <a:t> people to reach for bigger goals</a:t>
            </a:r>
          </a:p>
          <a:p>
            <a:pPr eaLnBrk="1" hangingPunct="1">
              <a:lnSpc>
                <a:spcPct val="80000"/>
              </a:lnSpc>
            </a:pPr>
            <a:r>
              <a:rPr lang="en-US" sz="2600" smtClean="0">
                <a:ea typeface="ＭＳ Ｐゴシック" pitchFamily="34" charset="-128"/>
              </a:rPr>
              <a:t>Other?    </a:t>
            </a:r>
          </a:p>
          <a:p>
            <a:pPr eaLnBrk="1" hangingPunct="1">
              <a:lnSpc>
                <a:spcPct val="80000"/>
              </a:lnSpc>
            </a:pPr>
            <a:endParaRPr lang="en-US" sz="2600" smtClean="0">
              <a:ea typeface="ＭＳ Ｐゴシック" pitchFamily="34" charset="-128"/>
            </a:endParaRP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2534" r="22534"/>
          <a:stretch>
            <a:fillRect/>
          </a:stretch>
        </p:blipFill>
        <p:spPr>
          <a:xfrm>
            <a:off x="4648200" y="1673225"/>
            <a:ext cx="4038600" cy="471805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52400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dissolve">
                                      <p:cBhvr>
                                        <p:cTn id="12" dur="500"/>
                                        <p:tgtEl>
                                          <p:spTgt spid="14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dissolve">
                                      <p:cBhvr>
                                        <p:cTn id="17" dur="500"/>
                                        <p:tgtEl>
                                          <p:spTgt spid="143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dissolve">
                                      <p:cBhvr>
                                        <p:cTn id="22" dur="500"/>
                                        <p:tgtEl>
                                          <p:spTgt spid="143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dissolve">
                                      <p:cBhvr>
                                        <p:cTn id="27" dur="500"/>
                                        <p:tgtEl>
                                          <p:spTgt spid="1433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dissolve">
                                      <p:cBhvr>
                                        <p:cTn id="32" dur="500"/>
                                        <p:tgtEl>
                                          <p:spTgt spid="1433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Effect transition="in" filter="dissolve">
                                      <p:cBhvr>
                                        <p:cTn id="37" dur="500"/>
                                        <p:tgtEl>
                                          <p:spTgt spid="1433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dissolve">
                                      <p:cBhvr>
                                        <p:cTn id="42" dur="500"/>
                                        <p:tgtEl>
                                          <p:spTgt spid="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4339">
                                            <p:txEl>
                                              <p:pRg st="6" end="6"/>
                                            </p:txEl>
                                          </p:spTgt>
                                        </p:tgtEl>
                                        <p:attrNameLst>
                                          <p:attrName>style.visibility</p:attrName>
                                        </p:attrNameLst>
                                      </p:cBhvr>
                                      <p:to>
                                        <p:strVal val="visible"/>
                                      </p:to>
                                    </p:set>
                                    <p:animEffect transition="in" filter="dissolve">
                                      <p:cBhvr>
                                        <p:cTn id="47"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87412"/>
          </a:xfrm>
        </p:spPr>
        <p:txBody>
          <a:bodyPr/>
          <a:lstStyle/>
          <a:p>
            <a:r>
              <a:rPr lang="en-US" b="1" dirty="0" smtClean="0"/>
              <a:t>Six Leadership Approaches</a:t>
            </a:r>
            <a:endParaRPr lang="en-US" b="1" dirty="0"/>
          </a:p>
        </p:txBody>
      </p:sp>
      <p:sp>
        <p:nvSpPr>
          <p:cNvPr id="6" name="Content Placeholder 5"/>
          <p:cNvSpPr>
            <a:spLocks noGrp="1"/>
          </p:cNvSpPr>
          <p:nvPr>
            <p:ph idx="1"/>
          </p:nvPr>
        </p:nvSpPr>
        <p:spPr>
          <a:xfrm>
            <a:off x="463550" y="1250950"/>
            <a:ext cx="8229600" cy="4525963"/>
          </a:xfrm>
        </p:spPr>
        <p:txBody>
          <a:bodyPr/>
          <a:lstStyle/>
          <a:p>
            <a:r>
              <a:rPr lang="en-US" dirty="0" smtClean="0"/>
              <a:t>Authoritative (Visionary)</a:t>
            </a:r>
          </a:p>
          <a:p>
            <a:r>
              <a:rPr lang="en-US" dirty="0" smtClean="0"/>
              <a:t>Democratic</a:t>
            </a:r>
          </a:p>
          <a:p>
            <a:r>
              <a:rPr lang="en-US" dirty="0" err="1" smtClean="0"/>
              <a:t>Affiliative</a:t>
            </a:r>
            <a:r>
              <a:rPr lang="en-US" dirty="0" smtClean="0"/>
              <a:t> </a:t>
            </a:r>
          </a:p>
          <a:p>
            <a:r>
              <a:rPr lang="en-US" dirty="0" smtClean="0"/>
              <a:t>Coaching </a:t>
            </a:r>
          </a:p>
          <a:p>
            <a:r>
              <a:rPr lang="en-US" dirty="0" smtClean="0"/>
              <a:t>Coercive </a:t>
            </a:r>
          </a:p>
          <a:p>
            <a:r>
              <a:rPr lang="en-US" dirty="0" smtClean="0"/>
              <a:t>Pace-setting </a:t>
            </a:r>
          </a:p>
          <a:p>
            <a:pPr lvl="3"/>
            <a:r>
              <a:rPr lang="en-US" dirty="0" smtClean="0"/>
              <a:t>From Daniel </a:t>
            </a:r>
            <a:r>
              <a:rPr lang="en-US" dirty="0" err="1" smtClean="0"/>
              <a:t>Goleman’s</a:t>
            </a:r>
            <a:r>
              <a:rPr lang="en-US" dirty="0"/>
              <a:t> </a:t>
            </a:r>
            <a:r>
              <a:rPr lang="en-US" i="1" dirty="0" smtClean="0"/>
              <a:t>Leadership That Gets Results</a:t>
            </a:r>
            <a:r>
              <a:rPr lang="en-US" dirty="0"/>
              <a:t> </a:t>
            </a:r>
            <a:r>
              <a:rPr lang="en-US" dirty="0" smtClean="0"/>
              <a:t>article in Harvard Business Review, March-April, 2000</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4511018"/>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numCol="1" anchorCtr="0" compatLnSpc="1">
            <a:prstTxWarp prst="textNoShape">
              <a:avLst/>
            </a:prstTxWarp>
          </a:bodyPr>
          <a:lstStyle/>
          <a:p>
            <a:pPr eaLnBrk="1" hangingPunct="1"/>
            <a:r>
              <a:rPr lang="en-US" altLang="en-US" smtClean="0">
                <a:ea typeface="ＭＳ Ｐゴシック" pitchFamily="34" charset="-128"/>
              </a:rPr>
              <a:t>“</a:t>
            </a:r>
            <a:r>
              <a:rPr lang="en-US" smtClean="0">
                <a:ea typeface="ＭＳ Ｐゴシック" pitchFamily="34" charset="-128"/>
              </a:rPr>
              <a:t>Old Style</a:t>
            </a:r>
            <a:r>
              <a:rPr lang="en-US" altLang="en-US" smtClean="0">
                <a:ea typeface="ＭＳ Ｐゴシック" pitchFamily="34" charset="-128"/>
              </a:rPr>
              <a:t>”</a:t>
            </a:r>
            <a:r>
              <a:rPr lang="en-US" smtClean="0">
                <a:ea typeface="ＭＳ Ｐゴシック" pitchFamily="34" charset="-128"/>
              </a:rPr>
              <a:t> vs. </a:t>
            </a:r>
            <a:r>
              <a:rPr lang="en-US" altLang="en-US" smtClean="0">
                <a:ea typeface="ＭＳ Ｐゴシック" pitchFamily="34" charset="-128"/>
              </a:rPr>
              <a:t>“</a:t>
            </a:r>
            <a:r>
              <a:rPr lang="en-US" smtClean="0">
                <a:ea typeface="ＭＳ Ｐゴシック" pitchFamily="34" charset="-128"/>
              </a:rPr>
              <a:t>Leader as Coach</a:t>
            </a:r>
            <a:r>
              <a:rPr lang="en-US" altLang="en-US" smtClean="0">
                <a:ea typeface="ＭＳ Ｐゴシック" pitchFamily="34" charset="-128"/>
              </a:rPr>
              <a:t>”</a:t>
            </a:r>
            <a:endParaRPr lang="en-US" smtClean="0">
              <a:ea typeface="ＭＳ Ｐゴシック" pitchFamily="34" charset="-128"/>
            </a:endParaRPr>
          </a:p>
        </p:txBody>
      </p:sp>
      <p:sp>
        <p:nvSpPr>
          <p:cNvPr id="5" name="Text Placeholder 4"/>
          <p:cNvSpPr>
            <a:spLocks noGrp="1"/>
          </p:cNvSpPr>
          <p:nvPr>
            <p:ph type="body" idx="1"/>
          </p:nvPr>
        </p:nvSpPr>
        <p:spPr>
          <a:xfrm>
            <a:off x="457200" y="1676400"/>
            <a:ext cx="3932238" cy="639763"/>
          </a:xfrm>
          <a:ln w="9525"/>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44450" cap="flat">
                <a:solidFill>
                  <a:srgbClr val="000000"/>
                </a:solidFill>
                <a:miter lim="800000"/>
                <a:headEnd/>
                <a:tailEnd/>
              </a14:hiddenLine>
            </a:ext>
          </a:extLst>
        </p:spPr>
        <p:txBody>
          <a:bodyPr/>
          <a:lstStyle/>
          <a:p>
            <a:pPr eaLnBrk="1" hangingPunct="1"/>
            <a:r>
              <a:rPr lang="en-US" altLang="en-US" smtClean="0">
                <a:ea typeface="ＭＳ Ｐゴシック" pitchFamily="34" charset="-128"/>
              </a:rPr>
              <a:t>“</a:t>
            </a:r>
            <a:r>
              <a:rPr lang="en-US" smtClean="0">
                <a:ea typeface="ＭＳ Ｐゴシック" pitchFamily="34" charset="-128"/>
              </a:rPr>
              <a:t>Old Style</a:t>
            </a:r>
            <a:r>
              <a:rPr lang="en-US" altLang="en-US" smtClean="0">
                <a:ea typeface="ＭＳ Ｐゴシック" pitchFamily="34" charset="-128"/>
              </a:rPr>
              <a:t>”</a:t>
            </a:r>
            <a:endParaRPr lang="en-US" smtClean="0">
              <a:ea typeface="ＭＳ Ｐゴシック" pitchFamily="34" charset="-128"/>
            </a:endParaRPr>
          </a:p>
        </p:txBody>
      </p:sp>
      <p:sp>
        <p:nvSpPr>
          <p:cNvPr id="6" name="Content Placeholder 5"/>
          <p:cNvSpPr>
            <a:spLocks noGrp="1"/>
          </p:cNvSpPr>
          <p:nvPr>
            <p:ph sz="half" idx="2"/>
          </p:nvPr>
        </p:nvSpPr>
        <p:spPr>
          <a:xfrm>
            <a:off x="457200" y="2438400"/>
            <a:ext cx="3932238" cy="3951288"/>
          </a:xfrm>
        </p:spPr>
        <p:txBody>
          <a:bodyPr rtlCol="0">
            <a:normAutofit/>
          </a:bodyPr>
          <a:lstStyle/>
          <a:p>
            <a:pPr lvl="1" indent="-182880" eaLnBrk="1" fontAlgn="auto" hangingPunct="1">
              <a:lnSpc>
                <a:spcPct val="80000"/>
              </a:lnSpc>
              <a:spcAft>
                <a:spcPts val="0"/>
              </a:spcAft>
              <a:buFont typeface="Wingdings" charset="0"/>
              <a:buChar char="Ø"/>
              <a:defRPr/>
            </a:pPr>
            <a:r>
              <a:rPr lang="en-US" dirty="0" smtClean="0">
                <a:ea typeface="+mn-ea"/>
              </a:rPr>
              <a:t>Directs</a:t>
            </a:r>
            <a:r>
              <a:rPr lang="en-US" dirty="0">
                <a:ea typeface="+mn-ea"/>
              </a:rPr>
              <a:t>, dictates, talks a </a:t>
            </a:r>
            <a:r>
              <a:rPr lang="en-US" dirty="0" smtClean="0">
                <a:ea typeface="+mn-ea"/>
              </a:rPr>
              <a:t>lot</a:t>
            </a:r>
            <a:endParaRPr lang="en-US" dirty="0">
              <a:ea typeface="+mn-ea"/>
            </a:endParaRPr>
          </a:p>
          <a:p>
            <a:pPr lvl="1" indent="-182880" eaLnBrk="1" fontAlgn="auto" hangingPunct="1">
              <a:lnSpc>
                <a:spcPct val="80000"/>
              </a:lnSpc>
              <a:spcAft>
                <a:spcPts val="0"/>
              </a:spcAft>
              <a:buFont typeface="Wingdings" charset="0"/>
              <a:buChar char="Ø"/>
              <a:defRPr/>
            </a:pPr>
            <a:r>
              <a:rPr lang="en-US" dirty="0">
                <a:ea typeface="+mn-ea"/>
              </a:rPr>
              <a:t>Presumes, assumes</a:t>
            </a:r>
          </a:p>
          <a:p>
            <a:pPr lvl="1" indent="-182880" eaLnBrk="1" fontAlgn="auto" hangingPunct="1">
              <a:lnSpc>
                <a:spcPct val="80000"/>
              </a:lnSpc>
              <a:spcAft>
                <a:spcPts val="0"/>
              </a:spcAft>
              <a:buFont typeface="Wingdings" charset="0"/>
              <a:buChar char="Ø"/>
              <a:defRPr/>
            </a:pPr>
            <a:r>
              <a:rPr lang="en-US" dirty="0">
                <a:ea typeface="+mn-ea"/>
              </a:rPr>
              <a:t>Manages only for </a:t>
            </a:r>
            <a:r>
              <a:rPr lang="en-US" dirty="0" smtClean="0">
                <a:ea typeface="+mn-ea"/>
              </a:rPr>
              <a:t>results</a:t>
            </a:r>
          </a:p>
          <a:p>
            <a:pPr marL="274320" lvl="1" indent="0" eaLnBrk="1" fontAlgn="auto" hangingPunct="1">
              <a:lnSpc>
                <a:spcPct val="80000"/>
              </a:lnSpc>
              <a:spcAft>
                <a:spcPts val="0"/>
              </a:spcAft>
              <a:buFont typeface="Arial" pitchFamily="34" charset="0"/>
              <a:buNone/>
              <a:defRPr/>
            </a:pPr>
            <a:endParaRPr lang="en-US" dirty="0">
              <a:ea typeface="+mn-ea"/>
            </a:endParaRPr>
          </a:p>
          <a:p>
            <a:pPr lvl="1" indent="-182880" eaLnBrk="1" fontAlgn="auto" hangingPunct="1">
              <a:lnSpc>
                <a:spcPct val="80000"/>
              </a:lnSpc>
              <a:spcAft>
                <a:spcPts val="0"/>
              </a:spcAft>
              <a:buFont typeface="Wingdings" charset="0"/>
              <a:buChar char="Ø"/>
              <a:defRPr/>
            </a:pPr>
            <a:r>
              <a:rPr lang="en-US" dirty="0">
                <a:ea typeface="+mn-ea"/>
              </a:rPr>
              <a:t>Solves problems in </a:t>
            </a:r>
            <a:r>
              <a:rPr lang="en-US" dirty="0" smtClean="0">
                <a:ea typeface="+mn-ea"/>
              </a:rPr>
              <a:t>isolation</a:t>
            </a:r>
          </a:p>
          <a:p>
            <a:pPr marL="274320" lvl="1" indent="0" eaLnBrk="1" fontAlgn="auto" hangingPunct="1">
              <a:lnSpc>
                <a:spcPct val="80000"/>
              </a:lnSpc>
              <a:spcAft>
                <a:spcPts val="0"/>
              </a:spcAft>
              <a:buFont typeface="Arial" pitchFamily="34" charset="0"/>
              <a:buNone/>
              <a:defRPr/>
            </a:pPr>
            <a:endParaRPr lang="en-US" dirty="0">
              <a:ea typeface="+mn-ea"/>
            </a:endParaRPr>
          </a:p>
          <a:p>
            <a:pPr lvl="1" indent="-182880" eaLnBrk="1" fontAlgn="auto" hangingPunct="1">
              <a:lnSpc>
                <a:spcPct val="80000"/>
              </a:lnSpc>
              <a:spcAft>
                <a:spcPts val="0"/>
              </a:spcAft>
              <a:buFont typeface="Wingdings" charset="0"/>
              <a:buChar char="Ø"/>
              <a:defRPr/>
            </a:pPr>
            <a:r>
              <a:rPr lang="en-US" dirty="0">
                <a:ea typeface="+mn-ea"/>
              </a:rPr>
              <a:t>Assigns </a:t>
            </a:r>
            <a:r>
              <a:rPr lang="en-US" dirty="0" smtClean="0">
                <a:ea typeface="+mn-ea"/>
              </a:rPr>
              <a:t>blame</a:t>
            </a:r>
          </a:p>
          <a:p>
            <a:pPr lvl="1" indent="-182880" eaLnBrk="1" fontAlgn="auto" hangingPunct="1">
              <a:lnSpc>
                <a:spcPct val="80000"/>
              </a:lnSpc>
              <a:spcAft>
                <a:spcPts val="0"/>
              </a:spcAft>
              <a:buFont typeface="Wingdings" charset="0"/>
              <a:buChar char="Ø"/>
              <a:defRPr/>
            </a:pPr>
            <a:endParaRPr lang="en-US" dirty="0">
              <a:ea typeface="+mn-ea"/>
            </a:endParaRPr>
          </a:p>
          <a:p>
            <a:pPr lvl="1" indent="-182880" eaLnBrk="1" fontAlgn="auto" hangingPunct="1">
              <a:lnSpc>
                <a:spcPct val="80000"/>
              </a:lnSpc>
              <a:spcAft>
                <a:spcPts val="0"/>
              </a:spcAft>
              <a:buFont typeface="Wingdings" charset="0"/>
              <a:buChar char="Ø"/>
              <a:defRPr/>
            </a:pPr>
            <a:endParaRPr lang="en-US" dirty="0" smtClean="0">
              <a:ea typeface="+mn-ea"/>
            </a:endParaRPr>
          </a:p>
          <a:p>
            <a:pPr lvl="1" indent="-182880" eaLnBrk="1" fontAlgn="auto" hangingPunct="1">
              <a:lnSpc>
                <a:spcPct val="80000"/>
              </a:lnSpc>
              <a:spcAft>
                <a:spcPts val="0"/>
              </a:spcAft>
              <a:buFont typeface="Wingdings" charset="0"/>
              <a:buChar char="Ø"/>
              <a:defRPr/>
            </a:pPr>
            <a:endParaRPr lang="en-US" dirty="0">
              <a:ea typeface="+mn-ea"/>
            </a:endParaRPr>
          </a:p>
          <a:p>
            <a:pPr marL="182880" indent="-182880" eaLnBrk="1" fontAlgn="auto" hangingPunct="1">
              <a:spcAft>
                <a:spcPts val="0"/>
              </a:spcAft>
              <a:defRPr/>
            </a:pPr>
            <a:endParaRPr lang="en-US" dirty="0">
              <a:ea typeface="+mn-ea"/>
              <a:cs typeface="+mn-cs"/>
            </a:endParaRPr>
          </a:p>
        </p:txBody>
      </p:sp>
      <p:sp>
        <p:nvSpPr>
          <p:cNvPr id="7" name="Text Placeholder 6"/>
          <p:cNvSpPr>
            <a:spLocks noGrp="1"/>
          </p:cNvSpPr>
          <p:nvPr>
            <p:ph type="body" sz="quarter" idx="3"/>
          </p:nvPr>
        </p:nvSpPr>
        <p:spPr>
          <a:xfrm>
            <a:off x="4754563" y="1676400"/>
            <a:ext cx="3932237" cy="639763"/>
          </a:xfrm>
          <a:ln w="9525"/>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44450" cap="flat">
                <a:solidFill>
                  <a:srgbClr val="000000"/>
                </a:solidFill>
                <a:miter lim="800000"/>
                <a:headEnd/>
                <a:tailEnd/>
              </a14:hiddenLine>
            </a:ext>
          </a:extLst>
        </p:spPr>
        <p:txBody>
          <a:bodyPr/>
          <a:lstStyle/>
          <a:p>
            <a:pPr eaLnBrk="1" hangingPunct="1"/>
            <a:r>
              <a:rPr altLang="en-US">
                <a:ea typeface="ＭＳ Ｐゴシック" pitchFamily="34" charset="-128"/>
              </a:rPr>
              <a:t>“</a:t>
            </a:r>
            <a:r>
              <a:rPr>
                <a:ea typeface="ＭＳ Ｐゴシック" pitchFamily="34" charset="-128"/>
              </a:rPr>
              <a:t>Leader as Coach</a:t>
            </a:r>
            <a:r>
              <a:rPr altLang="en-US">
                <a:ea typeface="ＭＳ Ｐゴシック" pitchFamily="34" charset="-128"/>
              </a:rPr>
              <a:t>”</a:t>
            </a:r>
            <a:endParaRPr>
              <a:ea typeface="ＭＳ Ｐゴシック" pitchFamily="34" charset="-128"/>
            </a:endParaRPr>
          </a:p>
        </p:txBody>
      </p:sp>
      <p:sp>
        <p:nvSpPr>
          <p:cNvPr id="8" name="Content Placeholder 7"/>
          <p:cNvSpPr>
            <a:spLocks noGrp="1"/>
          </p:cNvSpPr>
          <p:nvPr>
            <p:ph sz="quarter" idx="4"/>
          </p:nvPr>
        </p:nvSpPr>
        <p:spPr>
          <a:xfrm>
            <a:off x="4676775" y="2438400"/>
            <a:ext cx="4276725" cy="3951288"/>
          </a:xfrm>
        </p:spPr>
        <p:txBody>
          <a:bodyPr rtlCol="0">
            <a:normAutofit/>
          </a:bodyPr>
          <a:lstStyle/>
          <a:p>
            <a:pPr lvl="1" indent="-182880" eaLnBrk="1" fontAlgn="auto" hangingPunct="1">
              <a:lnSpc>
                <a:spcPct val="80000"/>
              </a:lnSpc>
              <a:spcAft>
                <a:spcPts val="0"/>
              </a:spcAft>
              <a:buFont typeface="Wingdings" charset="0"/>
              <a:buChar char="Ø"/>
              <a:defRPr/>
            </a:pPr>
            <a:r>
              <a:rPr lang="en-US" dirty="0">
                <a:ea typeface="+mn-ea"/>
              </a:rPr>
              <a:t>Guides, empowers, listens a lot</a:t>
            </a:r>
          </a:p>
          <a:p>
            <a:pPr lvl="1" indent="-182880" eaLnBrk="1" fontAlgn="auto" hangingPunct="1">
              <a:lnSpc>
                <a:spcPct val="80000"/>
              </a:lnSpc>
              <a:spcAft>
                <a:spcPts val="0"/>
              </a:spcAft>
              <a:buFont typeface="Wingdings" charset="0"/>
              <a:buChar char="Ø"/>
              <a:defRPr/>
            </a:pPr>
            <a:r>
              <a:rPr lang="en-US" dirty="0">
                <a:ea typeface="+mn-ea"/>
              </a:rPr>
              <a:t>Explores, discovers</a:t>
            </a:r>
          </a:p>
          <a:p>
            <a:pPr lvl="1" indent="-182880" eaLnBrk="1" fontAlgn="auto" hangingPunct="1">
              <a:lnSpc>
                <a:spcPct val="80000"/>
              </a:lnSpc>
              <a:spcAft>
                <a:spcPts val="0"/>
              </a:spcAft>
              <a:buFont typeface="Wingdings" charset="0"/>
              <a:buChar char="Ø"/>
              <a:defRPr/>
            </a:pPr>
            <a:r>
              <a:rPr lang="en-US" dirty="0">
                <a:ea typeface="+mn-ea"/>
              </a:rPr>
              <a:t>Manages the development of employees</a:t>
            </a:r>
          </a:p>
          <a:p>
            <a:pPr lvl="1" indent="-182880" eaLnBrk="1" fontAlgn="auto" hangingPunct="1">
              <a:lnSpc>
                <a:spcPct val="80000"/>
              </a:lnSpc>
              <a:spcAft>
                <a:spcPts val="0"/>
              </a:spcAft>
              <a:buFont typeface="Wingdings" charset="0"/>
              <a:buChar char="Ø"/>
              <a:defRPr/>
            </a:pPr>
            <a:r>
              <a:rPr lang="en-US" dirty="0">
                <a:ea typeface="+mn-ea"/>
              </a:rPr>
              <a:t>Creates partnerships with employees to collaboratively solve problems</a:t>
            </a:r>
          </a:p>
          <a:p>
            <a:pPr lvl="1" indent="-182880" eaLnBrk="1" fontAlgn="auto" hangingPunct="1">
              <a:lnSpc>
                <a:spcPct val="80000"/>
              </a:lnSpc>
              <a:spcAft>
                <a:spcPts val="0"/>
              </a:spcAft>
              <a:buFont typeface="Wingdings" charset="0"/>
              <a:buChar char="Ø"/>
              <a:defRPr/>
            </a:pPr>
            <a:r>
              <a:rPr lang="en-US" dirty="0">
                <a:ea typeface="+mn-ea"/>
              </a:rPr>
              <a:t>Takes </a:t>
            </a:r>
            <a:r>
              <a:rPr lang="en-US" dirty="0" smtClean="0">
                <a:ea typeface="+mn-ea"/>
              </a:rPr>
              <a:t>responsibility</a:t>
            </a:r>
          </a:p>
          <a:p>
            <a:pPr lvl="1" indent="-182880" eaLnBrk="1" fontAlgn="auto" hangingPunct="1">
              <a:lnSpc>
                <a:spcPct val="80000"/>
              </a:lnSpc>
              <a:spcAft>
                <a:spcPts val="0"/>
              </a:spcAft>
              <a:buFont typeface="Wingdings" charset="0"/>
              <a:buChar char="Ø"/>
              <a:defRPr/>
            </a:pPr>
            <a:endParaRPr lang="en-US" dirty="0">
              <a:solidFill>
                <a:schemeClr val="accent1">
                  <a:lumMod val="75000"/>
                </a:schemeClr>
              </a:solidFill>
              <a:ea typeface="+mn-ea"/>
            </a:endParaRPr>
          </a:p>
          <a:p>
            <a:pPr lvl="1" indent="-182880" eaLnBrk="1" fontAlgn="auto" hangingPunct="1">
              <a:lnSpc>
                <a:spcPct val="80000"/>
              </a:lnSpc>
              <a:spcAft>
                <a:spcPts val="0"/>
              </a:spcAft>
              <a:buFont typeface="Wingdings" charset="0"/>
              <a:buChar char="Ø"/>
              <a:defRPr/>
            </a:pPr>
            <a:endParaRPr lang="en-US" dirty="0" smtClean="0">
              <a:solidFill>
                <a:schemeClr val="accent1">
                  <a:lumMod val="75000"/>
                </a:schemeClr>
              </a:solidFill>
              <a:ea typeface="+mn-ea"/>
            </a:endParaRPr>
          </a:p>
          <a:p>
            <a:pPr marL="274320" lvl="1" indent="0" algn="ctr" eaLnBrk="1" fontAlgn="auto" hangingPunct="1">
              <a:lnSpc>
                <a:spcPct val="80000"/>
              </a:lnSpc>
              <a:spcAft>
                <a:spcPts val="0"/>
              </a:spcAft>
              <a:buFont typeface="Arial" pitchFamily="34" charset="0"/>
              <a:buNone/>
              <a:defRPr/>
            </a:pPr>
            <a:r>
              <a:rPr lang="en-US" sz="3200" b="1" dirty="0">
                <a:solidFill>
                  <a:srgbClr val="376092"/>
                </a:solidFill>
                <a:ea typeface="+mn-ea"/>
              </a:rPr>
              <a:t>Exercise on p. </a:t>
            </a:r>
            <a:r>
              <a:rPr lang="en-US" sz="3200" b="1" dirty="0" smtClean="0">
                <a:solidFill>
                  <a:srgbClr val="376092"/>
                </a:solidFill>
                <a:ea typeface="+mn-ea"/>
              </a:rPr>
              <a:t>11</a:t>
            </a:r>
            <a:endParaRPr lang="en-US" dirty="0" smtClean="0">
              <a:ea typeface="+mn-ea"/>
            </a:endParaRPr>
          </a:p>
          <a:p>
            <a:pPr marL="274320" lvl="1" indent="0" eaLnBrk="1" fontAlgn="auto" hangingPunct="1">
              <a:lnSpc>
                <a:spcPct val="80000"/>
              </a:lnSpc>
              <a:spcAft>
                <a:spcPts val="0"/>
              </a:spcAft>
              <a:buFont typeface="Arial" pitchFamily="34" charset="0"/>
              <a:buNone/>
              <a:defRPr/>
            </a:pPr>
            <a:endParaRPr lang="en-US" dirty="0">
              <a:ea typeface="+mn-ea"/>
            </a:endParaRPr>
          </a:p>
          <a:p>
            <a:pPr marL="274320" lvl="1" indent="0" eaLnBrk="1" fontAlgn="auto" hangingPunct="1">
              <a:lnSpc>
                <a:spcPct val="80000"/>
              </a:lnSpc>
              <a:spcAft>
                <a:spcPts val="0"/>
              </a:spcAft>
              <a:buFont typeface="Arial" pitchFamily="34" charset="0"/>
              <a:buNone/>
              <a:defRPr/>
            </a:pPr>
            <a:endParaRPr lang="en-US" dirty="0">
              <a:ea typeface="+mn-ea"/>
            </a:endParaRPr>
          </a:p>
          <a:p>
            <a:pPr marL="182880" indent="-182880" eaLnBrk="1" fontAlgn="auto" hangingPunct="1">
              <a:spcAft>
                <a:spcPts val="0"/>
              </a:spcAft>
              <a:defRPr/>
            </a:pPr>
            <a:endParaRPr lang="en-US" dirty="0">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2467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dissolve">
                                      <p:cBhvr>
                                        <p:cTn id="22" dur="500"/>
                                        <p:tgtEl>
                                          <p:spTgt spid="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ssolve">
                                      <p:cBhvr>
                                        <p:cTn id="27" dur="500"/>
                                        <p:tgtEl>
                                          <p:spTgt spid="6">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dissolve">
                                      <p:cBhvr>
                                        <p:cTn id="32" dur="500"/>
                                        <p:tgtEl>
                                          <p:spTgt spid="8">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dissolve">
                                      <p:cBhvr>
                                        <p:cTn id="37" dur="500"/>
                                        <p:tgtEl>
                                          <p:spTgt spid="6">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dissolve">
                                      <p:cBhvr>
                                        <p:cTn id="42" dur="500"/>
                                        <p:tgtEl>
                                          <p:spTgt spid="8">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dissolve">
                                      <p:cBhvr>
                                        <p:cTn id="47" dur="500"/>
                                        <p:tgtEl>
                                          <p:spTgt spid="6">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dissolve">
                                      <p:cBhvr>
                                        <p:cTn id="52" dur="500"/>
                                        <p:tgtEl>
                                          <p:spTgt spid="8">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dissolve">
                                      <p:cBhvr>
                                        <p:cTn id="57" dur="500"/>
                                        <p:tgtEl>
                                          <p:spTgt spid="6">
                                            <p:txEl>
                                              <p:pRg st="6" end="6"/>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8">
                                            <p:txEl>
                                              <p:pRg st="4" end="4"/>
                                            </p:txEl>
                                          </p:spTgt>
                                        </p:tgtEl>
                                        <p:attrNameLst>
                                          <p:attrName>style.visibility</p:attrName>
                                        </p:attrNameLst>
                                      </p:cBhvr>
                                      <p:to>
                                        <p:strVal val="visible"/>
                                      </p:to>
                                    </p:set>
                                    <p:animEffect transition="in" filter="dissolve">
                                      <p:cBhvr>
                                        <p:cTn id="62" dur="500"/>
                                        <p:tgtEl>
                                          <p:spTgt spid="8">
                                            <p:txEl>
                                              <p:pRg st="4" end="4"/>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8">
                                            <p:txEl>
                                              <p:pRg st="7" end="7"/>
                                            </p:txEl>
                                          </p:spTgt>
                                        </p:tgtEl>
                                        <p:attrNameLst>
                                          <p:attrName>style.visibility</p:attrName>
                                        </p:attrNameLst>
                                      </p:cBhvr>
                                      <p:to>
                                        <p:strVal val="visible"/>
                                      </p:to>
                                    </p:set>
                                    <p:animEffect transition="in" filter="dissolve">
                                      <p:cBhvr>
                                        <p:cTn id="6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60350"/>
            <a:ext cx="8229600" cy="752475"/>
          </a:xfrm>
        </p:spPr>
        <p:txBody>
          <a:bodyPr/>
          <a:lstStyle/>
          <a:p>
            <a:pPr eaLnBrk="1" fontAlgn="auto" hangingPunct="1">
              <a:spcAft>
                <a:spcPts val="0"/>
              </a:spcAft>
              <a:defRPr/>
            </a:pPr>
            <a:r>
              <a:rPr lang="en-US" b="1" dirty="0">
                <a:ea typeface="+mj-ea"/>
                <a:cs typeface="+mj-cs"/>
              </a:rPr>
              <a:t>Welcome</a:t>
            </a:r>
          </a:p>
        </p:txBody>
      </p:sp>
      <p:sp>
        <p:nvSpPr>
          <p:cNvPr id="15362" name="Rectangle 3"/>
          <p:cNvSpPr>
            <a:spLocks noGrp="1" noChangeArrowheads="1"/>
          </p:cNvSpPr>
          <p:nvPr>
            <p:ph type="body" idx="1"/>
          </p:nvPr>
        </p:nvSpPr>
        <p:spPr>
          <a:xfrm>
            <a:off x="920750" y="1123950"/>
            <a:ext cx="7772400" cy="4987925"/>
          </a:xfrm>
        </p:spPr>
        <p:txBody>
          <a:bodyPr/>
          <a:lstStyle/>
          <a:p>
            <a:pPr eaLnBrk="1" hangingPunct="1"/>
            <a:r>
              <a:rPr lang="en-US" sz="2400" dirty="0" smtClean="0">
                <a:ea typeface="ＭＳ Ｐゴシック" pitchFamily="34" charset="-128"/>
              </a:rPr>
              <a:t>Please, no cell phones </a:t>
            </a:r>
          </a:p>
          <a:p>
            <a:pPr eaLnBrk="1" hangingPunct="1"/>
            <a:r>
              <a:rPr lang="en-US" sz="2400" dirty="0" smtClean="0">
                <a:ea typeface="ＭＳ Ｐゴシック" pitchFamily="34" charset="-128"/>
              </a:rPr>
              <a:t>We will be starting and stopping on time</a:t>
            </a:r>
          </a:p>
          <a:p>
            <a:pPr eaLnBrk="1" hangingPunct="1"/>
            <a:r>
              <a:rPr lang="en-US" sz="2400" i="1" dirty="0" smtClean="0">
                <a:ea typeface="ＭＳ Ｐゴシック" pitchFamily="34" charset="-128"/>
              </a:rPr>
              <a:t>Active </a:t>
            </a:r>
            <a:r>
              <a:rPr lang="en-US" sz="2400" dirty="0" smtClean="0">
                <a:ea typeface="ＭＳ Ｐゴシック" pitchFamily="34" charset="-128"/>
              </a:rPr>
              <a:t>participation is requested of everyone</a:t>
            </a:r>
          </a:p>
          <a:p>
            <a:pPr eaLnBrk="1" hangingPunct="1"/>
            <a:r>
              <a:rPr lang="en-US" sz="2400" dirty="0" smtClean="0">
                <a:ea typeface="ＭＳ Ｐゴシック" pitchFamily="34" charset="-128"/>
              </a:rPr>
              <a:t>Confidentiality is essential – what is said in this room </a:t>
            </a:r>
            <a:r>
              <a:rPr lang="en-US" sz="2400" b="1" i="1" dirty="0" smtClean="0">
                <a:ea typeface="ＭＳ Ｐゴシック" pitchFamily="34" charset="-128"/>
              </a:rPr>
              <a:t>stays</a:t>
            </a:r>
            <a:r>
              <a:rPr lang="en-US" sz="2400" dirty="0" smtClean="0">
                <a:ea typeface="ＭＳ Ｐゴシック" pitchFamily="34" charset="-128"/>
              </a:rPr>
              <a:t> in this room</a:t>
            </a:r>
          </a:p>
          <a:p>
            <a:pPr eaLnBrk="1" hangingPunct="1"/>
            <a:r>
              <a:rPr lang="en-US" sz="2400" dirty="0" smtClean="0">
                <a:ea typeface="ＭＳ Ｐゴシック" pitchFamily="34" charset="-128"/>
              </a:rPr>
              <a:t>Let</a:t>
            </a:r>
            <a:r>
              <a:rPr lang="en-US" altLang="en-US" sz="2400" dirty="0" smtClean="0">
                <a:ea typeface="ＭＳ Ｐゴシック" pitchFamily="34" charset="-128"/>
              </a:rPr>
              <a:t>’</a:t>
            </a:r>
            <a:r>
              <a:rPr lang="en-US" sz="2400" dirty="0" smtClean="0">
                <a:ea typeface="ＭＳ Ｐゴシック" pitchFamily="34" charset="-128"/>
              </a:rPr>
              <a:t>s all benefit from your contributions  (No side conversations)</a:t>
            </a:r>
          </a:p>
          <a:p>
            <a:pPr eaLnBrk="1" hangingPunct="1"/>
            <a:r>
              <a:rPr lang="en-US" sz="2400" dirty="0" smtClean="0">
                <a:ea typeface="ＭＳ Ｐゴシック" pitchFamily="34" charset="-128"/>
              </a:rPr>
              <a:t>Listen actively; seek to understand</a:t>
            </a:r>
          </a:p>
          <a:p>
            <a:pPr eaLnBrk="1" hangingPunct="1"/>
            <a:r>
              <a:rPr lang="en-US" sz="2400" dirty="0" smtClean="0">
                <a:ea typeface="ＭＳ Ｐゴシック" pitchFamily="34" charset="-128"/>
              </a:rPr>
              <a:t>Be mindful of your </a:t>
            </a:r>
            <a:r>
              <a:rPr lang="en-US" altLang="en-US" sz="2400" dirty="0" smtClean="0">
                <a:ea typeface="ＭＳ Ｐゴシック" pitchFamily="34" charset="-128"/>
              </a:rPr>
              <a:t>“</a:t>
            </a:r>
            <a:r>
              <a:rPr lang="en-US" sz="2400" dirty="0" smtClean="0">
                <a:ea typeface="ＭＳ Ｐゴシック" pitchFamily="34" charset="-128"/>
              </a:rPr>
              <a:t>floor time</a:t>
            </a:r>
            <a:r>
              <a:rPr lang="en-US" altLang="en-US" sz="2400" dirty="0" smtClean="0">
                <a:ea typeface="ＭＳ Ｐゴシック" pitchFamily="34" charset="-128"/>
              </a:rPr>
              <a:t>”</a:t>
            </a:r>
            <a:r>
              <a:rPr lang="en-US" sz="2400" dirty="0" smtClean="0">
                <a:ea typeface="ＭＳ Ｐゴシック" pitchFamily="34" charset="-128"/>
              </a:rPr>
              <a:t>  </a:t>
            </a:r>
          </a:p>
          <a:p>
            <a:pPr eaLnBrk="1" hangingPunct="1"/>
            <a:r>
              <a:rPr lang="en-US" sz="2400" dirty="0" smtClean="0">
                <a:ea typeface="ＭＳ Ｐゴシック" pitchFamily="34" charset="-128"/>
              </a:rPr>
              <a:t>Other ground rules ???</a:t>
            </a:r>
          </a:p>
          <a:p>
            <a:pPr eaLnBrk="1" hangingPunct="1"/>
            <a:r>
              <a:rPr lang="en-US" sz="2400" dirty="0" smtClean="0">
                <a:ea typeface="ＭＳ Ｐゴシック" pitchFamily="34" charset="-128"/>
              </a:rPr>
              <a:t>Breaks and lunch logistics</a:t>
            </a:r>
          </a:p>
          <a:p>
            <a:pPr eaLnBrk="1" hangingPunct="1"/>
            <a:endParaRPr lang="en-US" sz="2400" dirty="0" smtClean="0">
              <a:ea typeface="ＭＳ Ｐゴシック" pitchFamily="34" charset="-128"/>
            </a:endParaRPr>
          </a:p>
          <a:p>
            <a:pPr eaLnBrk="1" hangingPunct="1"/>
            <a:endParaRPr lang="en-US" sz="2400" i="1" dirty="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053491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en-US" sz="5400" b="1" dirty="0">
                <a:ea typeface="+mj-ea"/>
                <a:cs typeface="+mj-cs"/>
              </a:rPr>
              <a:t>Coaching Skills</a:t>
            </a:r>
          </a:p>
        </p:txBody>
      </p:sp>
      <p:sp>
        <p:nvSpPr>
          <p:cNvPr id="15363" name="Rectangle 3"/>
          <p:cNvSpPr>
            <a:spLocks noGrp="1" noChangeArrowheads="1"/>
          </p:cNvSpPr>
          <p:nvPr>
            <p:ph type="body" idx="1"/>
          </p:nvPr>
        </p:nvSpPr>
        <p:spPr>
          <a:xfrm>
            <a:off x="457200" y="1625600"/>
            <a:ext cx="7772400" cy="4530725"/>
          </a:xfrm>
        </p:spPr>
        <p:txBody>
          <a:bodyPr/>
          <a:lstStyle/>
          <a:p>
            <a:pPr eaLnBrk="1" hangingPunct="1"/>
            <a:r>
              <a:rPr lang="en-US" sz="3200" smtClean="0">
                <a:ea typeface="ＭＳ Ｐゴシック" pitchFamily="34" charset="-128"/>
              </a:rPr>
              <a:t>Foundational Skills:  The Practice of Dialogue</a:t>
            </a:r>
          </a:p>
          <a:p>
            <a:pPr eaLnBrk="1" hangingPunct="1">
              <a:buFont typeface="Wingdings" pitchFamily="2" charset="2"/>
              <a:buNone/>
            </a:pPr>
            <a:endParaRPr lang="en-US" sz="1600" smtClean="0">
              <a:ea typeface="ＭＳ Ｐゴシック" pitchFamily="34" charset="-128"/>
            </a:endParaRPr>
          </a:p>
          <a:p>
            <a:pPr eaLnBrk="1" hangingPunct="1"/>
            <a:r>
              <a:rPr lang="en-US" sz="3200" smtClean="0">
                <a:ea typeface="ＭＳ Ｐゴシック" pitchFamily="34" charset="-128"/>
              </a:rPr>
              <a:t>Advanced Coaching Skills:  Developing Others</a:t>
            </a:r>
          </a:p>
          <a:p>
            <a:pPr eaLnBrk="1" hangingPunct="1">
              <a:buFont typeface="Wingdings" pitchFamily="2" charset="2"/>
              <a:buNone/>
            </a:pPr>
            <a:endParaRPr lang="en-US" sz="1600" smtClean="0">
              <a:ea typeface="ＭＳ Ｐゴシック" pitchFamily="34" charset="-128"/>
            </a:endParaRPr>
          </a:p>
          <a:p>
            <a:pPr eaLnBrk="1" hangingPunct="1"/>
            <a:r>
              <a:rPr lang="en-US" sz="3200" smtClean="0">
                <a:ea typeface="ＭＳ Ｐゴシック" pitchFamily="34" charset="-128"/>
              </a:rPr>
              <a:t>The Critical Skill:  Honest Feedback</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48975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ppt_x</p:attrName>
                                        </p:attrNameLst>
                                      </p:cBhvr>
                                      <p:tavLst>
                                        <p:tav tm="0">
                                          <p:val>
                                            <p:strVal val="#ppt_x-.2"/>
                                          </p:val>
                                        </p:tav>
                                        <p:tav tm="100000">
                                          <p:val>
                                            <p:strVal val="#ppt_x"/>
                                          </p:val>
                                        </p:tav>
                                      </p:tavLst>
                                    </p:anim>
                                    <p:anim calcmode="lin" valueType="num">
                                      <p:cBhvr>
                                        <p:cTn id="8" dur="1000" fill="hold"/>
                                        <p:tgtEl>
                                          <p:spTgt spid="153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5363">
                                            <p:txEl>
                                              <p:pRg st="0" end="0"/>
                                            </p:txEl>
                                          </p:spTgt>
                                        </p:tgtEl>
                                        <p:attrNameLst>
                                          <p:attrName>style.visibility</p:attrName>
                                        </p:attrNameLst>
                                      </p:cBhvr>
                                      <p:to>
                                        <p:strVal val="visible"/>
                                      </p:to>
                                    </p:set>
                                    <p:animEffect transition="in" filter="fade">
                                      <p:cBhvr>
                                        <p:cTn id="14" dur="500"/>
                                        <p:tgtEl>
                                          <p:spTgt spid="15363">
                                            <p:txEl>
                                              <p:pRg st="0" end="0"/>
                                            </p:txEl>
                                          </p:spTgt>
                                        </p:tgtEl>
                                      </p:cBhvr>
                                    </p:animEffect>
                                    <p:anim calcmode="lin" valueType="num">
                                      <p:cBhvr>
                                        <p:cTn id="15"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536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Effect transition="in" filter="fade">
                                      <p:cBhvr>
                                        <p:cTn id="21" dur="500"/>
                                        <p:tgtEl>
                                          <p:spTgt spid="15363">
                                            <p:txEl>
                                              <p:pRg st="2" end="2"/>
                                            </p:txEl>
                                          </p:spTgt>
                                        </p:tgtEl>
                                      </p:cBhvr>
                                    </p:animEffect>
                                    <p:anim calcmode="lin" valueType="num">
                                      <p:cBhvr>
                                        <p:cTn id="22"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536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5363">
                                            <p:txEl>
                                              <p:pRg st="4" end="4"/>
                                            </p:txEl>
                                          </p:spTgt>
                                        </p:tgtEl>
                                        <p:attrNameLst>
                                          <p:attrName>style.visibility</p:attrName>
                                        </p:attrNameLst>
                                      </p:cBhvr>
                                      <p:to>
                                        <p:strVal val="visible"/>
                                      </p:to>
                                    </p:set>
                                    <p:animEffect transition="in" filter="fade">
                                      <p:cBhvr>
                                        <p:cTn id="28" dur="500"/>
                                        <p:tgtEl>
                                          <p:spTgt spid="15363">
                                            <p:txEl>
                                              <p:pRg st="4" end="4"/>
                                            </p:txEl>
                                          </p:spTgt>
                                        </p:tgtEl>
                                      </p:cBhvr>
                                    </p:animEffect>
                                    <p:anim calcmode="lin" valueType="num">
                                      <p:cBhvr>
                                        <p:cTn id="29"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1536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914400" y="304800"/>
            <a:ext cx="7162800" cy="1143000"/>
          </a:xfrm>
        </p:spPr>
        <p:txBody>
          <a:bodyPr/>
          <a:lstStyle/>
          <a:p>
            <a:pPr algn="ctr" eaLnBrk="1" fontAlgn="auto" hangingPunct="1">
              <a:spcAft>
                <a:spcPts val="0"/>
              </a:spcAft>
              <a:defRPr/>
            </a:pPr>
            <a:r>
              <a:rPr lang="en-US" b="1">
                <a:ea typeface="+mj-ea"/>
                <a:cs typeface="+mj-cs"/>
              </a:rPr>
              <a:t>A Model of Coaching</a:t>
            </a:r>
            <a:endParaRPr lang="en-US" sz="2400" b="1">
              <a:ea typeface="+mj-ea"/>
              <a:cs typeface="+mj-cs"/>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0" y="1905000"/>
            <a:ext cx="4953000" cy="41751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3547635"/>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The Practice of Dialogue</a:t>
            </a:r>
          </a:p>
        </p:txBody>
      </p:sp>
      <p:sp>
        <p:nvSpPr>
          <p:cNvPr id="17411" name="Rectangle 3"/>
          <p:cNvSpPr>
            <a:spLocks noGrp="1" noChangeArrowheads="1"/>
          </p:cNvSpPr>
          <p:nvPr>
            <p:ph type="body" idx="1"/>
          </p:nvPr>
        </p:nvSpPr>
        <p:spPr/>
        <p:txBody>
          <a:bodyPr/>
          <a:lstStyle/>
          <a:p>
            <a:pPr eaLnBrk="1" hangingPunct="1"/>
            <a:r>
              <a:rPr lang="en-US" smtClean="0">
                <a:ea typeface="ＭＳ Ｐゴシック" pitchFamily="34" charset="-128"/>
              </a:rPr>
              <a:t>Shared inquiry, a way of thinking together</a:t>
            </a:r>
          </a:p>
          <a:p>
            <a:pPr eaLnBrk="1" hangingPunct="1">
              <a:buFont typeface="Wingdings" pitchFamily="2" charset="2"/>
              <a:buNone/>
            </a:pPr>
            <a:endParaRPr lang="en-US" sz="1200" smtClean="0">
              <a:ea typeface="ＭＳ Ｐゴシック" pitchFamily="34" charset="-128"/>
            </a:endParaRPr>
          </a:p>
          <a:p>
            <a:pPr eaLnBrk="1" hangingPunct="1"/>
            <a:r>
              <a:rPr lang="en-US" smtClean="0">
                <a:ea typeface="ＭＳ Ｐゴシック" pitchFamily="34" charset="-128"/>
              </a:rPr>
              <a:t>Four primary skills:</a:t>
            </a:r>
          </a:p>
          <a:p>
            <a:pPr lvl="1" eaLnBrk="1" hangingPunct="1">
              <a:buFont typeface="Wingdings" pitchFamily="2" charset="2"/>
              <a:buChar char="Ø"/>
            </a:pPr>
            <a:r>
              <a:rPr lang="en-US" i="1" smtClean="0">
                <a:ea typeface="ＭＳ Ｐゴシック" pitchFamily="34" charset="-128"/>
              </a:rPr>
              <a:t>Suspending assumptions</a:t>
            </a:r>
          </a:p>
          <a:p>
            <a:pPr lvl="1" eaLnBrk="1" hangingPunct="1">
              <a:buFont typeface="Wingdings" pitchFamily="2" charset="2"/>
              <a:buChar char="Ø"/>
            </a:pPr>
            <a:r>
              <a:rPr lang="en-US" i="1" smtClean="0">
                <a:ea typeface="ＭＳ Ｐゴシック" pitchFamily="34" charset="-128"/>
              </a:rPr>
              <a:t>Generative inquiry  -- </a:t>
            </a:r>
            <a:r>
              <a:rPr lang="ja-JP" altLang="en-US" i="1" smtClean="0">
                <a:ea typeface="ＭＳ Ｐゴシック" pitchFamily="34" charset="-128"/>
              </a:rPr>
              <a:t>“</a:t>
            </a:r>
            <a:r>
              <a:rPr lang="en-US" altLang="ja-JP" b="1" i="1" smtClean="0">
                <a:ea typeface="ＭＳ Ｐゴシック" pitchFamily="34" charset="-128"/>
              </a:rPr>
              <a:t>Smart Questions</a:t>
            </a:r>
            <a:r>
              <a:rPr lang="ja-JP" altLang="en-US" b="1" i="1" smtClean="0">
                <a:ea typeface="ＭＳ Ｐゴシック" pitchFamily="34" charset="-128"/>
              </a:rPr>
              <a:t>”</a:t>
            </a:r>
            <a:endParaRPr lang="en-US" altLang="ja-JP" b="1" i="1" smtClean="0">
              <a:ea typeface="ＭＳ Ｐゴシック" pitchFamily="34" charset="-128"/>
            </a:endParaRPr>
          </a:p>
          <a:p>
            <a:pPr lvl="1" eaLnBrk="1" hangingPunct="1">
              <a:buFont typeface="Wingdings" pitchFamily="2" charset="2"/>
              <a:buChar char="Ø"/>
            </a:pPr>
            <a:r>
              <a:rPr lang="en-US" i="1" smtClean="0">
                <a:ea typeface="ＭＳ Ｐゴシック" pitchFamily="34" charset="-128"/>
              </a:rPr>
              <a:t>Respectful listening  -- </a:t>
            </a:r>
            <a:r>
              <a:rPr lang="ja-JP" altLang="en-US" b="1" smtClean="0">
                <a:ea typeface="ＭＳ Ｐゴシック" pitchFamily="34" charset="-128"/>
              </a:rPr>
              <a:t>“</a:t>
            </a:r>
            <a:r>
              <a:rPr lang="en-US" altLang="ja-JP" b="1" i="1" smtClean="0">
                <a:ea typeface="ＭＳ Ｐゴシック" pitchFamily="34" charset="-128"/>
              </a:rPr>
              <a:t>Deep Listening</a:t>
            </a:r>
            <a:r>
              <a:rPr lang="ja-JP" altLang="en-US" b="1" i="1" smtClean="0">
                <a:ea typeface="ＭＳ Ｐゴシック" pitchFamily="34" charset="-128"/>
              </a:rPr>
              <a:t>”</a:t>
            </a:r>
            <a:endParaRPr lang="en-US" altLang="ja-JP" b="1" i="1" smtClean="0">
              <a:ea typeface="ＭＳ Ｐゴシック" pitchFamily="34" charset="-128"/>
            </a:endParaRPr>
          </a:p>
          <a:p>
            <a:pPr lvl="1" eaLnBrk="1" hangingPunct="1">
              <a:buFont typeface="Wingdings" pitchFamily="2" charset="2"/>
              <a:buChar char="Ø"/>
            </a:pPr>
            <a:r>
              <a:rPr lang="en-US" i="1" smtClean="0">
                <a:ea typeface="ＭＳ Ｐゴシック" pitchFamily="34" charset="-128"/>
              </a:rPr>
              <a:t>Direct communication -- </a:t>
            </a:r>
            <a:r>
              <a:rPr lang="ja-JP" altLang="en-US" b="1" i="1" smtClean="0">
                <a:ea typeface="ＭＳ Ｐゴシック" pitchFamily="34" charset="-128"/>
              </a:rPr>
              <a:t>“</a:t>
            </a:r>
            <a:r>
              <a:rPr lang="en-US" altLang="ja-JP" b="1" i="1" smtClean="0">
                <a:ea typeface="ＭＳ Ｐゴシック" pitchFamily="34" charset="-128"/>
              </a:rPr>
              <a:t>Straight Talk</a:t>
            </a:r>
            <a:r>
              <a:rPr lang="ja-JP" altLang="en-US" b="1" i="1" smtClean="0">
                <a:ea typeface="ＭＳ Ｐゴシック" pitchFamily="34" charset="-128"/>
              </a:rPr>
              <a:t>”</a:t>
            </a:r>
            <a:endParaRPr lang="en-US" altLang="ja-JP" b="1" i="1" smtClean="0">
              <a:ea typeface="ＭＳ Ｐゴシック" pitchFamily="34" charset="-128"/>
            </a:endParaRPr>
          </a:p>
          <a:p>
            <a:pPr eaLnBrk="1" hangingPunct="1">
              <a:buFont typeface="Wingdings" pitchFamily="2" charset="2"/>
              <a:buNone/>
            </a:pPr>
            <a:endParaRPr lang="en-US" sz="1200" b="1" smtClean="0">
              <a:ea typeface="ＭＳ Ｐゴシック" pitchFamily="34" charset="-128"/>
            </a:endParaRPr>
          </a:p>
          <a:p>
            <a:pPr eaLnBrk="1" hangingPunct="1"/>
            <a:r>
              <a:rPr lang="en-US" smtClean="0">
                <a:ea typeface="ＭＳ Ｐゴシック" pitchFamily="34" charset="-128"/>
              </a:rPr>
              <a:t>At its core, an attitude of respect</a:t>
            </a:r>
          </a:p>
          <a:p>
            <a:pPr lvl="1" eaLnBrk="1" hangingPunct="1">
              <a:buFont typeface="Wingdings" pitchFamily="2" charset="2"/>
              <a:buChar char="Ø"/>
            </a:pPr>
            <a:endParaRPr lang="en-US" i="1" smtClean="0">
              <a:ea typeface="ＭＳ Ｐゴシック" pitchFamily="34" charset="-128"/>
            </a:endParaRPr>
          </a:p>
          <a:p>
            <a:pPr lvl="1" eaLnBrk="1" hangingPunct="1">
              <a:buFont typeface="Wingdings" pitchFamily="2" charset="2"/>
              <a:buChar char="Ø"/>
            </a:pPr>
            <a:endParaRPr lang="en-US" i="1"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184574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ppt_x</p:attrName>
                                        </p:attrNameLst>
                                      </p:cBhvr>
                                      <p:tavLst>
                                        <p:tav tm="0">
                                          <p:val>
                                            <p:strVal val="#ppt_x-.2"/>
                                          </p:val>
                                        </p:tav>
                                        <p:tav tm="100000">
                                          <p:val>
                                            <p:strVal val="#ppt_x"/>
                                          </p:val>
                                        </p:tav>
                                      </p:tavLst>
                                    </p:anim>
                                    <p:anim calcmode="lin" valueType="num">
                                      <p:cBhvr>
                                        <p:cTn id="8" dur="1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fade">
                                      <p:cBhvr>
                                        <p:cTn id="14" dur="500"/>
                                        <p:tgtEl>
                                          <p:spTgt spid="17411">
                                            <p:txEl>
                                              <p:pRg st="0" end="0"/>
                                            </p:txEl>
                                          </p:spTgt>
                                        </p:tgtEl>
                                      </p:cBhvr>
                                    </p:animEffect>
                                    <p:anim calcmode="lin" valueType="num">
                                      <p:cBhvr>
                                        <p:cTn id="15"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74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Effect transition="in" filter="fade">
                                      <p:cBhvr>
                                        <p:cTn id="21" dur="500"/>
                                        <p:tgtEl>
                                          <p:spTgt spid="17411">
                                            <p:txEl>
                                              <p:pRg st="2" end="2"/>
                                            </p:txEl>
                                          </p:spTgt>
                                        </p:tgtEl>
                                      </p:cBhvr>
                                    </p:animEffect>
                                    <p:anim calcmode="lin" valueType="num">
                                      <p:cBhvr>
                                        <p:cTn id="22"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7411">
                                            <p:txEl>
                                              <p:pRg st="2" end="2"/>
                                            </p:txEl>
                                          </p:spTgt>
                                        </p:tgtEl>
                                        <p:attrNameLst>
                                          <p:attrName>ppt_y</p:attrName>
                                        </p:attrNameLst>
                                      </p:cBhvr>
                                      <p:tavLst>
                                        <p:tav tm="0">
                                          <p:val>
                                            <p:strVal val="#ppt_y+.05"/>
                                          </p:val>
                                        </p:tav>
                                        <p:tav tm="100000">
                                          <p:val>
                                            <p:strVal val="#ppt_y"/>
                                          </p:val>
                                        </p:tav>
                                      </p:tavLst>
                                    </p:anim>
                                  </p:childTnLst>
                                </p:cTn>
                              </p:par>
                              <p:par>
                                <p:cTn id="24" presetID="44" presetClass="entr" presetSubtype="0" fill="hold" grpId="0" nodeType="withEffect">
                                  <p:stCondLst>
                                    <p:cond delay="0"/>
                                  </p:stCondLst>
                                  <p:childTnLst>
                                    <p:set>
                                      <p:cBhvr>
                                        <p:cTn id="25" dur="1" fill="hold">
                                          <p:stCondLst>
                                            <p:cond delay="0"/>
                                          </p:stCondLst>
                                        </p:cTn>
                                        <p:tgtEl>
                                          <p:spTgt spid="17411">
                                            <p:txEl>
                                              <p:pRg st="3" end="3"/>
                                            </p:txEl>
                                          </p:spTgt>
                                        </p:tgtEl>
                                        <p:attrNameLst>
                                          <p:attrName>style.visibility</p:attrName>
                                        </p:attrNameLst>
                                      </p:cBhvr>
                                      <p:to>
                                        <p:strVal val="visible"/>
                                      </p:to>
                                    </p:set>
                                    <p:animEffect transition="in" filter="fade">
                                      <p:cBhvr>
                                        <p:cTn id="26" dur="500"/>
                                        <p:tgtEl>
                                          <p:spTgt spid="17411">
                                            <p:txEl>
                                              <p:pRg st="3" end="3"/>
                                            </p:txEl>
                                          </p:spTgt>
                                        </p:tgtEl>
                                      </p:cBhvr>
                                    </p:animEffect>
                                    <p:anim calcmode="lin" valueType="num">
                                      <p:cBhvr>
                                        <p:cTn id="27"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7411">
                                            <p:txEl>
                                              <p:pRg st="3" end="3"/>
                                            </p:txEl>
                                          </p:spTgt>
                                        </p:tgtEl>
                                        <p:attrNameLst>
                                          <p:attrName>ppt_y</p:attrName>
                                        </p:attrNameLst>
                                      </p:cBhvr>
                                      <p:tavLst>
                                        <p:tav tm="0">
                                          <p:val>
                                            <p:strVal val="#ppt_y+.05"/>
                                          </p:val>
                                        </p:tav>
                                        <p:tav tm="100000">
                                          <p:val>
                                            <p:strVal val="#ppt_y"/>
                                          </p:val>
                                        </p:tav>
                                      </p:tavLst>
                                    </p:anim>
                                  </p:childTnLst>
                                </p:cTn>
                              </p:par>
                              <p:par>
                                <p:cTn id="29" presetID="44" presetClass="entr" presetSubtype="0" fill="hold" grpId="0" nodeType="with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Effect transition="in" filter="fade">
                                      <p:cBhvr>
                                        <p:cTn id="31" dur="500"/>
                                        <p:tgtEl>
                                          <p:spTgt spid="17411">
                                            <p:txEl>
                                              <p:pRg st="4" end="4"/>
                                            </p:txEl>
                                          </p:spTgt>
                                        </p:tgtEl>
                                      </p:cBhvr>
                                    </p:animEffect>
                                    <p:anim calcmode="lin" valueType="num">
                                      <p:cBhvr>
                                        <p:cTn id="32"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17411">
                                            <p:txEl>
                                              <p:pRg st="4" end="4"/>
                                            </p:txEl>
                                          </p:spTgt>
                                        </p:tgtEl>
                                        <p:attrNameLst>
                                          <p:attrName>ppt_y</p:attrName>
                                        </p:attrNameLst>
                                      </p:cBhvr>
                                      <p:tavLst>
                                        <p:tav tm="0">
                                          <p:val>
                                            <p:strVal val="#ppt_y+.05"/>
                                          </p:val>
                                        </p:tav>
                                        <p:tav tm="100000">
                                          <p:val>
                                            <p:strVal val="#ppt_y"/>
                                          </p:val>
                                        </p:tav>
                                      </p:tavLst>
                                    </p:anim>
                                  </p:childTnLst>
                                </p:cTn>
                              </p:par>
                              <p:par>
                                <p:cTn id="34" presetID="44" presetClass="entr" presetSubtype="0" fill="hold" grpId="0" nodeType="withEffect">
                                  <p:stCondLst>
                                    <p:cond delay="0"/>
                                  </p:stCondLst>
                                  <p:childTnLst>
                                    <p:set>
                                      <p:cBhvr>
                                        <p:cTn id="35" dur="1" fill="hold">
                                          <p:stCondLst>
                                            <p:cond delay="0"/>
                                          </p:stCondLst>
                                        </p:cTn>
                                        <p:tgtEl>
                                          <p:spTgt spid="17411">
                                            <p:txEl>
                                              <p:pRg st="5" end="5"/>
                                            </p:txEl>
                                          </p:spTgt>
                                        </p:tgtEl>
                                        <p:attrNameLst>
                                          <p:attrName>style.visibility</p:attrName>
                                        </p:attrNameLst>
                                      </p:cBhvr>
                                      <p:to>
                                        <p:strVal val="visible"/>
                                      </p:to>
                                    </p:set>
                                    <p:animEffect transition="in" filter="fade">
                                      <p:cBhvr>
                                        <p:cTn id="36" dur="500"/>
                                        <p:tgtEl>
                                          <p:spTgt spid="17411">
                                            <p:txEl>
                                              <p:pRg st="5" end="5"/>
                                            </p:txEl>
                                          </p:spTgt>
                                        </p:tgtEl>
                                      </p:cBhvr>
                                    </p:animEffect>
                                    <p:anim calcmode="lin" valueType="num">
                                      <p:cBhvr>
                                        <p:cTn id="37"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17411">
                                            <p:txEl>
                                              <p:pRg st="5" end="5"/>
                                            </p:txEl>
                                          </p:spTgt>
                                        </p:tgtEl>
                                        <p:attrNameLst>
                                          <p:attrName>ppt_y</p:attrName>
                                        </p:attrNameLst>
                                      </p:cBhvr>
                                      <p:tavLst>
                                        <p:tav tm="0">
                                          <p:val>
                                            <p:strVal val="#ppt_y+.05"/>
                                          </p:val>
                                        </p:tav>
                                        <p:tav tm="100000">
                                          <p:val>
                                            <p:strVal val="#ppt_y"/>
                                          </p:val>
                                        </p:tav>
                                      </p:tavLst>
                                    </p:anim>
                                  </p:childTnLst>
                                </p:cTn>
                              </p:par>
                              <p:par>
                                <p:cTn id="39" presetID="44" presetClass="entr" presetSubtype="0" fill="hold" grpId="0" nodeType="withEffect">
                                  <p:stCondLst>
                                    <p:cond delay="0"/>
                                  </p:stCondLst>
                                  <p:childTnLst>
                                    <p:set>
                                      <p:cBhvr>
                                        <p:cTn id="40" dur="1" fill="hold">
                                          <p:stCondLst>
                                            <p:cond delay="0"/>
                                          </p:stCondLst>
                                        </p:cTn>
                                        <p:tgtEl>
                                          <p:spTgt spid="17411">
                                            <p:txEl>
                                              <p:pRg st="6" end="6"/>
                                            </p:txEl>
                                          </p:spTgt>
                                        </p:tgtEl>
                                        <p:attrNameLst>
                                          <p:attrName>style.visibility</p:attrName>
                                        </p:attrNameLst>
                                      </p:cBhvr>
                                      <p:to>
                                        <p:strVal val="visible"/>
                                      </p:to>
                                    </p:set>
                                    <p:animEffect transition="in" filter="fade">
                                      <p:cBhvr>
                                        <p:cTn id="41" dur="500"/>
                                        <p:tgtEl>
                                          <p:spTgt spid="17411">
                                            <p:txEl>
                                              <p:pRg st="6" end="6"/>
                                            </p:txEl>
                                          </p:spTgt>
                                        </p:tgtEl>
                                      </p:cBhvr>
                                    </p:animEffect>
                                    <p:anim calcmode="lin" valueType="num">
                                      <p:cBhvr>
                                        <p:cTn id="42"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17411">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4" presetClass="entr" presetSubtype="0" fill="hold" grpId="0" nodeType="clickEffect">
                                  <p:stCondLst>
                                    <p:cond delay="0"/>
                                  </p:stCondLst>
                                  <p:childTnLst>
                                    <p:set>
                                      <p:cBhvr>
                                        <p:cTn id="47" dur="1" fill="hold">
                                          <p:stCondLst>
                                            <p:cond delay="0"/>
                                          </p:stCondLst>
                                        </p:cTn>
                                        <p:tgtEl>
                                          <p:spTgt spid="17411">
                                            <p:txEl>
                                              <p:pRg st="8" end="8"/>
                                            </p:txEl>
                                          </p:spTgt>
                                        </p:tgtEl>
                                        <p:attrNameLst>
                                          <p:attrName>style.visibility</p:attrName>
                                        </p:attrNameLst>
                                      </p:cBhvr>
                                      <p:to>
                                        <p:strVal val="visible"/>
                                      </p:to>
                                    </p:set>
                                    <p:animEffect transition="in" filter="fade">
                                      <p:cBhvr>
                                        <p:cTn id="48" dur="500"/>
                                        <p:tgtEl>
                                          <p:spTgt spid="17411">
                                            <p:txEl>
                                              <p:pRg st="8" end="8"/>
                                            </p:txEl>
                                          </p:spTgt>
                                        </p:tgtEl>
                                      </p:cBhvr>
                                    </p:animEffect>
                                    <p:anim calcmode="lin" valueType="num">
                                      <p:cBhvr>
                                        <p:cTn id="49" dur="5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p:cTn id="50" dur="500" fill="hold"/>
                                        <p:tgtEl>
                                          <p:spTgt spid="17411">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fontAlgn="auto" hangingPunct="1">
              <a:spcAft>
                <a:spcPts val="0"/>
              </a:spcAft>
              <a:defRPr/>
            </a:pPr>
            <a:r>
              <a:rPr lang="en-US" sz="3800" b="1">
                <a:ea typeface="+mj-ea"/>
                <a:cs typeface="+mj-cs"/>
              </a:rPr>
              <a:t>Suspending Assumptions:  </a:t>
            </a:r>
            <a:br>
              <a:rPr lang="en-US" sz="3800" b="1">
                <a:ea typeface="+mj-ea"/>
                <a:cs typeface="+mj-cs"/>
              </a:rPr>
            </a:br>
            <a:r>
              <a:rPr lang="en-US" sz="3800" b="1">
                <a:ea typeface="+mj-ea"/>
                <a:cs typeface="+mj-cs"/>
              </a:rPr>
              <a:t>The Ladder of Inference </a:t>
            </a:r>
            <a:r>
              <a:rPr lang="en-US" sz="2400" b="1">
                <a:ea typeface="+mj-ea"/>
                <a:cs typeface="+mj-cs"/>
              </a:rPr>
              <a:t>(p. 27)</a:t>
            </a:r>
          </a:p>
        </p:txBody>
      </p:sp>
      <p:pic>
        <p:nvPicPr>
          <p:cNvPr id="36866" name="Picture 3"/>
          <p:cNvPicPr>
            <a:picLocks noGrp="1" noChangeAspect="1" noChangeArrowheads="1"/>
          </p:cNvPicPr>
          <p:nvPr>
            <p:ph type="body"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1143000" y="1828800"/>
            <a:ext cx="7239000" cy="4264025"/>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1813691"/>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endParaRPr lang="en-US">
              <a:ea typeface="+mj-ea"/>
              <a:cs typeface="+mj-cs"/>
            </a:endParaRPr>
          </a:p>
        </p:txBody>
      </p:sp>
      <p:sp>
        <p:nvSpPr>
          <p:cNvPr id="37890" name="Rectangle 3"/>
          <p:cNvSpPr>
            <a:spLocks noGrp="1" noChangeArrowheads="1"/>
          </p:cNvSpPr>
          <p:nvPr>
            <p:ph type="body" idx="1"/>
          </p:nvPr>
        </p:nvSpPr>
        <p:spPr>
          <a:xfrm>
            <a:off x="914400" y="1828800"/>
            <a:ext cx="7772400" cy="4114800"/>
          </a:xfrm>
        </p:spPr>
        <p:txBody>
          <a:bodyPr/>
          <a:lstStyle/>
          <a:p>
            <a:pPr eaLnBrk="1" hangingPunct="1">
              <a:buFont typeface="Wingdings" pitchFamily="2" charset="2"/>
              <a:buNone/>
            </a:pPr>
            <a:r>
              <a:rPr lang="ja-JP" altLang="en-US" sz="4400" b="1" i="1" smtClean="0">
                <a:solidFill>
                  <a:srgbClr val="376092"/>
                </a:solidFill>
                <a:ea typeface="ＭＳ Ｐゴシック" pitchFamily="34" charset="-128"/>
              </a:rPr>
              <a:t>“</a:t>
            </a:r>
            <a:r>
              <a:rPr lang="en-US" altLang="ja-JP" sz="4400" b="1" i="1" smtClean="0">
                <a:solidFill>
                  <a:srgbClr val="376092"/>
                </a:solidFill>
                <a:ea typeface="ＭＳ Ｐゴシック" pitchFamily="34" charset="-128"/>
              </a:rPr>
              <a:t>The true test of a first-rate mind is the ability to hold two contradictory ideas at the same time.</a:t>
            </a:r>
            <a:r>
              <a:rPr lang="ja-JP" altLang="en-US" sz="4400" b="1" i="1" smtClean="0">
                <a:solidFill>
                  <a:srgbClr val="376092"/>
                </a:solidFill>
                <a:ea typeface="ＭＳ Ｐゴシック" pitchFamily="34" charset="-128"/>
              </a:rPr>
              <a:t>”</a:t>
            </a:r>
            <a:endParaRPr lang="en-US" altLang="ja-JP" sz="4400" b="1" i="1" smtClean="0">
              <a:solidFill>
                <a:srgbClr val="376092"/>
              </a:solidFill>
              <a:ea typeface="ＭＳ Ｐゴシック" pitchFamily="34" charset="-128"/>
            </a:endParaRPr>
          </a:p>
          <a:p>
            <a:pPr eaLnBrk="1" hangingPunct="1">
              <a:buFont typeface="Wingdings" pitchFamily="2" charset="2"/>
              <a:buNone/>
            </a:pPr>
            <a:r>
              <a:rPr lang="en-US" sz="4000" b="1" i="1" smtClean="0">
                <a:solidFill>
                  <a:schemeClr val="bg2"/>
                </a:solidFill>
                <a:ea typeface="ＭＳ Ｐゴシック" pitchFamily="34" charset="-128"/>
              </a:rPr>
              <a:t>		</a:t>
            </a:r>
            <a:r>
              <a:rPr lang="en-US" b="1" i="1" smtClean="0">
                <a:solidFill>
                  <a:schemeClr val="bg2"/>
                </a:solidFill>
                <a:ea typeface="ＭＳ Ｐゴシック" pitchFamily="34" charset="-128"/>
              </a:rPr>
              <a:t>	</a:t>
            </a:r>
            <a:r>
              <a:rPr lang="en-US" b="1" i="1" smtClean="0">
                <a:ea typeface="ＭＳ Ｐゴシック" pitchFamily="34" charset="-128"/>
              </a:rPr>
              <a:t>- F. Scott Fitzgerald, author</a:t>
            </a:r>
            <a:endParaRPr lang="en-US" sz="4000" b="1" i="1"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2435546"/>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n-US" sz="3400" b="1">
                <a:ea typeface="+mj-ea"/>
                <a:cs typeface="+mj-cs"/>
              </a:rPr>
              <a:t>Suspending Assumptions:  How to do it</a:t>
            </a:r>
          </a:p>
        </p:txBody>
      </p:sp>
      <p:sp>
        <p:nvSpPr>
          <p:cNvPr id="22531" name="Rectangle 3"/>
          <p:cNvSpPr>
            <a:spLocks noGrp="1" noChangeArrowheads="1"/>
          </p:cNvSpPr>
          <p:nvPr>
            <p:ph type="body" idx="1"/>
          </p:nvPr>
        </p:nvSpPr>
        <p:spPr>
          <a:xfrm>
            <a:off x="484496" y="1354540"/>
            <a:ext cx="8229600" cy="4525963"/>
          </a:xfrm>
        </p:spPr>
        <p:txBody>
          <a:bodyPr/>
          <a:lstStyle/>
          <a:p>
            <a:pPr eaLnBrk="1" hangingPunct="1">
              <a:lnSpc>
                <a:spcPct val="80000"/>
              </a:lnSpc>
            </a:pPr>
            <a:r>
              <a:rPr lang="en-US" sz="2600" dirty="0" smtClean="0">
                <a:ea typeface="ＭＳ Ｐゴシック" pitchFamily="34" charset="-128"/>
              </a:rPr>
              <a:t>Be aware of your assumptions, and new ones </a:t>
            </a:r>
            <a:r>
              <a:rPr lang="en-US" sz="2600" i="1" dirty="0" smtClean="0">
                <a:ea typeface="ＭＳ Ｐゴシック" pitchFamily="34" charset="-128"/>
              </a:rPr>
              <a:t>in the moment they arise</a:t>
            </a:r>
          </a:p>
          <a:p>
            <a:pPr eaLnBrk="1" hangingPunct="1">
              <a:lnSpc>
                <a:spcPct val="80000"/>
              </a:lnSpc>
            </a:pPr>
            <a:r>
              <a:rPr lang="en-US" sz="2600" dirty="0" smtClean="0">
                <a:ea typeface="ＭＳ Ｐゴシック" pitchFamily="34" charset="-128"/>
              </a:rPr>
              <a:t>Give voice to your assumptions; ask for clarification and input</a:t>
            </a:r>
          </a:p>
          <a:p>
            <a:pPr eaLnBrk="1" hangingPunct="1">
              <a:lnSpc>
                <a:spcPct val="80000"/>
              </a:lnSpc>
            </a:pPr>
            <a:r>
              <a:rPr lang="en-US" sz="2600" dirty="0" smtClean="0">
                <a:ea typeface="ＭＳ Ｐゴシック" pitchFamily="34" charset="-128"/>
              </a:rPr>
              <a:t>Be open to new ideas</a:t>
            </a:r>
          </a:p>
          <a:p>
            <a:pPr eaLnBrk="1" hangingPunct="1">
              <a:lnSpc>
                <a:spcPct val="80000"/>
              </a:lnSpc>
            </a:pPr>
            <a:r>
              <a:rPr lang="en-US" sz="2600" dirty="0" smtClean="0">
                <a:ea typeface="ＭＳ Ｐゴシック" pitchFamily="34" charset="-128"/>
              </a:rPr>
              <a:t>Be willing to be influenced by the conversation</a:t>
            </a:r>
          </a:p>
          <a:p>
            <a:pPr eaLnBrk="1" hangingPunct="1">
              <a:lnSpc>
                <a:spcPct val="80000"/>
              </a:lnSpc>
            </a:pPr>
            <a:r>
              <a:rPr lang="en-US" sz="2600" dirty="0" smtClean="0">
                <a:ea typeface="ＭＳ Ｐゴシック" pitchFamily="34" charset="-128"/>
              </a:rPr>
              <a:t>Make it safe for people to say what they think</a:t>
            </a:r>
          </a:p>
          <a:p>
            <a:pPr eaLnBrk="1" hangingPunct="1">
              <a:lnSpc>
                <a:spcPct val="80000"/>
              </a:lnSpc>
            </a:pPr>
            <a:r>
              <a:rPr lang="en-US" sz="2600" dirty="0" smtClean="0">
                <a:ea typeface="ＭＳ Ｐゴシック" pitchFamily="34" charset="-128"/>
              </a:rPr>
              <a:t>Suspend your certainty</a:t>
            </a:r>
          </a:p>
          <a:p>
            <a:pPr eaLnBrk="1" hangingPunct="1">
              <a:lnSpc>
                <a:spcPct val="80000"/>
              </a:lnSpc>
            </a:pPr>
            <a:r>
              <a:rPr lang="en-US" sz="2600" dirty="0" smtClean="0">
                <a:ea typeface="ＭＳ Ｐゴシック" pitchFamily="34" charset="-128"/>
              </a:rPr>
              <a:t>Hold your judgments and criticisms – be aware of the thoughts and feelings as they come up, and hold them for later use</a:t>
            </a:r>
          </a:p>
          <a:p>
            <a:pPr eaLnBrk="1" hangingPunct="1">
              <a:lnSpc>
                <a:spcPct val="80000"/>
              </a:lnSpc>
            </a:pPr>
            <a:r>
              <a:rPr lang="en-US" sz="2600" dirty="0" smtClean="0">
                <a:ea typeface="ＭＳ Ｐゴシック" pitchFamily="34" charset="-128"/>
              </a:rPr>
              <a:t>Avoid stating your opinions &amp; positions from the outset; ask questions to generate mutual exploration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13758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fade">
                                      <p:cBhvr>
                                        <p:cTn id="12" dur="2000"/>
                                        <p:tgtEl>
                                          <p:spTgt spid="22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fade">
                                      <p:cBhvr>
                                        <p:cTn id="17" dur="2000"/>
                                        <p:tgtEl>
                                          <p:spTgt spid="225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fade">
                                      <p:cBhvr>
                                        <p:cTn id="22" dur="2000"/>
                                        <p:tgtEl>
                                          <p:spTgt spid="225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fade">
                                      <p:cBhvr>
                                        <p:cTn id="27" dur="2000"/>
                                        <p:tgtEl>
                                          <p:spTgt spid="2253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531">
                                            <p:txEl>
                                              <p:pRg st="4" end="4"/>
                                            </p:txEl>
                                          </p:spTgt>
                                        </p:tgtEl>
                                        <p:attrNameLst>
                                          <p:attrName>style.visibility</p:attrName>
                                        </p:attrNameLst>
                                      </p:cBhvr>
                                      <p:to>
                                        <p:strVal val="visible"/>
                                      </p:to>
                                    </p:set>
                                    <p:animEffect transition="in" filter="fade">
                                      <p:cBhvr>
                                        <p:cTn id="32" dur="2000"/>
                                        <p:tgtEl>
                                          <p:spTgt spid="2253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Effect transition="in" filter="fade">
                                      <p:cBhvr>
                                        <p:cTn id="37" dur="2000"/>
                                        <p:tgtEl>
                                          <p:spTgt spid="2253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531">
                                            <p:txEl>
                                              <p:pRg st="6" end="6"/>
                                            </p:txEl>
                                          </p:spTgt>
                                        </p:tgtEl>
                                        <p:attrNameLst>
                                          <p:attrName>style.visibility</p:attrName>
                                        </p:attrNameLst>
                                      </p:cBhvr>
                                      <p:to>
                                        <p:strVal val="visible"/>
                                      </p:to>
                                    </p:set>
                                    <p:animEffect transition="in" filter="fade">
                                      <p:cBhvr>
                                        <p:cTn id="42" dur="2000"/>
                                        <p:tgtEl>
                                          <p:spTgt spid="2253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531">
                                            <p:txEl>
                                              <p:pRg st="7" end="7"/>
                                            </p:txEl>
                                          </p:spTgt>
                                        </p:tgtEl>
                                        <p:attrNameLst>
                                          <p:attrName>style.visibility</p:attrName>
                                        </p:attrNameLst>
                                      </p:cBhvr>
                                      <p:to>
                                        <p:strVal val="visible"/>
                                      </p:to>
                                    </p:set>
                                    <p:animEffect transition="in" filter="fade">
                                      <p:cBhvr>
                                        <p:cTn id="47" dur="2000"/>
                                        <p:tgtEl>
                                          <p:spTgt spid="22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fontAlgn="auto" hangingPunct="1">
              <a:spcAft>
                <a:spcPts val="0"/>
              </a:spcAft>
              <a:defRPr/>
            </a:pPr>
            <a:r>
              <a:rPr lang="en-US" sz="3800" b="1" dirty="0" smtClean="0">
                <a:ea typeface="+mj-ea"/>
                <a:cs typeface="+mj-cs"/>
              </a:rPr>
              <a:t>Smart Questions</a:t>
            </a:r>
            <a:endParaRPr lang="en-US" sz="3800" b="1" dirty="0">
              <a:ea typeface="+mj-ea"/>
              <a:cs typeface="+mj-cs"/>
            </a:endParaRPr>
          </a:p>
        </p:txBody>
      </p:sp>
      <p:sp>
        <p:nvSpPr>
          <p:cNvPr id="19459" name="Rectangle 3"/>
          <p:cNvSpPr>
            <a:spLocks noGrp="1" noChangeArrowheads="1"/>
          </p:cNvSpPr>
          <p:nvPr>
            <p:ph type="body" idx="1"/>
          </p:nvPr>
        </p:nvSpPr>
        <p:spPr>
          <a:xfrm>
            <a:off x="470848" y="1368188"/>
            <a:ext cx="8229600" cy="4525963"/>
          </a:xfrm>
        </p:spPr>
        <p:txBody>
          <a:bodyPr/>
          <a:lstStyle/>
          <a:p>
            <a:pPr eaLnBrk="1" hangingPunct="1"/>
            <a:r>
              <a:rPr lang="en-US" dirty="0" smtClean="0">
                <a:ea typeface="ＭＳ Ｐゴシック" pitchFamily="34" charset="-128"/>
              </a:rPr>
              <a:t>Powerful – focus is on generating new thinking, expanding possibilities</a:t>
            </a:r>
          </a:p>
          <a:p>
            <a:pPr eaLnBrk="1" hangingPunct="1">
              <a:buFont typeface="Wingdings" pitchFamily="2" charset="2"/>
              <a:buNone/>
            </a:pPr>
            <a:endParaRPr lang="en-US" dirty="0" smtClean="0">
              <a:ea typeface="ＭＳ Ｐゴシック" pitchFamily="34" charset="-128"/>
            </a:endParaRPr>
          </a:p>
          <a:p>
            <a:pPr eaLnBrk="1" hangingPunct="1"/>
            <a:r>
              <a:rPr lang="en-US" dirty="0" smtClean="0">
                <a:ea typeface="ＭＳ Ｐゴシック" pitchFamily="34" charset="-128"/>
              </a:rPr>
              <a:t>Make questions:</a:t>
            </a:r>
          </a:p>
          <a:p>
            <a:pPr lvl="1" eaLnBrk="1" hangingPunct="1">
              <a:buFont typeface="Wingdings" pitchFamily="2" charset="2"/>
              <a:buChar char="Ø"/>
            </a:pPr>
            <a:r>
              <a:rPr lang="en-US" dirty="0" smtClean="0">
                <a:ea typeface="ＭＳ Ｐゴシック" pitchFamily="34" charset="-128"/>
              </a:rPr>
              <a:t>Open-ended</a:t>
            </a:r>
          </a:p>
          <a:p>
            <a:pPr lvl="1" eaLnBrk="1" hangingPunct="1">
              <a:buFont typeface="Wingdings" pitchFamily="2" charset="2"/>
              <a:buChar char="Ø"/>
            </a:pPr>
            <a:r>
              <a:rPr lang="en-US" dirty="0" smtClean="0">
                <a:ea typeface="ＭＳ Ｐゴシック" pitchFamily="34" charset="-128"/>
              </a:rPr>
              <a:t>Brief (no speeches leading up to the question)</a:t>
            </a:r>
          </a:p>
          <a:p>
            <a:pPr lvl="1" eaLnBrk="1" hangingPunct="1">
              <a:buFont typeface="Wingdings" pitchFamily="2" charset="2"/>
              <a:buChar char="Ø"/>
            </a:pPr>
            <a:r>
              <a:rPr lang="en-US" dirty="0" smtClean="0">
                <a:ea typeface="ＭＳ Ｐゴシック" pitchFamily="34" charset="-128"/>
              </a:rPr>
              <a:t>Neutral</a:t>
            </a:r>
          </a:p>
          <a:p>
            <a:pPr lvl="1" eaLnBrk="1" hangingPunct="1">
              <a:buFont typeface="Wingdings" pitchFamily="2" charset="2"/>
              <a:buChar char="Ø"/>
            </a:pPr>
            <a:r>
              <a:rPr lang="en-US" dirty="0" smtClean="0">
                <a:ea typeface="ＭＳ Ｐゴシック" pitchFamily="34" charset="-128"/>
              </a:rPr>
              <a:t>Constructive</a:t>
            </a:r>
          </a:p>
          <a:p>
            <a:pPr lvl="1" eaLnBrk="1" hangingPunct="1">
              <a:buFont typeface="Wingdings" pitchFamily="2" charset="2"/>
              <a:buChar char="Ø"/>
            </a:pPr>
            <a:r>
              <a:rPr lang="en-US" dirty="0" smtClean="0">
                <a:ea typeface="ＭＳ Ｐゴシック" pitchFamily="34" charset="-128"/>
              </a:rPr>
              <a:t>Evoke forward movement</a:t>
            </a:r>
          </a:p>
          <a:p>
            <a:pPr lvl="1" eaLnBrk="1" hangingPunct="1">
              <a:buFont typeface="Wingdings" pitchFamily="2" charset="2"/>
              <a:buChar char="Ø"/>
            </a:pPr>
            <a:endParaRPr lang="en-US" dirty="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4654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fade">
                                      <p:cBhvr>
                                        <p:cTn id="12" dur="2000"/>
                                        <p:tgtEl>
                                          <p:spTgt spid="19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fade">
                                      <p:cBhvr>
                                        <p:cTn id="17" dur="2000"/>
                                        <p:tgtEl>
                                          <p:spTgt spid="1945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459">
                                            <p:txEl>
                                              <p:pRg st="3" end="3"/>
                                            </p:txEl>
                                          </p:spTgt>
                                        </p:tgtEl>
                                        <p:attrNameLst>
                                          <p:attrName>style.visibility</p:attrName>
                                        </p:attrNameLst>
                                      </p:cBhvr>
                                      <p:to>
                                        <p:strVal val="visible"/>
                                      </p:to>
                                    </p:set>
                                    <p:animEffect transition="in" filter="fade">
                                      <p:cBhvr>
                                        <p:cTn id="20" dur="2000"/>
                                        <p:tgtEl>
                                          <p:spTgt spid="1945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animEffect transition="in" filter="fade">
                                      <p:cBhvr>
                                        <p:cTn id="23" dur="2000"/>
                                        <p:tgtEl>
                                          <p:spTgt spid="1945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459">
                                            <p:txEl>
                                              <p:pRg st="5" end="5"/>
                                            </p:txEl>
                                          </p:spTgt>
                                        </p:tgtEl>
                                        <p:attrNameLst>
                                          <p:attrName>style.visibility</p:attrName>
                                        </p:attrNameLst>
                                      </p:cBhvr>
                                      <p:to>
                                        <p:strVal val="visible"/>
                                      </p:to>
                                    </p:set>
                                    <p:animEffect transition="in" filter="fade">
                                      <p:cBhvr>
                                        <p:cTn id="26" dur="2000"/>
                                        <p:tgtEl>
                                          <p:spTgt spid="1945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459">
                                            <p:txEl>
                                              <p:pRg st="6" end="6"/>
                                            </p:txEl>
                                          </p:spTgt>
                                        </p:tgtEl>
                                        <p:attrNameLst>
                                          <p:attrName>style.visibility</p:attrName>
                                        </p:attrNameLst>
                                      </p:cBhvr>
                                      <p:to>
                                        <p:strVal val="visible"/>
                                      </p:to>
                                    </p:set>
                                    <p:animEffect transition="in" filter="fade">
                                      <p:cBhvr>
                                        <p:cTn id="29" dur="2000"/>
                                        <p:tgtEl>
                                          <p:spTgt spid="19459">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459">
                                            <p:txEl>
                                              <p:pRg st="7" end="7"/>
                                            </p:txEl>
                                          </p:spTgt>
                                        </p:tgtEl>
                                        <p:attrNameLst>
                                          <p:attrName>style.visibility</p:attrName>
                                        </p:attrNameLst>
                                      </p:cBhvr>
                                      <p:to>
                                        <p:strVal val="visible"/>
                                      </p:to>
                                    </p:set>
                                    <p:animEffect transition="in" filter="fade">
                                      <p:cBhvr>
                                        <p:cTn id="32" dur="200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fontAlgn="auto" hangingPunct="1">
              <a:spcAft>
                <a:spcPts val="0"/>
              </a:spcAft>
              <a:defRPr/>
            </a:pPr>
            <a:r>
              <a:rPr lang="en-US" sz="4400" b="1">
                <a:ea typeface="+mj-ea"/>
                <a:cs typeface="+mj-cs"/>
              </a:rPr>
              <a:t>Neutral Questions . . .</a:t>
            </a:r>
          </a:p>
        </p:txBody>
      </p:sp>
      <p:sp>
        <p:nvSpPr>
          <p:cNvPr id="89091" name="Rectangle 3"/>
          <p:cNvSpPr>
            <a:spLocks noGrp="1" noChangeArrowheads="1"/>
          </p:cNvSpPr>
          <p:nvPr>
            <p:ph type="body" idx="1"/>
          </p:nvPr>
        </p:nvSpPr>
        <p:spPr>
          <a:xfrm>
            <a:off x="484495" y="1245359"/>
            <a:ext cx="8229600" cy="4525963"/>
          </a:xfrm>
        </p:spPr>
        <p:txBody>
          <a:bodyPr/>
          <a:lstStyle/>
          <a:p>
            <a:pPr eaLnBrk="1" hangingPunct="1"/>
            <a:r>
              <a:rPr lang="en-US" sz="2400" dirty="0" smtClean="0">
                <a:ea typeface="ＭＳ Ｐゴシック" pitchFamily="34" charset="-128"/>
              </a:rPr>
              <a:t>  . . .  do not create bias </a:t>
            </a:r>
          </a:p>
          <a:p>
            <a:pPr eaLnBrk="1" hangingPunct="1">
              <a:buFont typeface="Wingdings" pitchFamily="2" charset="2"/>
              <a:buNone/>
            </a:pPr>
            <a:endParaRPr lang="en-US" sz="2400" dirty="0" smtClean="0">
              <a:ea typeface="ＭＳ Ｐゴシック" pitchFamily="34" charset="-128"/>
            </a:endParaRPr>
          </a:p>
          <a:p>
            <a:pPr eaLnBrk="1" hangingPunct="1"/>
            <a:r>
              <a:rPr lang="ja-JP" altLang="en-US" sz="2400" dirty="0" smtClean="0">
                <a:ea typeface="ＭＳ Ｐゴシック" pitchFamily="34" charset="-128"/>
              </a:rPr>
              <a:t>“</a:t>
            </a:r>
            <a:r>
              <a:rPr lang="en-US" altLang="ja-JP" sz="2400" dirty="0" smtClean="0">
                <a:ea typeface="ＭＳ Ｐゴシック" pitchFamily="34" charset="-128"/>
              </a:rPr>
              <a:t>Given the number of errors detected on the widget manufacturing line, don</a:t>
            </a:r>
            <a:r>
              <a:rPr lang="ja-JP" altLang="en-US" sz="2400" dirty="0" smtClean="0">
                <a:ea typeface="ＭＳ Ｐゴシック" pitchFamily="34" charset="-128"/>
              </a:rPr>
              <a:t>’</a:t>
            </a:r>
            <a:r>
              <a:rPr lang="en-US" altLang="ja-JP" sz="2400" dirty="0" smtClean="0">
                <a:ea typeface="ＭＳ Ｐゴシック" pitchFamily="34" charset="-128"/>
              </a:rPr>
              <a:t>t you think we should create a quality control department?</a:t>
            </a:r>
            <a:r>
              <a:rPr lang="ja-JP" altLang="en-US" sz="2400" dirty="0" smtClean="0">
                <a:ea typeface="ＭＳ Ｐゴシック" pitchFamily="34" charset="-128"/>
              </a:rPr>
              <a:t>”</a:t>
            </a:r>
            <a:endParaRPr lang="en-US" altLang="ja-JP" sz="2400" dirty="0" smtClean="0">
              <a:ea typeface="ＭＳ Ｐゴシック" pitchFamily="34" charset="-128"/>
            </a:endParaRPr>
          </a:p>
          <a:p>
            <a:pPr eaLnBrk="1" hangingPunct="1">
              <a:buFont typeface="Wingdings" pitchFamily="2" charset="2"/>
              <a:buNone/>
            </a:pPr>
            <a:endParaRPr lang="en-US" sz="2400" dirty="0" smtClean="0">
              <a:ea typeface="ＭＳ Ｐゴシック" pitchFamily="34" charset="-128"/>
            </a:endParaRPr>
          </a:p>
          <a:p>
            <a:pPr eaLnBrk="1" hangingPunct="1"/>
            <a:r>
              <a:rPr lang="ja-JP" altLang="en-US" sz="2400" dirty="0" smtClean="0">
                <a:ea typeface="ＭＳ Ｐゴシック" pitchFamily="34" charset="-128"/>
              </a:rPr>
              <a:t>“</a:t>
            </a:r>
            <a:r>
              <a:rPr lang="en-US" altLang="ja-JP" sz="2400" dirty="0" smtClean="0">
                <a:ea typeface="ＭＳ Ｐゴシック" pitchFamily="34" charset="-128"/>
              </a:rPr>
              <a:t>Given the current budget situation, do you really think we should spend money to establish a quality control department?</a:t>
            </a:r>
            <a:r>
              <a:rPr lang="ja-JP" altLang="en-US" sz="2400" dirty="0" smtClean="0">
                <a:ea typeface="ＭＳ Ｐゴシック" pitchFamily="34" charset="-128"/>
              </a:rPr>
              <a:t>”</a:t>
            </a:r>
            <a:endParaRPr lang="en-US" altLang="ja-JP" sz="2400" dirty="0" smtClean="0">
              <a:ea typeface="ＭＳ Ｐゴシック" pitchFamily="34" charset="-128"/>
            </a:endParaRPr>
          </a:p>
          <a:p>
            <a:pPr eaLnBrk="1" hangingPunct="1">
              <a:buFont typeface="Wingdings" pitchFamily="2" charset="2"/>
              <a:buNone/>
            </a:pPr>
            <a:endParaRPr lang="en-US" sz="2400" dirty="0" smtClean="0">
              <a:ea typeface="ＭＳ Ｐゴシック" pitchFamily="34" charset="-128"/>
            </a:endParaRPr>
          </a:p>
          <a:p>
            <a:pPr eaLnBrk="1" hangingPunct="1"/>
            <a:r>
              <a:rPr lang="ja-JP" altLang="en-US" sz="2400" dirty="0" smtClean="0">
                <a:ea typeface="ＭＳ Ｐゴシック" pitchFamily="34" charset="-128"/>
              </a:rPr>
              <a:t>“</a:t>
            </a:r>
            <a:r>
              <a:rPr lang="en-US" altLang="ja-JP" sz="2400" dirty="0" smtClean="0">
                <a:ea typeface="ＭＳ Ｐゴシック" pitchFamily="34" charset="-128"/>
              </a:rPr>
              <a:t>What should we do about quality control?</a:t>
            </a:r>
            <a:endParaRPr lang="en-US" sz="2400" dirty="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864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2000"/>
                                        <p:tgtEl>
                                          <p:spTgt spid="89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091">
                                            <p:txEl>
                                              <p:pRg st="0" end="0"/>
                                            </p:txEl>
                                          </p:spTgt>
                                        </p:tgtEl>
                                        <p:attrNameLst>
                                          <p:attrName>style.visibility</p:attrName>
                                        </p:attrNameLst>
                                      </p:cBhvr>
                                      <p:to>
                                        <p:strVal val="visible"/>
                                      </p:to>
                                    </p:set>
                                    <p:animEffect transition="in" filter="fade">
                                      <p:cBhvr>
                                        <p:cTn id="12" dur="2000"/>
                                        <p:tgtEl>
                                          <p:spTgt spid="890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fade">
                                      <p:cBhvr>
                                        <p:cTn id="17" dur="2000"/>
                                        <p:tgtEl>
                                          <p:spTgt spid="890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9091">
                                            <p:txEl>
                                              <p:pRg st="4" end="4"/>
                                            </p:txEl>
                                          </p:spTgt>
                                        </p:tgtEl>
                                        <p:attrNameLst>
                                          <p:attrName>style.visibility</p:attrName>
                                        </p:attrNameLst>
                                      </p:cBhvr>
                                      <p:to>
                                        <p:strVal val="visible"/>
                                      </p:to>
                                    </p:set>
                                    <p:animEffect transition="in" filter="fade">
                                      <p:cBhvr>
                                        <p:cTn id="22" dur="2000"/>
                                        <p:tgtEl>
                                          <p:spTgt spid="8909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9091">
                                            <p:txEl>
                                              <p:pRg st="6" end="6"/>
                                            </p:txEl>
                                          </p:spTgt>
                                        </p:tgtEl>
                                        <p:attrNameLst>
                                          <p:attrName>style.visibility</p:attrName>
                                        </p:attrNameLst>
                                      </p:cBhvr>
                                      <p:to>
                                        <p:strVal val="visible"/>
                                      </p:to>
                                    </p:set>
                                    <p:animEffect transition="in" filter="fade">
                                      <p:cBhvr>
                                        <p:cTn id="27" dur="2000"/>
                                        <p:tgtEl>
                                          <p:spTgt spid="890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Neutral Questions Exercise</a:t>
            </a:r>
          </a:p>
        </p:txBody>
      </p:sp>
      <p:sp>
        <p:nvSpPr>
          <p:cNvPr id="41986" name="Rectangle 3"/>
          <p:cNvSpPr>
            <a:spLocks noGrp="1" noChangeArrowheads="1"/>
          </p:cNvSpPr>
          <p:nvPr>
            <p:ph type="body" idx="1"/>
          </p:nvPr>
        </p:nvSpPr>
        <p:spPr/>
        <p:txBody>
          <a:bodyPr/>
          <a:lstStyle/>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r>
              <a:rPr lang="en-US" smtClean="0">
                <a:ea typeface="ＭＳ Ｐゴシック" pitchFamily="34" charset="-128"/>
              </a:rPr>
              <a:t>Page 16 in your Participant Manual</a:t>
            </a:r>
          </a:p>
          <a:p>
            <a:pPr eaLnBrk="1" hangingPunct="1">
              <a:buFont typeface="Wingdings" pitchFamily="2" charset="2"/>
              <a:buNone/>
            </a:pPr>
            <a:endParaRPr lang="en-US" smtClean="0">
              <a:ea typeface="ＭＳ Ｐゴシック" pitchFamily="34" charset="-128"/>
            </a:endParaRPr>
          </a:p>
          <a:p>
            <a:pPr eaLnBrk="1" hangingPunct="1"/>
            <a:r>
              <a:rPr lang="en-US" smtClean="0">
                <a:ea typeface="ＭＳ Ｐゴシック" pitchFamily="34" charset="-128"/>
              </a:rPr>
              <a:t>Convert the questions to neutral language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6072870"/>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fontAlgn="auto" hangingPunct="1">
              <a:spcAft>
                <a:spcPts val="0"/>
              </a:spcAft>
              <a:defRPr/>
            </a:pPr>
            <a:r>
              <a:rPr lang="en-US" sz="4400" b="1">
                <a:ea typeface="+mj-ea"/>
                <a:cs typeface="+mj-cs"/>
              </a:rPr>
              <a:t>Constructive Questions</a:t>
            </a:r>
          </a:p>
        </p:txBody>
      </p:sp>
      <p:sp>
        <p:nvSpPr>
          <p:cNvPr id="90115" name="Rectangle 3"/>
          <p:cNvSpPr>
            <a:spLocks noGrp="1" noChangeArrowheads="1"/>
          </p:cNvSpPr>
          <p:nvPr>
            <p:ph sz="half" idx="1"/>
          </p:nvPr>
        </p:nvSpPr>
        <p:spPr>
          <a:xfrm>
            <a:off x="457200" y="1673225"/>
            <a:ext cx="4038600" cy="4718050"/>
          </a:xfrm>
        </p:spPr>
        <p:txBody>
          <a:bodyPr/>
          <a:lstStyle/>
          <a:p>
            <a:pPr eaLnBrk="1" hangingPunct="1"/>
            <a:r>
              <a:rPr lang="ja-JP" altLang="en-US" smtClean="0">
                <a:ea typeface="ＭＳ Ｐゴシック" pitchFamily="34" charset="-128"/>
              </a:rPr>
              <a:t>“</a:t>
            </a:r>
            <a:r>
              <a:rPr lang="en-US" altLang="ja-JP" smtClean="0">
                <a:ea typeface="ＭＳ Ｐゴシック" pitchFamily="34" charset="-128"/>
              </a:rPr>
              <a:t>How can we eliminate racial bias in this department?</a:t>
            </a:r>
            <a:r>
              <a:rPr lang="ja-JP" altLang="en-US" smtClean="0">
                <a:ea typeface="ＭＳ Ｐゴシック" pitchFamily="34" charset="-128"/>
              </a:rPr>
              <a:t>”</a:t>
            </a:r>
            <a:endParaRPr lang="en-US" altLang="ja-JP" smtClean="0">
              <a:ea typeface="ＭＳ Ｐゴシック" pitchFamily="34" charset="-128"/>
            </a:endParaRPr>
          </a:p>
          <a:p>
            <a:pPr eaLnBrk="1" hangingPunct="1">
              <a:buFont typeface="Wingdings" pitchFamily="2" charset="2"/>
              <a:buNone/>
            </a:pPr>
            <a:endParaRPr lang="en-US" smtClean="0">
              <a:ea typeface="ＭＳ Ｐゴシック" pitchFamily="34" charset="-128"/>
            </a:endParaRPr>
          </a:p>
          <a:p>
            <a:pPr eaLnBrk="1" hangingPunct="1"/>
            <a:r>
              <a:rPr lang="ja-JP" altLang="en-US" smtClean="0">
                <a:ea typeface="ＭＳ Ｐゴシック" pitchFamily="34" charset="-128"/>
              </a:rPr>
              <a:t>“</a:t>
            </a:r>
            <a:r>
              <a:rPr lang="en-US" altLang="ja-JP" smtClean="0">
                <a:ea typeface="ＭＳ Ｐゴシック" pitchFamily="34" charset="-128"/>
              </a:rPr>
              <a:t>How can our department become the model of diversity for this entire organization?</a:t>
            </a:r>
            <a:r>
              <a:rPr lang="ja-JP" altLang="en-US" smtClean="0">
                <a:ea typeface="ＭＳ Ｐゴシック" pitchFamily="34" charset="-128"/>
              </a:rPr>
              <a:t>”</a:t>
            </a:r>
            <a:r>
              <a:rPr lang="en-US" altLang="ja-JP" smtClean="0">
                <a:ea typeface="ＭＳ Ｐゴシック" pitchFamily="34" charset="-128"/>
              </a:rPr>
              <a:t/>
            </a:r>
            <a:br>
              <a:rPr lang="en-US" altLang="ja-JP" smtClean="0">
                <a:ea typeface="ＭＳ Ｐゴシック" pitchFamily="34" charset="-128"/>
              </a:rPr>
            </a:br>
            <a:endParaRPr lang="en-US" smtClean="0">
              <a:ea typeface="ＭＳ Ｐゴシック" pitchFamily="34" charset="-128"/>
            </a:endParaRP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043" b="2043"/>
          <a:stretch>
            <a:fillRect/>
          </a:stretch>
        </p:blipFill>
        <p:spPr>
          <a:xfrm>
            <a:off x="4648200" y="1673225"/>
            <a:ext cx="3870325" cy="4306888"/>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59324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fade">
                                      <p:cBhvr>
                                        <p:cTn id="7" dur="2000"/>
                                        <p:tgtEl>
                                          <p:spTgt spid="90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fade">
                                      <p:cBhvr>
                                        <p:cTn id="12" dur="2000"/>
                                        <p:tgtEl>
                                          <p:spTgt spid="901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fade">
                                      <p:cBhvr>
                                        <p:cTn id="17" dur="2000"/>
                                        <p:tgtEl>
                                          <p:spTgt spid="90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5"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Agenda</a:t>
            </a:r>
          </a:p>
        </p:txBody>
      </p:sp>
      <p:sp>
        <p:nvSpPr>
          <p:cNvPr id="16386" name="Rectangle 3"/>
          <p:cNvSpPr>
            <a:spLocks noGrp="1" noChangeArrowheads="1"/>
          </p:cNvSpPr>
          <p:nvPr>
            <p:ph type="body" idx="1"/>
          </p:nvPr>
        </p:nvSpPr>
        <p:spPr/>
        <p:txBody>
          <a:bodyPr/>
          <a:lstStyle/>
          <a:p>
            <a:pPr eaLnBrk="1" hangingPunct="1"/>
            <a:r>
              <a:rPr lang="en-US" smtClean="0">
                <a:ea typeface="ＭＳ Ｐゴシック" pitchFamily="34" charset="-128"/>
              </a:rPr>
              <a:t>Day 1</a:t>
            </a:r>
          </a:p>
          <a:p>
            <a:pPr lvl="1" eaLnBrk="1" hangingPunct="1"/>
            <a:r>
              <a:rPr lang="en-US" smtClean="0">
                <a:ea typeface="ＭＳ Ｐゴシック" pitchFamily="34" charset="-128"/>
              </a:rPr>
              <a:t>What is coaching and a </a:t>
            </a:r>
            <a:r>
              <a:rPr lang="en-US" altLang="en-US" smtClean="0">
                <a:ea typeface="ＭＳ Ｐゴシック" pitchFamily="34" charset="-128"/>
              </a:rPr>
              <a:t>“</a:t>
            </a:r>
            <a:r>
              <a:rPr lang="en-US" smtClean="0">
                <a:ea typeface="ＭＳ Ｐゴシック" pitchFamily="34" charset="-128"/>
              </a:rPr>
              <a:t>coach approach to leadership</a:t>
            </a:r>
            <a:r>
              <a:rPr lang="en-US" altLang="en-US" smtClean="0">
                <a:ea typeface="ＭＳ Ｐゴシック" pitchFamily="34" charset="-128"/>
              </a:rPr>
              <a:t>”</a:t>
            </a:r>
            <a:r>
              <a:rPr lang="en-US" smtClean="0">
                <a:ea typeface="ＭＳ Ｐゴシック" pitchFamily="34" charset="-128"/>
              </a:rPr>
              <a:t>?</a:t>
            </a:r>
          </a:p>
          <a:p>
            <a:pPr lvl="1" eaLnBrk="1" hangingPunct="1"/>
            <a:r>
              <a:rPr lang="en-US" smtClean="0">
                <a:ea typeface="ＭＳ Ｐゴシック" pitchFamily="34" charset="-128"/>
              </a:rPr>
              <a:t>Why bother?</a:t>
            </a:r>
          </a:p>
          <a:p>
            <a:pPr lvl="1" eaLnBrk="1" hangingPunct="1"/>
            <a:r>
              <a:rPr lang="en-US" smtClean="0">
                <a:ea typeface="ＭＳ Ｐゴシック" pitchFamily="34" charset="-128"/>
              </a:rPr>
              <a:t>Coaching style vs. the </a:t>
            </a:r>
            <a:r>
              <a:rPr lang="ja-JP" altLang="en-US" smtClean="0">
                <a:ea typeface="ＭＳ Ｐゴシック" pitchFamily="34" charset="-128"/>
              </a:rPr>
              <a:t>“</a:t>
            </a:r>
            <a:r>
              <a:rPr lang="en-US" altLang="ja-JP" smtClean="0">
                <a:ea typeface="ＭＳ Ｐゴシック" pitchFamily="34" charset="-128"/>
              </a:rPr>
              <a:t>old style</a:t>
            </a:r>
            <a:r>
              <a:rPr lang="ja-JP" altLang="en-US" smtClean="0">
                <a:ea typeface="ＭＳ Ｐゴシック" pitchFamily="34" charset="-128"/>
              </a:rPr>
              <a:t>”</a:t>
            </a:r>
            <a:endParaRPr lang="en-US" altLang="ja-JP" smtClean="0">
              <a:ea typeface="ＭＳ Ｐゴシック" pitchFamily="34" charset="-128"/>
            </a:endParaRPr>
          </a:p>
          <a:p>
            <a:pPr lvl="1" eaLnBrk="1" hangingPunct="1"/>
            <a:r>
              <a:rPr lang="en-US" smtClean="0">
                <a:ea typeface="ＭＳ Ｐゴシック" pitchFamily="34" charset="-128"/>
              </a:rPr>
              <a:t>A model of coaching</a:t>
            </a:r>
          </a:p>
          <a:p>
            <a:pPr lvl="1" eaLnBrk="1" hangingPunct="1"/>
            <a:r>
              <a:rPr lang="en-US" smtClean="0">
                <a:ea typeface="ＭＳ Ｐゴシック" pitchFamily="34" charset="-128"/>
              </a:rPr>
              <a:t>Foundational coaching skills</a:t>
            </a:r>
          </a:p>
          <a:p>
            <a:pPr lvl="1" eaLnBrk="1" hangingPunct="1"/>
            <a:r>
              <a:rPr lang="en-US" smtClean="0">
                <a:ea typeface="ＭＳ Ｐゴシック" pitchFamily="34" charset="-128"/>
              </a:rPr>
              <a:t>The coaching conversation</a:t>
            </a:r>
          </a:p>
          <a:p>
            <a:pPr lvl="1" eaLnBrk="1" hangingPunct="1"/>
            <a:r>
              <a:rPr lang="en-US" i="1" smtClean="0">
                <a:ea typeface="ＭＳ Ｐゴシック" pitchFamily="34" charset="-128"/>
              </a:rPr>
              <a:t>PRACTICE, PRACTICE, PRACTICE</a:t>
            </a:r>
          </a:p>
          <a:p>
            <a:pPr lvl="1" eaLnBrk="1" hangingPunct="1"/>
            <a:endParaRPr lang="en-US"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1378521"/>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Smart Questions: How to do it</a:t>
            </a:r>
          </a:p>
        </p:txBody>
      </p:sp>
      <p:sp>
        <p:nvSpPr>
          <p:cNvPr id="24579" name="Rectangle 3"/>
          <p:cNvSpPr>
            <a:spLocks noGrp="1" noChangeArrowheads="1"/>
          </p:cNvSpPr>
          <p:nvPr>
            <p:ph type="body" idx="1"/>
          </p:nvPr>
        </p:nvSpPr>
        <p:spPr>
          <a:xfrm>
            <a:off x="457200" y="1395480"/>
            <a:ext cx="8229600" cy="4525963"/>
          </a:xfrm>
        </p:spPr>
        <p:txBody>
          <a:bodyPr/>
          <a:lstStyle/>
          <a:p>
            <a:pPr eaLnBrk="1" hangingPunct="1"/>
            <a:r>
              <a:rPr lang="en-US" dirty="0" smtClean="0">
                <a:ea typeface="ＭＳ Ｐゴシック" pitchFamily="34" charset="-128"/>
              </a:rPr>
              <a:t>Break the habit of only making statements (strive to make at least half your utterances questions)</a:t>
            </a:r>
          </a:p>
          <a:p>
            <a:pPr eaLnBrk="1" hangingPunct="1"/>
            <a:r>
              <a:rPr lang="en-US" dirty="0" smtClean="0">
                <a:ea typeface="ＭＳ Ｐゴシック" pitchFamily="34" charset="-128"/>
              </a:rPr>
              <a:t>Carefully formulate questions that invite exploration and generate discovery</a:t>
            </a:r>
          </a:p>
          <a:p>
            <a:pPr eaLnBrk="1" hangingPunct="1"/>
            <a:r>
              <a:rPr lang="en-US" dirty="0" smtClean="0">
                <a:ea typeface="ＭＳ Ｐゴシック" pitchFamily="34" charset="-128"/>
              </a:rPr>
              <a:t>Frame them in a way that evokes an image of a positive or better future</a:t>
            </a:r>
          </a:p>
          <a:p>
            <a:pPr eaLnBrk="1" hangingPunct="1"/>
            <a:r>
              <a:rPr lang="en-US" dirty="0" smtClean="0">
                <a:ea typeface="ＭＳ Ｐゴシック" pitchFamily="34" charset="-128"/>
              </a:rPr>
              <a:t>Develop a list of good questions</a:t>
            </a:r>
          </a:p>
          <a:p>
            <a:pPr eaLnBrk="1" hangingPunct="1"/>
            <a:r>
              <a:rPr lang="en-US" dirty="0" smtClean="0">
                <a:ea typeface="ＭＳ Ｐゴシック" pitchFamily="34" charset="-128"/>
              </a:rPr>
              <a:t>Practice, practice, practice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87179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898" decel="100000" fill="hold"/>
                                        <p:tgtEl>
                                          <p:spTgt spid="2457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457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4579">
                                            <p:txEl>
                                              <p:pRg st="0" end="0"/>
                                            </p:txEl>
                                          </p:spTgt>
                                        </p:tgtEl>
                                        <p:attrNameLst>
                                          <p:attrName>style.visibility</p:attrName>
                                        </p:attrNameLst>
                                      </p:cBhvr>
                                      <p:to>
                                        <p:strVal val="visible"/>
                                      </p:to>
                                    </p:set>
                                    <p:animEffect transition="in" filter="fade">
                                      <p:cBhvr>
                                        <p:cTn id="15" dur="1000"/>
                                        <p:tgtEl>
                                          <p:spTgt spid="24579">
                                            <p:txEl>
                                              <p:pRg st="0" end="0"/>
                                            </p:txEl>
                                          </p:spTgt>
                                        </p:tgtEl>
                                      </p:cBhvr>
                                    </p:animEffect>
                                    <p:anim calcmode="lin" valueType="num">
                                      <p:cBhvr>
                                        <p:cTn id="16"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457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457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4579">
                                            <p:txEl>
                                              <p:pRg st="1" end="1"/>
                                            </p:txEl>
                                          </p:spTgt>
                                        </p:tgtEl>
                                        <p:attrNameLst>
                                          <p:attrName>style.visibility</p:attrName>
                                        </p:attrNameLst>
                                      </p:cBhvr>
                                      <p:to>
                                        <p:strVal val="visible"/>
                                      </p:to>
                                    </p:set>
                                    <p:animEffect transition="in" filter="fade">
                                      <p:cBhvr>
                                        <p:cTn id="23" dur="1000"/>
                                        <p:tgtEl>
                                          <p:spTgt spid="24579">
                                            <p:txEl>
                                              <p:pRg st="1" end="1"/>
                                            </p:txEl>
                                          </p:spTgt>
                                        </p:tgtEl>
                                      </p:cBhvr>
                                    </p:animEffect>
                                    <p:anim calcmode="lin" valueType="num">
                                      <p:cBhvr>
                                        <p:cTn id="24"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457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457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4579">
                                            <p:txEl>
                                              <p:pRg st="2" end="2"/>
                                            </p:txEl>
                                          </p:spTgt>
                                        </p:tgtEl>
                                        <p:attrNameLst>
                                          <p:attrName>style.visibility</p:attrName>
                                        </p:attrNameLst>
                                      </p:cBhvr>
                                      <p:to>
                                        <p:strVal val="visible"/>
                                      </p:to>
                                    </p:set>
                                    <p:animEffect transition="in" filter="fade">
                                      <p:cBhvr>
                                        <p:cTn id="31" dur="1000"/>
                                        <p:tgtEl>
                                          <p:spTgt spid="24579">
                                            <p:txEl>
                                              <p:pRg st="2" end="2"/>
                                            </p:txEl>
                                          </p:spTgt>
                                        </p:tgtEl>
                                      </p:cBhvr>
                                    </p:animEffect>
                                    <p:anim calcmode="lin" valueType="num">
                                      <p:cBhvr>
                                        <p:cTn id="32"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457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457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4579">
                                            <p:txEl>
                                              <p:pRg st="3" end="3"/>
                                            </p:txEl>
                                          </p:spTgt>
                                        </p:tgtEl>
                                        <p:attrNameLst>
                                          <p:attrName>style.visibility</p:attrName>
                                        </p:attrNameLst>
                                      </p:cBhvr>
                                      <p:to>
                                        <p:strVal val="visible"/>
                                      </p:to>
                                    </p:set>
                                    <p:animEffect transition="in" filter="fade">
                                      <p:cBhvr>
                                        <p:cTn id="39" dur="1000"/>
                                        <p:tgtEl>
                                          <p:spTgt spid="24579">
                                            <p:txEl>
                                              <p:pRg st="3" end="3"/>
                                            </p:txEl>
                                          </p:spTgt>
                                        </p:tgtEl>
                                      </p:cBhvr>
                                    </p:animEffect>
                                    <p:anim calcmode="lin" valueType="num">
                                      <p:cBhvr>
                                        <p:cTn id="40"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457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457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4579">
                                            <p:txEl>
                                              <p:pRg st="4" end="4"/>
                                            </p:txEl>
                                          </p:spTgt>
                                        </p:tgtEl>
                                        <p:attrNameLst>
                                          <p:attrName>style.visibility</p:attrName>
                                        </p:attrNameLst>
                                      </p:cBhvr>
                                      <p:to>
                                        <p:strVal val="visible"/>
                                      </p:to>
                                    </p:set>
                                    <p:animEffect transition="in" filter="fade">
                                      <p:cBhvr>
                                        <p:cTn id="47" dur="1000"/>
                                        <p:tgtEl>
                                          <p:spTgt spid="24579">
                                            <p:txEl>
                                              <p:pRg st="4" end="4"/>
                                            </p:txEl>
                                          </p:spTgt>
                                        </p:tgtEl>
                                      </p:cBhvr>
                                    </p:animEffect>
                                    <p:anim calcmode="lin" valueType="num">
                                      <p:cBhvr>
                                        <p:cTn id="48"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24579">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2457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Examples:</a:t>
            </a:r>
          </a:p>
        </p:txBody>
      </p:sp>
      <p:sp>
        <p:nvSpPr>
          <p:cNvPr id="25603" name="Rectangle 3"/>
          <p:cNvSpPr>
            <a:spLocks noGrp="1" noChangeArrowheads="1"/>
          </p:cNvSpPr>
          <p:nvPr>
            <p:ph type="body" idx="1"/>
          </p:nvPr>
        </p:nvSpPr>
        <p:spPr>
          <a:xfrm>
            <a:off x="1066800" y="1981200"/>
            <a:ext cx="7772400" cy="4530725"/>
          </a:xfrm>
        </p:spPr>
        <p:txBody>
          <a:bodyPr/>
          <a:lstStyle/>
          <a:p>
            <a:pPr eaLnBrk="1" hangingPunct="1"/>
            <a:r>
              <a:rPr lang="en-US" i="1" smtClean="0">
                <a:ea typeface="ＭＳ Ｐゴシック" pitchFamily="34" charset="-128"/>
              </a:rPr>
              <a:t>What do you want to have happen?</a:t>
            </a:r>
          </a:p>
          <a:p>
            <a:pPr eaLnBrk="1" hangingPunct="1"/>
            <a:r>
              <a:rPr lang="en-US" i="1" smtClean="0">
                <a:ea typeface="ＭＳ Ｐゴシック" pitchFamily="34" charset="-128"/>
              </a:rPr>
              <a:t>What</a:t>
            </a:r>
            <a:r>
              <a:rPr lang="ja-JP" altLang="en-US" i="1" smtClean="0">
                <a:ea typeface="ＭＳ Ｐゴシック" pitchFamily="34" charset="-128"/>
              </a:rPr>
              <a:t>’</a:t>
            </a:r>
            <a:r>
              <a:rPr lang="en-US" altLang="ja-JP" i="1" smtClean="0">
                <a:ea typeface="ＭＳ Ｐゴシック" pitchFamily="34" charset="-128"/>
              </a:rPr>
              <a:t>s the ideal?</a:t>
            </a:r>
          </a:p>
          <a:p>
            <a:pPr eaLnBrk="1" hangingPunct="1"/>
            <a:r>
              <a:rPr lang="en-US" i="1" smtClean="0">
                <a:ea typeface="ＭＳ Ｐゴシック" pitchFamily="34" charset="-128"/>
              </a:rPr>
              <a:t>What options have you considered?</a:t>
            </a:r>
          </a:p>
          <a:p>
            <a:pPr eaLnBrk="1" hangingPunct="1"/>
            <a:r>
              <a:rPr lang="en-US" i="1" smtClean="0">
                <a:ea typeface="ＭＳ Ｐゴシック" pitchFamily="34" charset="-128"/>
              </a:rPr>
              <a:t>Are there other possibilities here we haven</a:t>
            </a:r>
            <a:r>
              <a:rPr lang="ja-JP" altLang="en-US" i="1" smtClean="0">
                <a:ea typeface="ＭＳ Ｐゴシック" pitchFamily="34" charset="-128"/>
              </a:rPr>
              <a:t>’</a:t>
            </a:r>
            <a:r>
              <a:rPr lang="en-US" altLang="ja-JP" i="1" smtClean="0">
                <a:ea typeface="ＭＳ Ｐゴシック" pitchFamily="34" charset="-128"/>
              </a:rPr>
              <a:t>t considered yet?</a:t>
            </a:r>
          </a:p>
          <a:p>
            <a:pPr eaLnBrk="1" hangingPunct="1"/>
            <a:r>
              <a:rPr lang="en-US" i="1" smtClean="0">
                <a:ea typeface="ＭＳ Ｐゴシック" pitchFamily="34" charset="-128"/>
              </a:rPr>
              <a:t>If we took a completely fresh approach, what would that be?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743090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ppt_x</p:attrName>
                                        </p:attrNameLst>
                                      </p:cBhvr>
                                      <p:tavLst>
                                        <p:tav tm="0">
                                          <p:val>
                                            <p:strVal val="#ppt_x-.2"/>
                                          </p:val>
                                        </p:tav>
                                        <p:tav tm="100000">
                                          <p:val>
                                            <p:strVal val="#ppt_x"/>
                                          </p:val>
                                        </p:tav>
                                      </p:tavLst>
                                    </p:anim>
                                    <p:anim calcmode="lin" valueType="num">
                                      <p:cBhvr>
                                        <p:cTn id="8" dur="1000" fill="hold"/>
                                        <p:tgtEl>
                                          <p:spTgt spid="256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5603">
                                            <p:txEl>
                                              <p:pRg st="0" end="0"/>
                                            </p:txEl>
                                          </p:spTgt>
                                        </p:tgtEl>
                                        <p:attrNameLst>
                                          <p:attrName>style.visibility</p:attrName>
                                        </p:attrNameLst>
                                      </p:cBhvr>
                                      <p:to>
                                        <p:strVal val="visible"/>
                                      </p:to>
                                    </p:set>
                                    <p:animEffect transition="in" filter="fade">
                                      <p:cBhvr>
                                        <p:cTn id="14" dur="500"/>
                                        <p:tgtEl>
                                          <p:spTgt spid="25603">
                                            <p:txEl>
                                              <p:pRg st="0" end="0"/>
                                            </p:txEl>
                                          </p:spTgt>
                                        </p:tgtEl>
                                      </p:cBhvr>
                                    </p:animEffect>
                                    <p:anim calcmode="lin" valueType="num">
                                      <p:cBhvr>
                                        <p:cTn id="15"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56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5603">
                                            <p:txEl>
                                              <p:pRg st="1" end="1"/>
                                            </p:txEl>
                                          </p:spTgt>
                                        </p:tgtEl>
                                        <p:attrNameLst>
                                          <p:attrName>style.visibility</p:attrName>
                                        </p:attrNameLst>
                                      </p:cBhvr>
                                      <p:to>
                                        <p:strVal val="visible"/>
                                      </p:to>
                                    </p:set>
                                    <p:animEffect transition="in" filter="fade">
                                      <p:cBhvr>
                                        <p:cTn id="21" dur="500"/>
                                        <p:tgtEl>
                                          <p:spTgt spid="25603">
                                            <p:txEl>
                                              <p:pRg st="1" end="1"/>
                                            </p:txEl>
                                          </p:spTgt>
                                        </p:tgtEl>
                                      </p:cBhvr>
                                    </p:animEffect>
                                    <p:anim calcmode="lin" valueType="num">
                                      <p:cBhvr>
                                        <p:cTn id="22"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560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5603">
                                            <p:txEl>
                                              <p:pRg st="2" end="2"/>
                                            </p:txEl>
                                          </p:spTgt>
                                        </p:tgtEl>
                                        <p:attrNameLst>
                                          <p:attrName>style.visibility</p:attrName>
                                        </p:attrNameLst>
                                      </p:cBhvr>
                                      <p:to>
                                        <p:strVal val="visible"/>
                                      </p:to>
                                    </p:set>
                                    <p:animEffect transition="in" filter="fade">
                                      <p:cBhvr>
                                        <p:cTn id="28" dur="500"/>
                                        <p:tgtEl>
                                          <p:spTgt spid="25603">
                                            <p:txEl>
                                              <p:pRg st="2" end="2"/>
                                            </p:txEl>
                                          </p:spTgt>
                                        </p:tgtEl>
                                      </p:cBhvr>
                                    </p:animEffect>
                                    <p:anim calcmode="lin" valueType="num">
                                      <p:cBhvr>
                                        <p:cTn id="2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560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5603">
                                            <p:txEl>
                                              <p:pRg st="3" end="3"/>
                                            </p:txEl>
                                          </p:spTgt>
                                        </p:tgtEl>
                                        <p:attrNameLst>
                                          <p:attrName>style.visibility</p:attrName>
                                        </p:attrNameLst>
                                      </p:cBhvr>
                                      <p:to>
                                        <p:strVal val="visible"/>
                                      </p:to>
                                    </p:set>
                                    <p:animEffect transition="in" filter="fade">
                                      <p:cBhvr>
                                        <p:cTn id="35" dur="500"/>
                                        <p:tgtEl>
                                          <p:spTgt spid="25603">
                                            <p:txEl>
                                              <p:pRg st="3" end="3"/>
                                            </p:txEl>
                                          </p:spTgt>
                                        </p:tgtEl>
                                      </p:cBhvr>
                                    </p:animEffect>
                                    <p:anim calcmode="lin" valueType="num">
                                      <p:cBhvr>
                                        <p:cTn id="36"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560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5603">
                                            <p:txEl>
                                              <p:pRg st="4" end="4"/>
                                            </p:txEl>
                                          </p:spTgt>
                                        </p:tgtEl>
                                        <p:attrNameLst>
                                          <p:attrName>style.visibility</p:attrName>
                                        </p:attrNameLst>
                                      </p:cBhvr>
                                      <p:to>
                                        <p:strVal val="visible"/>
                                      </p:to>
                                    </p:set>
                                    <p:animEffect transition="in" filter="fade">
                                      <p:cBhvr>
                                        <p:cTn id="42" dur="500"/>
                                        <p:tgtEl>
                                          <p:spTgt spid="25603">
                                            <p:txEl>
                                              <p:pRg st="4" end="4"/>
                                            </p:txEl>
                                          </p:spTgt>
                                        </p:tgtEl>
                                      </p:cBhvr>
                                    </p:animEffect>
                                    <p:anim calcmode="lin" valueType="num">
                                      <p:cBhvr>
                                        <p:cTn id="43"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60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fontAlgn="auto" hangingPunct="1">
              <a:spcAft>
                <a:spcPts val="0"/>
              </a:spcAft>
              <a:defRPr/>
            </a:pPr>
            <a:r>
              <a:rPr lang="en-US" sz="3600" b="1">
                <a:ea typeface="+mj-ea"/>
                <a:cs typeface="+mj-cs"/>
              </a:rPr>
              <a:t>Exercise One:  Suspending Assumptions &amp; Generative Inquiry</a:t>
            </a:r>
          </a:p>
        </p:txBody>
      </p:sp>
      <p:sp>
        <p:nvSpPr>
          <p:cNvPr id="27651" name="Rectangle 3"/>
          <p:cNvSpPr>
            <a:spLocks noGrp="1" noChangeArrowheads="1"/>
          </p:cNvSpPr>
          <p:nvPr>
            <p:ph type="body" idx="1"/>
          </p:nvPr>
        </p:nvSpPr>
        <p:spPr>
          <a:xfrm>
            <a:off x="614149" y="1354541"/>
            <a:ext cx="7772400" cy="4800600"/>
          </a:xfrm>
        </p:spPr>
        <p:txBody>
          <a:bodyPr/>
          <a:lstStyle/>
          <a:p>
            <a:pPr eaLnBrk="1" hangingPunct="1">
              <a:lnSpc>
                <a:spcPct val="80000"/>
              </a:lnSpc>
            </a:pPr>
            <a:r>
              <a:rPr lang="en-US" sz="2800" dirty="0" smtClean="0">
                <a:ea typeface="ＭＳ Ｐゴシック" pitchFamily="34" charset="-128"/>
              </a:rPr>
              <a:t>In table groups</a:t>
            </a:r>
          </a:p>
          <a:p>
            <a:pPr eaLnBrk="1" hangingPunct="1">
              <a:lnSpc>
                <a:spcPct val="80000"/>
              </a:lnSpc>
            </a:pPr>
            <a:r>
              <a:rPr lang="en-US" sz="2800" dirty="0" smtClean="0">
                <a:ea typeface="ＭＳ Ｐゴシック" pitchFamily="34" charset="-128"/>
              </a:rPr>
              <a:t>Select one person to:  </a:t>
            </a:r>
          </a:p>
          <a:p>
            <a:pPr lvl="1" eaLnBrk="1" hangingPunct="1">
              <a:lnSpc>
                <a:spcPct val="80000"/>
              </a:lnSpc>
            </a:pPr>
            <a:r>
              <a:rPr lang="en-US" sz="2000" dirty="0" smtClean="0">
                <a:ea typeface="ＭＳ Ｐゴシック" pitchFamily="34" charset="-128"/>
              </a:rPr>
              <a:t>think of a challenging work situation you have encountered in the last week; </a:t>
            </a:r>
          </a:p>
          <a:p>
            <a:pPr lvl="1" eaLnBrk="1" hangingPunct="1">
              <a:lnSpc>
                <a:spcPct val="80000"/>
              </a:lnSpc>
            </a:pPr>
            <a:r>
              <a:rPr lang="en-US" sz="2000" dirty="0" smtClean="0">
                <a:ea typeface="ＭＳ Ｐゴシック" pitchFamily="34" charset="-128"/>
              </a:rPr>
              <a:t>explain the situation non-stop for two full minutes; </a:t>
            </a:r>
          </a:p>
          <a:p>
            <a:pPr lvl="1" eaLnBrk="1" hangingPunct="1">
              <a:lnSpc>
                <a:spcPct val="80000"/>
              </a:lnSpc>
            </a:pPr>
            <a:r>
              <a:rPr lang="en-US" sz="2000" dirty="0" smtClean="0">
                <a:ea typeface="ＭＳ Ｐゴシック" pitchFamily="34" charset="-128"/>
              </a:rPr>
              <a:t>stop</a:t>
            </a:r>
          </a:p>
          <a:p>
            <a:pPr eaLnBrk="1" hangingPunct="1">
              <a:lnSpc>
                <a:spcPct val="80000"/>
              </a:lnSpc>
            </a:pPr>
            <a:r>
              <a:rPr lang="en-US" sz="2800" dirty="0" smtClean="0">
                <a:ea typeface="ＭＳ Ｐゴシック" pitchFamily="34" charset="-128"/>
              </a:rPr>
              <a:t>Everyone else:  </a:t>
            </a:r>
          </a:p>
          <a:p>
            <a:pPr lvl="1" eaLnBrk="1" hangingPunct="1">
              <a:lnSpc>
                <a:spcPct val="80000"/>
              </a:lnSpc>
            </a:pPr>
            <a:r>
              <a:rPr lang="en-US" sz="2000" dirty="0" smtClean="0">
                <a:ea typeface="ＭＳ Ｐゴシック" pitchFamily="34" charset="-128"/>
              </a:rPr>
              <a:t>listen only, no note taking, no questions during the 2 minutes</a:t>
            </a:r>
          </a:p>
          <a:p>
            <a:pPr lvl="1" eaLnBrk="1" hangingPunct="1">
              <a:lnSpc>
                <a:spcPct val="80000"/>
              </a:lnSpc>
            </a:pPr>
            <a:r>
              <a:rPr lang="en-US" sz="2000" dirty="0" smtClean="0">
                <a:ea typeface="ＭＳ Ｐゴシック" pitchFamily="34" charset="-128"/>
              </a:rPr>
              <a:t>develop 3-4 thought-provoking questions designed to invite exploration and generate discovery; </a:t>
            </a:r>
          </a:p>
          <a:p>
            <a:pPr lvl="1" eaLnBrk="1" hangingPunct="1">
              <a:lnSpc>
                <a:spcPct val="80000"/>
              </a:lnSpc>
            </a:pPr>
            <a:r>
              <a:rPr lang="en-US" sz="2000" dirty="0" smtClean="0">
                <a:ea typeface="ＭＳ Ｐゴシック" pitchFamily="34" charset="-128"/>
              </a:rPr>
              <a:t>write these on a piece of paper</a:t>
            </a:r>
          </a:p>
          <a:p>
            <a:pPr eaLnBrk="1" hangingPunct="1">
              <a:lnSpc>
                <a:spcPct val="80000"/>
              </a:lnSpc>
            </a:pPr>
            <a:r>
              <a:rPr lang="en-US" sz="2800" dirty="0" smtClean="0">
                <a:ea typeface="ＭＳ Ｐゴシック" pitchFamily="34" charset="-128"/>
              </a:rPr>
              <a:t>Review questions with each other</a:t>
            </a:r>
          </a:p>
          <a:p>
            <a:pPr eaLnBrk="1" hangingPunct="1">
              <a:lnSpc>
                <a:spcPct val="80000"/>
              </a:lnSpc>
            </a:pPr>
            <a:r>
              <a:rPr lang="en-US" sz="2800" dirty="0" smtClean="0">
                <a:ea typeface="ＭＳ Ｐゴシック" pitchFamily="34" charset="-128"/>
              </a:rPr>
              <a:t>Switch roles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47250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ppt_x</p:attrName>
                                        </p:attrNameLst>
                                      </p:cBhvr>
                                      <p:tavLst>
                                        <p:tav tm="0">
                                          <p:val>
                                            <p:strVal val="#ppt_x-.2"/>
                                          </p:val>
                                        </p:tav>
                                        <p:tav tm="100000">
                                          <p:val>
                                            <p:strVal val="#ppt_x"/>
                                          </p:val>
                                        </p:tav>
                                      </p:tavLst>
                                    </p:anim>
                                    <p:anim calcmode="lin" valueType="num">
                                      <p:cBhvr>
                                        <p:cTn id="8"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Effect transition="in" filter="fade">
                                      <p:cBhvr>
                                        <p:cTn id="14" dur="500"/>
                                        <p:tgtEl>
                                          <p:spTgt spid="27651">
                                            <p:txEl>
                                              <p:pRg st="0" end="0"/>
                                            </p:txEl>
                                          </p:spTgt>
                                        </p:tgtEl>
                                      </p:cBhvr>
                                    </p:animEffect>
                                    <p:anim calcmode="lin" valueType="num">
                                      <p:cBhvr>
                                        <p:cTn id="15"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76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7651">
                                            <p:txEl>
                                              <p:pRg st="1" end="1"/>
                                            </p:txEl>
                                          </p:spTgt>
                                        </p:tgtEl>
                                        <p:attrNameLst>
                                          <p:attrName>style.visibility</p:attrName>
                                        </p:attrNameLst>
                                      </p:cBhvr>
                                      <p:to>
                                        <p:strVal val="visible"/>
                                      </p:to>
                                    </p:set>
                                    <p:animEffect transition="in" filter="fade">
                                      <p:cBhvr>
                                        <p:cTn id="21" dur="500"/>
                                        <p:tgtEl>
                                          <p:spTgt spid="27651">
                                            <p:txEl>
                                              <p:pRg st="1" end="1"/>
                                            </p:txEl>
                                          </p:spTgt>
                                        </p:tgtEl>
                                      </p:cBhvr>
                                    </p:animEffect>
                                    <p:anim calcmode="lin" valueType="num">
                                      <p:cBhvr>
                                        <p:cTn id="22"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7651">
                                            <p:txEl>
                                              <p:pRg st="1" end="1"/>
                                            </p:txEl>
                                          </p:spTgt>
                                        </p:tgtEl>
                                        <p:attrNameLst>
                                          <p:attrName>ppt_y</p:attrName>
                                        </p:attrNameLst>
                                      </p:cBhvr>
                                      <p:tavLst>
                                        <p:tav tm="0">
                                          <p:val>
                                            <p:strVal val="#ppt_y+.05"/>
                                          </p:val>
                                        </p:tav>
                                        <p:tav tm="100000">
                                          <p:val>
                                            <p:strVal val="#ppt_y"/>
                                          </p:val>
                                        </p:tav>
                                      </p:tavLst>
                                    </p:anim>
                                  </p:childTnLst>
                                </p:cTn>
                              </p:par>
                              <p:par>
                                <p:cTn id="24" presetID="44" presetClass="entr" presetSubtype="0" fill="hold" grpId="0" nodeType="withEffect">
                                  <p:stCondLst>
                                    <p:cond delay="0"/>
                                  </p:stCondLst>
                                  <p:childTnLst>
                                    <p:set>
                                      <p:cBhvr>
                                        <p:cTn id="25" dur="1" fill="hold">
                                          <p:stCondLst>
                                            <p:cond delay="0"/>
                                          </p:stCondLst>
                                        </p:cTn>
                                        <p:tgtEl>
                                          <p:spTgt spid="27651">
                                            <p:txEl>
                                              <p:pRg st="2" end="2"/>
                                            </p:txEl>
                                          </p:spTgt>
                                        </p:tgtEl>
                                        <p:attrNameLst>
                                          <p:attrName>style.visibility</p:attrName>
                                        </p:attrNameLst>
                                      </p:cBhvr>
                                      <p:to>
                                        <p:strVal val="visible"/>
                                      </p:to>
                                    </p:set>
                                    <p:animEffect transition="in" filter="fade">
                                      <p:cBhvr>
                                        <p:cTn id="26" dur="500"/>
                                        <p:tgtEl>
                                          <p:spTgt spid="27651">
                                            <p:txEl>
                                              <p:pRg st="2" end="2"/>
                                            </p:txEl>
                                          </p:spTgt>
                                        </p:tgtEl>
                                      </p:cBhvr>
                                    </p:animEffect>
                                    <p:anim calcmode="lin" valueType="num">
                                      <p:cBhvr>
                                        <p:cTn id="27"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7651">
                                            <p:txEl>
                                              <p:pRg st="2" end="2"/>
                                            </p:txEl>
                                          </p:spTgt>
                                        </p:tgtEl>
                                        <p:attrNameLst>
                                          <p:attrName>ppt_y</p:attrName>
                                        </p:attrNameLst>
                                      </p:cBhvr>
                                      <p:tavLst>
                                        <p:tav tm="0">
                                          <p:val>
                                            <p:strVal val="#ppt_y+.05"/>
                                          </p:val>
                                        </p:tav>
                                        <p:tav tm="100000">
                                          <p:val>
                                            <p:strVal val="#ppt_y"/>
                                          </p:val>
                                        </p:tav>
                                      </p:tavLst>
                                    </p:anim>
                                  </p:childTnLst>
                                </p:cTn>
                              </p:par>
                              <p:par>
                                <p:cTn id="29" presetID="44" presetClass="entr" presetSubtype="0" fill="hold" grpId="0" nodeType="withEffect">
                                  <p:stCondLst>
                                    <p:cond delay="0"/>
                                  </p:stCondLst>
                                  <p:childTnLst>
                                    <p:set>
                                      <p:cBhvr>
                                        <p:cTn id="30" dur="1" fill="hold">
                                          <p:stCondLst>
                                            <p:cond delay="0"/>
                                          </p:stCondLst>
                                        </p:cTn>
                                        <p:tgtEl>
                                          <p:spTgt spid="27651">
                                            <p:txEl>
                                              <p:pRg st="3" end="3"/>
                                            </p:txEl>
                                          </p:spTgt>
                                        </p:tgtEl>
                                        <p:attrNameLst>
                                          <p:attrName>style.visibility</p:attrName>
                                        </p:attrNameLst>
                                      </p:cBhvr>
                                      <p:to>
                                        <p:strVal val="visible"/>
                                      </p:to>
                                    </p:set>
                                    <p:animEffect transition="in" filter="fade">
                                      <p:cBhvr>
                                        <p:cTn id="31" dur="500"/>
                                        <p:tgtEl>
                                          <p:spTgt spid="27651">
                                            <p:txEl>
                                              <p:pRg st="3" end="3"/>
                                            </p:txEl>
                                          </p:spTgt>
                                        </p:tgtEl>
                                      </p:cBhvr>
                                    </p:animEffect>
                                    <p:anim calcmode="lin" valueType="num">
                                      <p:cBhvr>
                                        <p:cTn id="32"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27651">
                                            <p:txEl>
                                              <p:pRg st="3" end="3"/>
                                            </p:txEl>
                                          </p:spTgt>
                                        </p:tgtEl>
                                        <p:attrNameLst>
                                          <p:attrName>ppt_y</p:attrName>
                                        </p:attrNameLst>
                                      </p:cBhvr>
                                      <p:tavLst>
                                        <p:tav tm="0">
                                          <p:val>
                                            <p:strVal val="#ppt_y+.05"/>
                                          </p:val>
                                        </p:tav>
                                        <p:tav tm="100000">
                                          <p:val>
                                            <p:strVal val="#ppt_y"/>
                                          </p:val>
                                        </p:tav>
                                      </p:tavLst>
                                    </p:anim>
                                  </p:childTnLst>
                                </p:cTn>
                              </p:par>
                              <p:par>
                                <p:cTn id="34" presetID="44" presetClass="entr" presetSubtype="0" fill="hold" grpId="0" nodeType="withEffect">
                                  <p:stCondLst>
                                    <p:cond delay="0"/>
                                  </p:stCondLst>
                                  <p:childTnLst>
                                    <p:set>
                                      <p:cBhvr>
                                        <p:cTn id="35" dur="1" fill="hold">
                                          <p:stCondLst>
                                            <p:cond delay="0"/>
                                          </p:stCondLst>
                                        </p:cTn>
                                        <p:tgtEl>
                                          <p:spTgt spid="27651">
                                            <p:txEl>
                                              <p:pRg st="4" end="4"/>
                                            </p:txEl>
                                          </p:spTgt>
                                        </p:tgtEl>
                                        <p:attrNameLst>
                                          <p:attrName>style.visibility</p:attrName>
                                        </p:attrNameLst>
                                      </p:cBhvr>
                                      <p:to>
                                        <p:strVal val="visible"/>
                                      </p:to>
                                    </p:set>
                                    <p:animEffect transition="in" filter="fade">
                                      <p:cBhvr>
                                        <p:cTn id="36" dur="500"/>
                                        <p:tgtEl>
                                          <p:spTgt spid="27651">
                                            <p:txEl>
                                              <p:pRg st="4" end="4"/>
                                            </p:txEl>
                                          </p:spTgt>
                                        </p:tgtEl>
                                      </p:cBhvr>
                                    </p:animEffect>
                                    <p:anim calcmode="lin" valueType="num">
                                      <p:cBhvr>
                                        <p:cTn id="37"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765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4" presetClass="entr" presetSubtype="0" fill="hold" grpId="0" nodeType="clickEffect">
                                  <p:stCondLst>
                                    <p:cond delay="0"/>
                                  </p:stCondLst>
                                  <p:childTnLst>
                                    <p:set>
                                      <p:cBhvr>
                                        <p:cTn id="42" dur="1" fill="hold">
                                          <p:stCondLst>
                                            <p:cond delay="0"/>
                                          </p:stCondLst>
                                        </p:cTn>
                                        <p:tgtEl>
                                          <p:spTgt spid="27651">
                                            <p:txEl>
                                              <p:pRg st="5" end="5"/>
                                            </p:txEl>
                                          </p:spTgt>
                                        </p:tgtEl>
                                        <p:attrNameLst>
                                          <p:attrName>style.visibility</p:attrName>
                                        </p:attrNameLst>
                                      </p:cBhvr>
                                      <p:to>
                                        <p:strVal val="visible"/>
                                      </p:to>
                                    </p:set>
                                    <p:animEffect transition="in" filter="fade">
                                      <p:cBhvr>
                                        <p:cTn id="43" dur="500"/>
                                        <p:tgtEl>
                                          <p:spTgt spid="27651">
                                            <p:txEl>
                                              <p:pRg st="5" end="5"/>
                                            </p:txEl>
                                          </p:spTgt>
                                        </p:tgtEl>
                                      </p:cBhvr>
                                    </p:animEffect>
                                    <p:anim calcmode="lin" valueType="num">
                                      <p:cBhvr>
                                        <p:cTn id="44"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27651">
                                            <p:txEl>
                                              <p:pRg st="5" end="5"/>
                                            </p:txEl>
                                          </p:spTgt>
                                        </p:tgtEl>
                                        <p:attrNameLst>
                                          <p:attrName>ppt_y</p:attrName>
                                        </p:attrNameLst>
                                      </p:cBhvr>
                                      <p:tavLst>
                                        <p:tav tm="0">
                                          <p:val>
                                            <p:strVal val="#ppt_y+.05"/>
                                          </p:val>
                                        </p:tav>
                                        <p:tav tm="100000">
                                          <p:val>
                                            <p:strVal val="#ppt_y"/>
                                          </p:val>
                                        </p:tav>
                                      </p:tavLst>
                                    </p:anim>
                                  </p:childTnLst>
                                </p:cTn>
                              </p:par>
                              <p:par>
                                <p:cTn id="46" presetID="44" presetClass="entr" presetSubtype="0" fill="hold" grpId="0" nodeType="withEffect">
                                  <p:stCondLst>
                                    <p:cond delay="0"/>
                                  </p:stCondLst>
                                  <p:childTnLst>
                                    <p:set>
                                      <p:cBhvr>
                                        <p:cTn id="47" dur="1" fill="hold">
                                          <p:stCondLst>
                                            <p:cond delay="0"/>
                                          </p:stCondLst>
                                        </p:cTn>
                                        <p:tgtEl>
                                          <p:spTgt spid="27651">
                                            <p:txEl>
                                              <p:pRg st="6" end="6"/>
                                            </p:txEl>
                                          </p:spTgt>
                                        </p:tgtEl>
                                        <p:attrNameLst>
                                          <p:attrName>style.visibility</p:attrName>
                                        </p:attrNameLst>
                                      </p:cBhvr>
                                      <p:to>
                                        <p:strVal val="visible"/>
                                      </p:to>
                                    </p:set>
                                    <p:animEffect transition="in" filter="fade">
                                      <p:cBhvr>
                                        <p:cTn id="48" dur="500"/>
                                        <p:tgtEl>
                                          <p:spTgt spid="27651">
                                            <p:txEl>
                                              <p:pRg st="6" end="6"/>
                                            </p:txEl>
                                          </p:spTgt>
                                        </p:tgtEl>
                                      </p:cBhvr>
                                    </p:animEffect>
                                    <p:anim calcmode="lin" valueType="num">
                                      <p:cBhvr>
                                        <p:cTn id="49"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p:cTn id="50" dur="500" fill="hold"/>
                                        <p:tgtEl>
                                          <p:spTgt spid="27651">
                                            <p:txEl>
                                              <p:pRg st="6" end="6"/>
                                            </p:txEl>
                                          </p:spTgt>
                                        </p:tgtEl>
                                        <p:attrNameLst>
                                          <p:attrName>ppt_y</p:attrName>
                                        </p:attrNameLst>
                                      </p:cBhvr>
                                      <p:tavLst>
                                        <p:tav tm="0">
                                          <p:val>
                                            <p:strVal val="#ppt_y+.05"/>
                                          </p:val>
                                        </p:tav>
                                        <p:tav tm="100000">
                                          <p:val>
                                            <p:strVal val="#ppt_y"/>
                                          </p:val>
                                        </p:tav>
                                      </p:tavLst>
                                    </p:anim>
                                  </p:childTnLst>
                                </p:cTn>
                              </p:par>
                              <p:par>
                                <p:cTn id="51" presetID="44" presetClass="entr" presetSubtype="0" fill="hold" grpId="0" nodeType="withEffect">
                                  <p:stCondLst>
                                    <p:cond delay="0"/>
                                  </p:stCondLst>
                                  <p:childTnLst>
                                    <p:set>
                                      <p:cBhvr>
                                        <p:cTn id="52" dur="1" fill="hold">
                                          <p:stCondLst>
                                            <p:cond delay="0"/>
                                          </p:stCondLst>
                                        </p:cTn>
                                        <p:tgtEl>
                                          <p:spTgt spid="27651">
                                            <p:txEl>
                                              <p:pRg st="7" end="7"/>
                                            </p:txEl>
                                          </p:spTgt>
                                        </p:tgtEl>
                                        <p:attrNameLst>
                                          <p:attrName>style.visibility</p:attrName>
                                        </p:attrNameLst>
                                      </p:cBhvr>
                                      <p:to>
                                        <p:strVal val="visible"/>
                                      </p:to>
                                    </p:set>
                                    <p:animEffect transition="in" filter="fade">
                                      <p:cBhvr>
                                        <p:cTn id="53" dur="500"/>
                                        <p:tgtEl>
                                          <p:spTgt spid="27651">
                                            <p:txEl>
                                              <p:pRg st="7" end="7"/>
                                            </p:txEl>
                                          </p:spTgt>
                                        </p:tgtEl>
                                      </p:cBhvr>
                                    </p:animEffect>
                                    <p:anim calcmode="lin" valueType="num">
                                      <p:cBhvr>
                                        <p:cTn id="54" dur="5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p:cTn id="55" dur="500" fill="hold"/>
                                        <p:tgtEl>
                                          <p:spTgt spid="27651">
                                            <p:txEl>
                                              <p:pRg st="7" end="7"/>
                                            </p:txEl>
                                          </p:spTgt>
                                        </p:tgtEl>
                                        <p:attrNameLst>
                                          <p:attrName>ppt_y</p:attrName>
                                        </p:attrNameLst>
                                      </p:cBhvr>
                                      <p:tavLst>
                                        <p:tav tm="0">
                                          <p:val>
                                            <p:strVal val="#ppt_y+.05"/>
                                          </p:val>
                                        </p:tav>
                                        <p:tav tm="100000">
                                          <p:val>
                                            <p:strVal val="#ppt_y"/>
                                          </p:val>
                                        </p:tav>
                                      </p:tavLst>
                                    </p:anim>
                                  </p:childTnLst>
                                </p:cTn>
                              </p:par>
                              <p:par>
                                <p:cTn id="56" presetID="44" presetClass="entr" presetSubtype="0" fill="hold" grpId="0" nodeType="withEffect">
                                  <p:stCondLst>
                                    <p:cond delay="0"/>
                                  </p:stCondLst>
                                  <p:childTnLst>
                                    <p:set>
                                      <p:cBhvr>
                                        <p:cTn id="57" dur="1" fill="hold">
                                          <p:stCondLst>
                                            <p:cond delay="0"/>
                                          </p:stCondLst>
                                        </p:cTn>
                                        <p:tgtEl>
                                          <p:spTgt spid="27651">
                                            <p:txEl>
                                              <p:pRg st="8" end="8"/>
                                            </p:txEl>
                                          </p:spTgt>
                                        </p:tgtEl>
                                        <p:attrNameLst>
                                          <p:attrName>style.visibility</p:attrName>
                                        </p:attrNameLst>
                                      </p:cBhvr>
                                      <p:to>
                                        <p:strVal val="visible"/>
                                      </p:to>
                                    </p:set>
                                    <p:animEffect transition="in" filter="fade">
                                      <p:cBhvr>
                                        <p:cTn id="58" dur="500"/>
                                        <p:tgtEl>
                                          <p:spTgt spid="27651">
                                            <p:txEl>
                                              <p:pRg st="8" end="8"/>
                                            </p:txEl>
                                          </p:spTgt>
                                        </p:tgtEl>
                                      </p:cBhvr>
                                    </p:animEffect>
                                    <p:anim calcmode="lin" valueType="num">
                                      <p:cBhvr>
                                        <p:cTn id="59" dur="500" fill="hold"/>
                                        <p:tgtEl>
                                          <p:spTgt spid="27651">
                                            <p:txEl>
                                              <p:pRg st="8" end="8"/>
                                            </p:txEl>
                                          </p:spTgt>
                                        </p:tgtEl>
                                        <p:attrNameLst>
                                          <p:attrName>ppt_x</p:attrName>
                                        </p:attrNameLst>
                                      </p:cBhvr>
                                      <p:tavLst>
                                        <p:tav tm="0">
                                          <p:val>
                                            <p:strVal val="#ppt_x"/>
                                          </p:val>
                                        </p:tav>
                                        <p:tav tm="100000">
                                          <p:val>
                                            <p:strVal val="#ppt_x"/>
                                          </p:val>
                                        </p:tav>
                                      </p:tavLst>
                                    </p:anim>
                                    <p:anim calcmode="lin" valueType="num">
                                      <p:cBhvr>
                                        <p:cTn id="60" dur="500" fill="hold"/>
                                        <p:tgtEl>
                                          <p:spTgt spid="27651">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44" presetClass="entr" presetSubtype="0" fill="hold" grpId="0" nodeType="clickEffect">
                                  <p:stCondLst>
                                    <p:cond delay="0"/>
                                  </p:stCondLst>
                                  <p:childTnLst>
                                    <p:set>
                                      <p:cBhvr>
                                        <p:cTn id="64" dur="1" fill="hold">
                                          <p:stCondLst>
                                            <p:cond delay="0"/>
                                          </p:stCondLst>
                                        </p:cTn>
                                        <p:tgtEl>
                                          <p:spTgt spid="27651">
                                            <p:txEl>
                                              <p:pRg st="9" end="9"/>
                                            </p:txEl>
                                          </p:spTgt>
                                        </p:tgtEl>
                                        <p:attrNameLst>
                                          <p:attrName>style.visibility</p:attrName>
                                        </p:attrNameLst>
                                      </p:cBhvr>
                                      <p:to>
                                        <p:strVal val="visible"/>
                                      </p:to>
                                    </p:set>
                                    <p:animEffect transition="in" filter="fade">
                                      <p:cBhvr>
                                        <p:cTn id="65" dur="500"/>
                                        <p:tgtEl>
                                          <p:spTgt spid="27651">
                                            <p:txEl>
                                              <p:pRg st="9" end="9"/>
                                            </p:txEl>
                                          </p:spTgt>
                                        </p:tgtEl>
                                      </p:cBhvr>
                                    </p:animEffect>
                                    <p:anim calcmode="lin" valueType="num">
                                      <p:cBhvr>
                                        <p:cTn id="66" dur="500" fill="hold"/>
                                        <p:tgtEl>
                                          <p:spTgt spid="27651">
                                            <p:txEl>
                                              <p:pRg st="9" end="9"/>
                                            </p:txEl>
                                          </p:spTgt>
                                        </p:tgtEl>
                                        <p:attrNameLst>
                                          <p:attrName>ppt_x</p:attrName>
                                        </p:attrNameLst>
                                      </p:cBhvr>
                                      <p:tavLst>
                                        <p:tav tm="0">
                                          <p:val>
                                            <p:strVal val="#ppt_x"/>
                                          </p:val>
                                        </p:tav>
                                        <p:tav tm="100000">
                                          <p:val>
                                            <p:strVal val="#ppt_x"/>
                                          </p:val>
                                        </p:tav>
                                      </p:tavLst>
                                    </p:anim>
                                    <p:anim calcmode="lin" valueType="num">
                                      <p:cBhvr>
                                        <p:cTn id="67" dur="500" fill="hold"/>
                                        <p:tgtEl>
                                          <p:spTgt spid="27651">
                                            <p:txEl>
                                              <p:pRg st="9" end="9"/>
                                            </p:txEl>
                                          </p:spTgt>
                                        </p:tgtEl>
                                        <p:attrNameLst>
                                          <p:attrName>ppt_y</p:attrName>
                                        </p:attrNameLst>
                                      </p:cBhvr>
                                      <p:tavLst>
                                        <p:tav tm="0">
                                          <p:val>
                                            <p:strVal val="#ppt_y+.05"/>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44" presetClass="entr" presetSubtype="0" fill="hold" grpId="0" nodeType="clickEffect">
                                  <p:stCondLst>
                                    <p:cond delay="0"/>
                                  </p:stCondLst>
                                  <p:childTnLst>
                                    <p:set>
                                      <p:cBhvr>
                                        <p:cTn id="71" dur="1" fill="hold">
                                          <p:stCondLst>
                                            <p:cond delay="0"/>
                                          </p:stCondLst>
                                        </p:cTn>
                                        <p:tgtEl>
                                          <p:spTgt spid="27651">
                                            <p:txEl>
                                              <p:pRg st="10" end="10"/>
                                            </p:txEl>
                                          </p:spTgt>
                                        </p:tgtEl>
                                        <p:attrNameLst>
                                          <p:attrName>style.visibility</p:attrName>
                                        </p:attrNameLst>
                                      </p:cBhvr>
                                      <p:to>
                                        <p:strVal val="visible"/>
                                      </p:to>
                                    </p:set>
                                    <p:animEffect transition="in" filter="fade">
                                      <p:cBhvr>
                                        <p:cTn id="72" dur="500"/>
                                        <p:tgtEl>
                                          <p:spTgt spid="27651">
                                            <p:txEl>
                                              <p:pRg st="10" end="10"/>
                                            </p:txEl>
                                          </p:spTgt>
                                        </p:tgtEl>
                                      </p:cBhvr>
                                    </p:animEffect>
                                    <p:anim calcmode="lin" valueType="num">
                                      <p:cBhvr>
                                        <p:cTn id="73" dur="500" fill="hold"/>
                                        <p:tgtEl>
                                          <p:spTgt spid="27651">
                                            <p:txEl>
                                              <p:pRg st="10" end="10"/>
                                            </p:txEl>
                                          </p:spTgt>
                                        </p:tgtEl>
                                        <p:attrNameLst>
                                          <p:attrName>ppt_x</p:attrName>
                                        </p:attrNameLst>
                                      </p:cBhvr>
                                      <p:tavLst>
                                        <p:tav tm="0">
                                          <p:val>
                                            <p:strVal val="#ppt_x"/>
                                          </p:val>
                                        </p:tav>
                                        <p:tav tm="100000">
                                          <p:val>
                                            <p:strVal val="#ppt_x"/>
                                          </p:val>
                                        </p:tav>
                                      </p:tavLst>
                                    </p:anim>
                                    <p:anim calcmode="lin" valueType="num">
                                      <p:cBhvr>
                                        <p:cTn id="74" dur="500" fill="hold"/>
                                        <p:tgtEl>
                                          <p:spTgt spid="27651">
                                            <p:txEl>
                                              <p:pRg st="10" end="1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Dialogue Skills</a:t>
            </a:r>
          </a:p>
        </p:txBody>
      </p:sp>
      <p:sp>
        <p:nvSpPr>
          <p:cNvPr id="28675" name="Rectangle 3"/>
          <p:cNvSpPr>
            <a:spLocks noGrp="1" noChangeArrowheads="1"/>
          </p:cNvSpPr>
          <p:nvPr>
            <p:ph type="body" idx="1"/>
          </p:nvPr>
        </p:nvSpPr>
        <p:spPr>
          <a:xfrm>
            <a:off x="914400" y="1981200"/>
            <a:ext cx="7772400" cy="4530725"/>
          </a:xfrm>
        </p:spPr>
        <p:txBody>
          <a:bodyPr/>
          <a:lstStyle/>
          <a:p>
            <a:pPr eaLnBrk="1" hangingPunct="1"/>
            <a:r>
              <a:rPr lang="en-US" smtClean="0">
                <a:ea typeface="ＭＳ Ｐゴシック" pitchFamily="34" charset="-128"/>
              </a:rPr>
              <a:t>Suspending assumptions</a:t>
            </a:r>
          </a:p>
          <a:p>
            <a:pPr eaLnBrk="1" hangingPunct="1"/>
            <a:r>
              <a:rPr lang="en-US" smtClean="0">
                <a:ea typeface="ＭＳ Ｐゴシック" pitchFamily="34" charset="-128"/>
              </a:rPr>
              <a:t>Generative inquiry – </a:t>
            </a:r>
            <a:r>
              <a:rPr lang="en-US" altLang="en-US" smtClean="0">
                <a:ea typeface="ＭＳ Ｐゴシック" pitchFamily="34" charset="-128"/>
              </a:rPr>
              <a:t>“</a:t>
            </a:r>
            <a:r>
              <a:rPr lang="en-US" smtClean="0">
                <a:ea typeface="ＭＳ Ｐゴシック" pitchFamily="34" charset="-128"/>
              </a:rPr>
              <a:t>smart questions</a:t>
            </a:r>
            <a:r>
              <a:rPr lang="en-US" altLang="en-US" smtClean="0">
                <a:ea typeface="ＭＳ Ｐゴシック" pitchFamily="34" charset="-128"/>
              </a:rPr>
              <a:t>”</a:t>
            </a:r>
            <a:endParaRPr lang="en-US" altLang="ja-JP" smtClean="0">
              <a:ea typeface="ＭＳ Ｐゴシック" pitchFamily="34" charset="-128"/>
            </a:endParaRPr>
          </a:p>
          <a:p>
            <a:pPr eaLnBrk="1" hangingPunct="1"/>
            <a:r>
              <a:rPr lang="en-US" sz="4000" smtClean="0">
                <a:solidFill>
                  <a:srgbClr val="376092"/>
                </a:solidFill>
                <a:ea typeface="ＭＳ Ｐゴシック" pitchFamily="34" charset="-128"/>
              </a:rPr>
              <a:t>Respectful listening</a:t>
            </a:r>
          </a:p>
          <a:p>
            <a:pPr eaLnBrk="1" hangingPunct="1"/>
            <a:r>
              <a:rPr lang="en-US" sz="4000" smtClean="0">
                <a:solidFill>
                  <a:srgbClr val="376092"/>
                </a:solidFill>
                <a:ea typeface="ＭＳ Ｐゴシック" pitchFamily="34" charset="-128"/>
              </a:rPr>
              <a:t>Direct communication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33073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fade">
                                      <p:cBhvr>
                                        <p:cTn id="12" dur="2000"/>
                                        <p:tgtEl>
                                          <p:spTgt spid="286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fade">
                                      <p:cBhvr>
                                        <p:cTn id="17" dur="2000"/>
                                        <p:tgtEl>
                                          <p:spTgt spid="286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xEl>
                                              <p:pRg st="2" end="2"/>
                                            </p:txEl>
                                          </p:spTgt>
                                        </p:tgtEl>
                                        <p:attrNameLst>
                                          <p:attrName>style.visibility</p:attrName>
                                        </p:attrNameLst>
                                      </p:cBhvr>
                                      <p:to>
                                        <p:strVal val="visible"/>
                                      </p:to>
                                    </p:set>
                                    <p:animEffect transition="in" filter="fade">
                                      <p:cBhvr>
                                        <p:cTn id="22" dur="2000"/>
                                        <p:tgtEl>
                                          <p:spTgt spid="286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75">
                                            <p:txEl>
                                              <p:pRg st="3" end="3"/>
                                            </p:txEl>
                                          </p:spTgt>
                                        </p:tgtEl>
                                        <p:attrNameLst>
                                          <p:attrName>style.visibility</p:attrName>
                                        </p:attrNameLst>
                                      </p:cBhvr>
                                      <p:to>
                                        <p:strVal val="visible"/>
                                      </p:to>
                                    </p:set>
                                    <p:animEffect transition="in" filter="fade">
                                      <p:cBhvr>
                                        <p:cTn id="27" dur="20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401638"/>
            <a:ext cx="8229600" cy="781050"/>
          </a:xfrm>
        </p:spPr>
        <p:txBody>
          <a:bodyPr/>
          <a:lstStyle/>
          <a:p>
            <a:pPr eaLnBrk="1" fontAlgn="auto" hangingPunct="1">
              <a:spcAft>
                <a:spcPts val="0"/>
              </a:spcAft>
              <a:defRPr/>
            </a:pPr>
            <a:r>
              <a:rPr lang="en-US" b="1" dirty="0" smtClean="0">
                <a:ea typeface="+mj-ea"/>
                <a:cs typeface="+mj-cs"/>
              </a:rPr>
              <a:t>Respectful </a:t>
            </a:r>
            <a:r>
              <a:rPr lang="en-US" b="1" dirty="0">
                <a:ea typeface="+mj-ea"/>
                <a:cs typeface="+mj-cs"/>
              </a:rPr>
              <a:t>Listening</a:t>
            </a:r>
          </a:p>
        </p:txBody>
      </p:sp>
      <p:sp>
        <p:nvSpPr>
          <p:cNvPr id="32771" name="Rectangle 3"/>
          <p:cNvSpPr>
            <a:spLocks noGrp="1" noChangeArrowheads="1"/>
          </p:cNvSpPr>
          <p:nvPr>
            <p:ph type="body" idx="1"/>
          </p:nvPr>
        </p:nvSpPr>
        <p:spPr>
          <a:xfrm>
            <a:off x="608013" y="1128096"/>
            <a:ext cx="8078787" cy="5405437"/>
          </a:xfrm>
        </p:spPr>
        <p:txBody>
          <a:bodyPr>
            <a:noAutofit/>
          </a:bodyPr>
          <a:lstStyle/>
          <a:p>
            <a:pPr eaLnBrk="1" hangingPunct="1"/>
            <a:r>
              <a:rPr lang="en-US" sz="2200" b="1" dirty="0" smtClean="0">
                <a:ea typeface="ＭＳ Ｐゴシック" pitchFamily="34" charset="-128"/>
              </a:rPr>
              <a:t>Listening is an intentional and  </a:t>
            </a:r>
            <a:r>
              <a:rPr lang="en-US" sz="2200" b="1" u="sng" dirty="0" smtClean="0">
                <a:ea typeface="ＭＳ Ｐゴシック" pitchFamily="34" charset="-128"/>
              </a:rPr>
              <a:t>active</a:t>
            </a:r>
            <a:r>
              <a:rPr lang="en-US" sz="2200" b="1" dirty="0" smtClean="0">
                <a:ea typeface="ＭＳ Ｐゴシック" pitchFamily="34" charset="-128"/>
              </a:rPr>
              <a:t> exploration for meaning</a:t>
            </a:r>
          </a:p>
          <a:p>
            <a:pPr eaLnBrk="1" hangingPunct="1">
              <a:buFont typeface="Arial" pitchFamily="34" charset="0"/>
              <a:buNone/>
            </a:pPr>
            <a:endParaRPr lang="en-US" sz="1000" b="1" dirty="0" smtClean="0">
              <a:ea typeface="ＭＳ Ｐゴシック" pitchFamily="34" charset="-128"/>
            </a:endParaRPr>
          </a:p>
          <a:p>
            <a:pPr eaLnBrk="1" hangingPunct="1"/>
            <a:r>
              <a:rPr lang="en-US" sz="2200" b="1" dirty="0" smtClean="0">
                <a:ea typeface="ＭＳ Ｐゴシック" pitchFamily="34" charset="-128"/>
              </a:rPr>
              <a:t>Listening for context </a:t>
            </a:r>
            <a:r>
              <a:rPr lang="en-US" sz="2200" dirty="0" smtClean="0">
                <a:ea typeface="ＭＳ Ｐゴシック" pitchFamily="34" charset="-128"/>
              </a:rPr>
              <a:t>by hearing the words and knowing enough about a person</a:t>
            </a:r>
            <a:r>
              <a:rPr lang="ja-JP" altLang="en-US" sz="2200" dirty="0" smtClean="0">
                <a:ea typeface="ＭＳ Ｐゴシック" pitchFamily="34" charset="-128"/>
              </a:rPr>
              <a:t>’</a:t>
            </a:r>
            <a:r>
              <a:rPr lang="en-US" altLang="ja-JP" sz="2200" dirty="0" smtClean="0">
                <a:ea typeface="ＭＳ Ｐゴシック" pitchFamily="34" charset="-128"/>
              </a:rPr>
              <a:t>s external and internal circumstances to discern what is really being said at a deeper level</a:t>
            </a:r>
          </a:p>
          <a:p>
            <a:pPr eaLnBrk="1" hangingPunct="1">
              <a:buFont typeface="Arial" pitchFamily="34" charset="0"/>
              <a:buNone/>
            </a:pPr>
            <a:endParaRPr lang="en-US" sz="1000" dirty="0" smtClean="0">
              <a:ea typeface="ＭＳ Ｐゴシック" pitchFamily="34" charset="-128"/>
            </a:endParaRPr>
          </a:p>
          <a:p>
            <a:pPr eaLnBrk="1" hangingPunct="1"/>
            <a:r>
              <a:rPr lang="en-US" sz="2200" b="1" dirty="0" smtClean="0">
                <a:ea typeface="ＭＳ Ｐゴシック" pitchFamily="34" charset="-128"/>
              </a:rPr>
              <a:t>Listening reflectively </a:t>
            </a:r>
            <a:r>
              <a:rPr lang="en-US" sz="2200" dirty="0" smtClean="0">
                <a:ea typeface="ＭＳ Ｐゴシック" pitchFamily="34" charset="-128"/>
              </a:rPr>
              <a:t>by using appropriate attending, following and reflecting skills </a:t>
            </a:r>
          </a:p>
          <a:p>
            <a:pPr eaLnBrk="1" hangingPunct="1">
              <a:buFont typeface="Arial" pitchFamily="34" charset="0"/>
              <a:buNone/>
            </a:pPr>
            <a:endParaRPr lang="en-US" sz="1000" dirty="0" smtClean="0">
              <a:ea typeface="ＭＳ Ｐゴシック" pitchFamily="34" charset="-128"/>
            </a:endParaRPr>
          </a:p>
          <a:p>
            <a:pPr eaLnBrk="1" hangingPunct="1"/>
            <a:r>
              <a:rPr lang="en-US" sz="2200" b="1" dirty="0" smtClean="0">
                <a:ea typeface="ＭＳ Ｐゴシック" pitchFamily="34" charset="-128"/>
              </a:rPr>
              <a:t>Listening for:</a:t>
            </a:r>
          </a:p>
          <a:p>
            <a:pPr lvl="1" eaLnBrk="1" hangingPunct="1">
              <a:buFont typeface="Wingdings" pitchFamily="2" charset="2"/>
              <a:buChar char="Ø"/>
            </a:pPr>
            <a:r>
              <a:rPr lang="en-US" i="1" dirty="0" smtClean="0">
                <a:ea typeface="ＭＳ Ｐゴシック" pitchFamily="34" charset="-128"/>
              </a:rPr>
              <a:t> Verbal messages</a:t>
            </a:r>
          </a:p>
          <a:p>
            <a:pPr lvl="1" eaLnBrk="1" hangingPunct="1">
              <a:buFont typeface="Wingdings" pitchFamily="2" charset="2"/>
              <a:buChar char="Ø"/>
            </a:pPr>
            <a:r>
              <a:rPr lang="en-US" i="1" dirty="0" smtClean="0">
                <a:ea typeface="ＭＳ Ｐゴシック" pitchFamily="34" charset="-128"/>
              </a:rPr>
              <a:t> Nonverbal messages</a:t>
            </a:r>
          </a:p>
          <a:p>
            <a:pPr lvl="1" eaLnBrk="1" hangingPunct="1">
              <a:buFont typeface="Wingdings" pitchFamily="2" charset="2"/>
              <a:buChar char="Ø"/>
            </a:pPr>
            <a:r>
              <a:rPr lang="en-US" i="1" dirty="0" smtClean="0">
                <a:ea typeface="ＭＳ Ｐゴシック" pitchFamily="34" charset="-128"/>
              </a:rPr>
              <a:t> Context</a:t>
            </a:r>
          </a:p>
          <a:p>
            <a:pPr lvl="1" eaLnBrk="1" hangingPunct="1">
              <a:buFont typeface="Wingdings" pitchFamily="2" charset="2"/>
              <a:buChar char="Ø"/>
            </a:pPr>
            <a:r>
              <a:rPr lang="en-US" altLang="ja-JP" i="1" dirty="0" smtClean="0">
                <a:ea typeface="ＭＳ Ｐゴシック" pitchFamily="34" charset="-128"/>
              </a:rPr>
              <a:t> </a:t>
            </a:r>
            <a:r>
              <a:rPr lang="ja-JP" altLang="en-US" i="1" dirty="0" smtClean="0">
                <a:ea typeface="ＭＳ Ｐゴシック" pitchFamily="34" charset="-128"/>
              </a:rPr>
              <a:t>“</a:t>
            </a:r>
            <a:r>
              <a:rPr lang="en-US" altLang="ja-JP" i="1" dirty="0" smtClean="0">
                <a:ea typeface="ＭＳ Ｐゴシック" pitchFamily="34" charset="-128"/>
              </a:rPr>
              <a:t>Sour notes</a:t>
            </a:r>
            <a:r>
              <a:rPr lang="ja-JP" altLang="en-US" i="1" dirty="0" smtClean="0">
                <a:ea typeface="ＭＳ Ｐゴシック" pitchFamily="34" charset="-128"/>
              </a:rPr>
              <a:t>”</a:t>
            </a:r>
            <a:r>
              <a:rPr lang="en-US" altLang="ja-JP" i="1" dirty="0" smtClean="0">
                <a:ea typeface="ＭＳ Ｐゴシック" pitchFamily="34" charset="-128"/>
              </a:rPr>
              <a:t>   -- gaps, distortion, dissonance</a:t>
            </a:r>
            <a:endParaRPr lang="en-US" i="1" dirty="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80415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anim calcmode="lin" valueType="num">
                                      <p:cBhvr>
                                        <p:cTn id="8"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771">
                                            <p:txEl>
                                              <p:pRg st="2" end="2"/>
                                            </p:txEl>
                                          </p:spTgt>
                                        </p:tgtEl>
                                        <p:attrNameLst>
                                          <p:attrName>style.visibility</p:attrName>
                                        </p:attrNameLst>
                                      </p:cBhvr>
                                      <p:to>
                                        <p:strVal val="visible"/>
                                      </p:to>
                                    </p:set>
                                    <p:animEffect transition="in" filter="fade">
                                      <p:cBhvr>
                                        <p:cTn id="14" dur="1000"/>
                                        <p:tgtEl>
                                          <p:spTgt spid="32771">
                                            <p:txEl>
                                              <p:pRg st="2" end="2"/>
                                            </p:txEl>
                                          </p:spTgt>
                                        </p:tgtEl>
                                      </p:cBhvr>
                                    </p:animEffect>
                                    <p:anim calcmode="lin" valueType="num">
                                      <p:cBhvr>
                                        <p:cTn id="15"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771">
                                            <p:txEl>
                                              <p:pRg st="4" end="4"/>
                                            </p:txEl>
                                          </p:spTgt>
                                        </p:tgtEl>
                                        <p:attrNameLst>
                                          <p:attrName>style.visibility</p:attrName>
                                        </p:attrNameLst>
                                      </p:cBhvr>
                                      <p:to>
                                        <p:strVal val="visible"/>
                                      </p:to>
                                    </p:set>
                                    <p:animEffect transition="in" filter="fade">
                                      <p:cBhvr>
                                        <p:cTn id="21" dur="1000"/>
                                        <p:tgtEl>
                                          <p:spTgt spid="32771">
                                            <p:txEl>
                                              <p:pRg st="4" end="4"/>
                                            </p:txEl>
                                          </p:spTgt>
                                        </p:tgtEl>
                                      </p:cBhvr>
                                    </p:animEffect>
                                    <p:anim calcmode="lin" valueType="num">
                                      <p:cBhvr>
                                        <p:cTn id="22"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27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771">
                                            <p:txEl>
                                              <p:pRg st="6" end="6"/>
                                            </p:txEl>
                                          </p:spTgt>
                                        </p:tgtEl>
                                        <p:attrNameLst>
                                          <p:attrName>style.visibility</p:attrName>
                                        </p:attrNameLst>
                                      </p:cBhvr>
                                      <p:to>
                                        <p:strVal val="visible"/>
                                      </p:to>
                                    </p:set>
                                    <p:animEffect transition="in" filter="fade">
                                      <p:cBhvr>
                                        <p:cTn id="28" dur="1000"/>
                                        <p:tgtEl>
                                          <p:spTgt spid="32771">
                                            <p:txEl>
                                              <p:pRg st="6" end="6"/>
                                            </p:txEl>
                                          </p:spTgt>
                                        </p:tgtEl>
                                      </p:cBhvr>
                                    </p:animEffect>
                                    <p:anim calcmode="lin" valueType="num">
                                      <p:cBhvr>
                                        <p:cTn id="29" dur="10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2771">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2771">
                                            <p:txEl>
                                              <p:pRg st="7" end="7"/>
                                            </p:txEl>
                                          </p:spTgt>
                                        </p:tgtEl>
                                        <p:attrNameLst>
                                          <p:attrName>style.visibility</p:attrName>
                                        </p:attrNameLst>
                                      </p:cBhvr>
                                      <p:to>
                                        <p:strVal val="visible"/>
                                      </p:to>
                                    </p:set>
                                    <p:animEffect transition="in" filter="fade">
                                      <p:cBhvr>
                                        <p:cTn id="33" dur="1000"/>
                                        <p:tgtEl>
                                          <p:spTgt spid="32771">
                                            <p:txEl>
                                              <p:pRg st="7" end="7"/>
                                            </p:txEl>
                                          </p:spTgt>
                                        </p:tgtEl>
                                      </p:cBhvr>
                                    </p:animEffect>
                                    <p:anim calcmode="lin" valueType="num">
                                      <p:cBhvr>
                                        <p:cTn id="34" dur="10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2771">
                                            <p:txEl>
                                              <p:pRg st="7" end="7"/>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2771">
                                            <p:txEl>
                                              <p:pRg st="8" end="8"/>
                                            </p:txEl>
                                          </p:spTgt>
                                        </p:tgtEl>
                                        <p:attrNameLst>
                                          <p:attrName>style.visibility</p:attrName>
                                        </p:attrNameLst>
                                      </p:cBhvr>
                                      <p:to>
                                        <p:strVal val="visible"/>
                                      </p:to>
                                    </p:set>
                                    <p:animEffect transition="in" filter="fade">
                                      <p:cBhvr>
                                        <p:cTn id="38" dur="1000"/>
                                        <p:tgtEl>
                                          <p:spTgt spid="32771">
                                            <p:txEl>
                                              <p:pRg st="8" end="8"/>
                                            </p:txEl>
                                          </p:spTgt>
                                        </p:tgtEl>
                                      </p:cBhvr>
                                    </p:animEffect>
                                    <p:anim calcmode="lin" valueType="num">
                                      <p:cBhvr>
                                        <p:cTn id="39" dur="1000" fill="hold"/>
                                        <p:tgtEl>
                                          <p:spTgt spid="32771">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2771">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2771">
                                            <p:txEl>
                                              <p:pRg st="9" end="9"/>
                                            </p:txEl>
                                          </p:spTgt>
                                        </p:tgtEl>
                                        <p:attrNameLst>
                                          <p:attrName>style.visibility</p:attrName>
                                        </p:attrNameLst>
                                      </p:cBhvr>
                                      <p:to>
                                        <p:strVal val="visible"/>
                                      </p:to>
                                    </p:set>
                                    <p:animEffect transition="in" filter="fade">
                                      <p:cBhvr>
                                        <p:cTn id="43" dur="1000"/>
                                        <p:tgtEl>
                                          <p:spTgt spid="32771">
                                            <p:txEl>
                                              <p:pRg st="9" end="9"/>
                                            </p:txEl>
                                          </p:spTgt>
                                        </p:tgtEl>
                                      </p:cBhvr>
                                    </p:animEffect>
                                    <p:anim calcmode="lin" valueType="num">
                                      <p:cBhvr>
                                        <p:cTn id="44" dur="1000" fill="hold"/>
                                        <p:tgtEl>
                                          <p:spTgt spid="32771">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2771">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2771">
                                            <p:txEl>
                                              <p:pRg st="10" end="10"/>
                                            </p:txEl>
                                          </p:spTgt>
                                        </p:tgtEl>
                                        <p:attrNameLst>
                                          <p:attrName>style.visibility</p:attrName>
                                        </p:attrNameLst>
                                      </p:cBhvr>
                                      <p:to>
                                        <p:strVal val="visible"/>
                                      </p:to>
                                    </p:set>
                                    <p:animEffect transition="in" filter="fade">
                                      <p:cBhvr>
                                        <p:cTn id="48" dur="1000"/>
                                        <p:tgtEl>
                                          <p:spTgt spid="32771">
                                            <p:txEl>
                                              <p:pRg st="10" end="10"/>
                                            </p:txEl>
                                          </p:spTgt>
                                        </p:tgtEl>
                                      </p:cBhvr>
                                    </p:animEffect>
                                    <p:anim calcmode="lin" valueType="num">
                                      <p:cBhvr>
                                        <p:cTn id="49" dur="1000" fill="hold"/>
                                        <p:tgtEl>
                                          <p:spTgt spid="32771">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3277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fontAlgn="auto" hangingPunct="1">
              <a:spcAft>
                <a:spcPts val="0"/>
              </a:spcAft>
              <a:defRPr/>
            </a:pPr>
            <a:r>
              <a:rPr lang="en-US" sz="4400" b="1">
                <a:ea typeface="+mj-ea"/>
                <a:cs typeface="+mj-cs"/>
              </a:rPr>
              <a:t>Self Test for Listening</a:t>
            </a:r>
          </a:p>
        </p:txBody>
      </p:sp>
      <p:sp>
        <p:nvSpPr>
          <p:cNvPr id="29699" name="Rectangle 3"/>
          <p:cNvSpPr>
            <a:spLocks noGrp="1" noChangeArrowheads="1"/>
          </p:cNvSpPr>
          <p:nvPr>
            <p:ph type="body" idx="1"/>
          </p:nvPr>
        </p:nvSpPr>
        <p:spPr>
          <a:xfrm>
            <a:off x="1371600" y="2590800"/>
            <a:ext cx="7772400" cy="4530725"/>
          </a:xfrm>
        </p:spPr>
        <p:txBody>
          <a:bodyPr/>
          <a:lstStyle/>
          <a:p>
            <a:pPr eaLnBrk="1" hangingPunct="1"/>
            <a:r>
              <a:rPr lang="en-US" sz="3600" smtClean="0">
                <a:ea typeface="ＭＳ Ｐゴシック" pitchFamily="34" charset="-128"/>
              </a:rPr>
              <a:t>Page 19</a:t>
            </a:r>
          </a:p>
          <a:p>
            <a:pPr eaLnBrk="1" hangingPunct="1">
              <a:buFont typeface="Wingdings" pitchFamily="2" charset="2"/>
              <a:buNone/>
            </a:pPr>
            <a:endParaRPr lang="en-US" sz="3600" smtClean="0">
              <a:ea typeface="ＭＳ Ｐゴシック" pitchFamily="34" charset="-128"/>
            </a:endParaRPr>
          </a:p>
          <a:p>
            <a:pPr eaLnBrk="1" hangingPunct="1"/>
            <a:r>
              <a:rPr lang="en-US" sz="3600" smtClean="0">
                <a:ea typeface="ＭＳ Ｐゴシック" pitchFamily="34" charset="-128"/>
              </a:rPr>
              <a:t>Are you a good listener?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46673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ox(in)">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box(in)">
                                      <p:cBhvr>
                                        <p:cTn id="12" dur="500"/>
                                        <p:tgtEl>
                                          <p:spTgt spid="296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3" presetClass="emph" presetSubtype="0" fill="remove" nodeType="clickEffect">
                                  <p:stCondLst>
                                    <p:cond delay="0"/>
                                  </p:stCondLst>
                                  <p:childTnLst>
                                    <p:animClr clrSpc="rgb" dir="cw">
                                      <p:cBhvr override="childStyle">
                                        <p:cTn id="16" dur="1500" accel="50000" autoRev="1" fill="hold" tmFilter="0, 0; .33333, 1; 1, 1">
                                          <p:stCondLst>
                                            <p:cond delay="0"/>
                                          </p:stCondLst>
                                        </p:cTn>
                                        <p:tgtEl>
                                          <p:spTgt spid="29699">
                                            <p:txEl>
                                              <p:pRg st="2" end="2"/>
                                            </p:txEl>
                                          </p:spTgt>
                                        </p:tgtEl>
                                        <p:attrNameLst>
                                          <p:attrName>style.color</p:attrName>
                                        </p:attrNameLst>
                                      </p:cBhvr>
                                      <p:to>
                                        <a:srgbClr val="0000CC"/>
                                      </p:to>
                                    </p:animClr>
                                    <p:animClr clrSpc="rgb" dir="cw">
                                      <p:cBhvr>
                                        <p:cTn id="17" dur="1500" accel="50000" autoRev="1" fill="hold" tmFilter="0, 0; .33333, 1; 1, 1">
                                          <p:stCondLst>
                                            <p:cond delay="0"/>
                                          </p:stCondLst>
                                        </p:cTn>
                                        <p:tgtEl>
                                          <p:spTgt spid="29699">
                                            <p:txEl>
                                              <p:pRg st="2" end="2"/>
                                            </p:txEl>
                                          </p:spTgt>
                                        </p:tgtEl>
                                        <p:attrNameLst>
                                          <p:attrName>fillcolor</p:attrName>
                                        </p:attrNameLst>
                                      </p:cBhvr>
                                      <p:to>
                                        <a:srgbClr val="0000CC"/>
                                      </p:to>
                                    </p:animClr>
                                    <p:set>
                                      <p:cBhvr>
                                        <p:cTn id="18" dur="3000" fill="hold"/>
                                        <p:tgtEl>
                                          <p:spTgt spid="29699">
                                            <p:txEl>
                                              <p:pRg st="2" end="2"/>
                                            </p:txEl>
                                          </p:spTgt>
                                        </p:tgtEl>
                                        <p:attrNameLst>
                                          <p:attrName>fill.type</p:attrName>
                                        </p:attrNameLst>
                                      </p:cBhvr>
                                      <p:to>
                                        <p:strVal val="solid"/>
                                      </p:to>
                                    </p:set>
                                    <p:set>
                                      <p:cBhvr>
                                        <p:cTn id="19" dur="3000" fill="hold"/>
                                        <p:tgtEl>
                                          <p:spTgt spid="29699">
                                            <p:txEl>
                                              <p:pRg st="2" end="2"/>
                                            </p:txEl>
                                          </p:spTgt>
                                        </p:tgtEl>
                                        <p:attrNameLst>
                                          <p:attrName>fill.on</p:attrName>
                                        </p:attrNameLst>
                                      </p:cBhvr>
                                      <p:to>
                                        <p:strVal val="true"/>
                                      </p:to>
                                    </p:set>
                                    <p:animScale>
                                      <p:cBhvr>
                                        <p:cTn id="20" dur="1500" accel="50000" autoRev="1" fill="hold" tmFilter="0, 0; .33333, 1; 1, 1">
                                          <p:stCondLst>
                                            <p:cond delay="0"/>
                                          </p:stCondLst>
                                        </p:cTn>
                                        <p:tgtEl>
                                          <p:spTgt spid="29699">
                                            <p:txEl>
                                              <p:pRg st="2" end="2"/>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23850" y="823913"/>
            <a:ext cx="2312988" cy="2497137"/>
          </a:xfrm>
        </p:spPr>
        <p:txBody>
          <a:bodyPr wrap="square" numCol="1" anchorCtr="0" compatLnSpc="1">
            <a:prstTxWarp prst="textNoShape">
              <a:avLst/>
            </a:prstTxWarp>
          </a:bodyPr>
          <a:lstStyle/>
          <a:p>
            <a:pPr eaLnBrk="1" hangingPunct="1"/>
            <a:r>
              <a:rPr lang="en-US" smtClean="0">
                <a:ea typeface="ＭＳ Ｐゴシック" pitchFamily="34" charset="-128"/>
              </a:rPr>
              <a:t>The Honorable John Marshall, Chief Justice of the Supreme Court, </a:t>
            </a:r>
            <a:r>
              <a:rPr lang="en-US" sz="2000" smtClean="0">
                <a:ea typeface="ＭＳ Ｐゴシック" pitchFamily="34" charset="-128"/>
              </a:rPr>
              <a:t>1803 – 35</a:t>
            </a:r>
            <a:br>
              <a:rPr lang="en-US" sz="2000" smtClean="0">
                <a:ea typeface="ＭＳ Ｐゴシック" pitchFamily="34" charset="-128"/>
              </a:rPr>
            </a:br>
            <a:endParaRPr lang="en-US" sz="2000" smtClean="0">
              <a:ea typeface="ＭＳ Ｐゴシック" pitchFamily="34" charset="-128"/>
            </a:endParaRPr>
          </a:p>
        </p:txBody>
      </p:sp>
      <p:sp>
        <p:nvSpPr>
          <p:cNvPr id="50178" name="Content Placeholder 4"/>
          <p:cNvSpPr>
            <a:spLocks noGrp="1"/>
          </p:cNvSpPr>
          <p:nvPr>
            <p:ph idx="1"/>
          </p:nvPr>
        </p:nvSpPr>
        <p:spPr>
          <a:xfrm>
            <a:off x="3154363" y="792163"/>
            <a:ext cx="5532437" cy="5578475"/>
          </a:xfrm>
        </p:spPr>
        <p:txBody>
          <a:bodyPr/>
          <a:lstStyle/>
          <a:p>
            <a:pPr marL="273050" lvl="1" indent="0" eaLnBrk="1" hangingPunct="1">
              <a:buFont typeface="Arial" pitchFamily="34" charset="0"/>
              <a:buNone/>
            </a:pPr>
            <a:r>
              <a:rPr lang="en-US" altLang="en-US" sz="9600" smtClean="0">
                <a:latin typeface="Apple Chancery" charset="0"/>
                <a:ea typeface="ＭＳ Ｐゴシック" pitchFamily="34" charset="-128"/>
              </a:rPr>
              <a:t>“</a:t>
            </a:r>
            <a:r>
              <a:rPr lang="en-US" altLang="ja-JP" sz="8000" smtClean="0">
                <a:latin typeface="Apple Chancery" charset="0"/>
                <a:ea typeface="ＭＳ Ｐゴシック" pitchFamily="34" charset="-128"/>
              </a:rPr>
              <a:t>L</a:t>
            </a:r>
            <a:r>
              <a:rPr lang="en-US" altLang="ja-JP" sz="6000" smtClean="0">
                <a:latin typeface="Apple Chancery" charset="0"/>
                <a:ea typeface="ＭＳ Ｐゴシック" pitchFamily="34" charset="-128"/>
              </a:rPr>
              <a:t>istening</a:t>
            </a:r>
            <a:r>
              <a:rPr lang="en-US" altLang="ja-JP" smtClean="0">
                <a:latin typeface="Apple Chancery" charset="0"/>
                <a:ea typeface="ＭＳ Ｐゴシック" pitchFamily="34" charset="-128"/>
              </a:rPr>
              <a:t>  </a:t>
            </a:r>
            <a:r>
              <a:rPr lang="en-US" altLang="ja-JP" sz="4800" smtClean="0">
                <a:latin typeface="Apple Chancery" charset="0"/>
                <a:ea typeface="ＭＳ Ｐゴシック" pitchFamily="34" charset="-128"/>
              </a:rPr>
              <a:t>well  is as powerful a means of communication and influence as to speak well.</a:t>
            </a:r>
            <a:r>
              <a:rPr lang="en-US" altLang="en-US" sz="4800" smtClean="0">
                <a:latin typeface="Apple Chancery" charset="0"/>
                <a:ea typeface="ＭＳ Ｐゴシック" pitchFamily="34" charset="-128"/>
              </a:rPr>
              <a:t>”</a:t>
            </a:r>
            <a:r>
              <a:rPr lang="en-US" altLang="ja-JP" sz="4800" smtClean="0">
                <a:latin typeface="Apple Chancery" charset="0"/>
                <a:ea typeface="ＭＳ Ｐゴシック" pitchFamily="34" charset="-128"/>
              </a:rPr>
              <a:t>  </a:t>
            </a:r>
            <a:endParaRPr lang="en-US" sz="4800" smtClean="0">
              <a:latin typeface="Apple Chancery" charset="0"/>
              <a:ea typeface="ＭＳ Ｐゴシック" pitchFamily="34" charset="-128"/>
            </a:endParaRPr>
          </a:p>
        </p:txBody>
      </p:sp>
      <p:sp>
        <p:nvSpPr>
          <p:cNvPr id="50179" name="Text Placeholder 5"/>
          <p:cNvSpPr>
            <a:spLocks noGrp="1"/>
          </p:cNvSpPr>
          <p:nvPr>
            <p:ph type="body" sz="half" idx="2"/>
          </p:nvPr>
        </p:nvSpPr>
        <p:spPr>
          <a:xfrm>
            <a:off x="457200" y="3454400"/>
            <a:ext cx="2139950" cy="2919413"/>
          </a:xfrm>
        </p:spPr>
        <p:txBody>
          <a:bodyPr/>
          <a:lstStyle/>
          <a:p>
            <a:pPr algn="ctr" eaLnBrk="1" hangingPunct="1"/>
            <a:endParaRPr lang="en-US" smtClean="0">
              <a:ea typeface="ＭＳ Ｐゴシック" pitchFamily="34" charset="-128"/>
            </a:endParaRPr>
          </a:p>
        </p:txBody>
      </p:sp>
      <p:pic>
        <p:nvPicPr>
          <p:cNvPr id="50180" name="Picture 6"/>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3850" y="3201988"/>
            <a:ext cx="2273300" cy="2982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35312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79413"/>
            <a:ext cx="8229600" cy="803275"/>
          </a:xfrm>
        </p:spPr>
        <p:txBody>
          <a:bodyPr/>
          <a:lstStyle/>
          <a:p>
            <a:pPr eaLnBrk="1" fontAlgn="auto" hangingPunct="1">
              <a:spcAft>
                <a:spcPts val="0"/>
              </a:spcAft>
              <a:defRPr/>
            </a:pPr>
            <a:r>
              <a:rPr lang="en-US" b="1" dirty="0">
                <a:ea typeface="+mj-ea"/>
                <a:cs typeface="+mj-cs"/>
              </a:rPr>
              <a:t>Listening for Context</a:t>
            </a:r>
            <a:endParaRPr lang="en-US" sz="2800" b="1" dirty="0">
              <a:ea typeface="+mj-ea"/>
              <a:cs typeface="+mj-cs"/>
            </a:endParaRPr>
          </a:p>
        </p:txBody>
      </p:sp>
      <p:sp>
        <p:nvSpPr>
          <p:cNvPr id="33795" name="Rectangle 3"/>
          <p:cNvSpPr>
            <a:spLocks noGrp="1" noChangeArrowheads="1"/>
          </p:cNvSpPr>
          <p:nvPr>
            <p:ph sz="half" idx="1"/>
          </p:nvPr>
        </p:nvSpPr>
        <p:spPr>
          <a:xfrm>
            <a:off x="457200" y="1277938"/>
            <a:ext cx="4038600" cy="5113337"/>
          </a:xfrm>
        </p:spPr>
        <p:txBody>
          <a:bodyPr>
            <a:normAutofit/>
          </a:bodyPr>
          <a:lstStyle/>
          <a:p>
            <a:pPr eaLnBrk="1" hangingPunct="1">
              <a:lnSpc>
                <a:spcPct val="90000"/>
              </a:lnSpc>
            </a:pPr>
            <a:r>
              <a:rPr lang="en-US" sz="2400" smtClean="0">
                <a:ea typeface="ＭＳ Ｐゴシック" pitchFamily="34" charset="-128"/>
              </a:rPr>
              <a:t>Listening for what</a:t>
            </a:r>
            <a:r>
              <a:rPr lang="ja-JP" altLang="en-US" sz="2400" smtClean="0">
                <a:ea typeface="ＭＳ Ｐゴシック" pitchFamily="34" charset="-128"/>
              </a:rPr>
              <a:t>’</a:t>
            </a:r>
            <a:r>
              <a:rPr lang="en-US" altLang="ja-JP" sz="2400" smtClean="0">
                <a:ea typeface="ＭＳ Ｐゴシック" pitchFamily="34" charset="-128"/>
              </a:rPr>
              <a:t>s </a:t>
            </a:r>
            <a:r>
              <a:rPr lang="en-US" altLang="ja-JP" sz="2400" i="1" smtClean="0">
                <a:ea typeface="ＭＳ Ｐゴシック" pitchFamily="34" charset="-128"/>
              </a:rPr>
              <a:t>not</a:t>
            </a:r>
            <a:r>
              <a:rPr lang="en-US" altLang="ja-JP" sz="2400" smtClean="0">
                <a:ea typeface="ＭＳ Ｐゴシック" pitchFamily="34" charset="-128"/>
              </a:rPr>
              <a:t> being said</a:t>
            </a:r>
          </a:p>
          <a:p>
            <a:pPr eaLnBrk="1" hangingPunct="1">
              <a:lnSpc>
                <a:spcPct val="90000"/>
              </a:lnSpc>
            </a:pPr>
            <a:r>
              <a:rPr lang="en-US" sz="2400" smtClean="0">
                <a:ea typeface="ＭＳ Ｐゴシック" pitchFamily="34" charset="-128"/>
              </a:rPr>
              <a:t>Refer to the </a:t>
            </a:r>
            <a:r>
              <a:rPr lang="en-US" sz="2400" b="1" smtClean="0">
                <a:solidFill>
                  <a:srgbClr val="00A900"/>
                </a:solidFill>
                <a:ea typeface="ＭＳ Ｐゴシック" pitchFamily="34" charset="-128"/>
              </a:rPr>
              <a:t>Contextual Listening Checklist (page 21) </a:t>
            </a:r>
          </a:p>
          <a:p>
            <a:pPr eaLnBrk="1" hangingPunct="1">
              <a:lnSpc>
                <a:spcPct val="90000"/>
              </a:lnSpc>
            </a:pPr>
            <a:r>
              <a:rPr lang="en-US" sz="2400" smtClean="0">
                <a:ea typeface="ＭＳ Ｐゴシック" pitchFamily="34" charset="-128"/>
              </a:rPr>
              <a:t>Listening for the person</a:t>
            </a:r>
            <a:r>
              <a:rPr lang="ja-JP" altLang="en-US" sz="2400" smtClean="0">
                <a:ea typeface="ＭＳ Ｐゴシック" pitchFamily="34" charset="-128"/>
              </a:rPr>
              <a:t>’</a:t>
            </a:r>
            <a:r>
              <a:rPr lang="en-US" altLang="ja-JP" sz="2400" smtClean="0">
                <a:ea typeface="ＭＳ Ｐゴシック" pitchFamily="34" charset="-128"/>
              </a:rPr>
              <a:t>s</a:t>
            </a:r>
          </a:p>
          <a:p>
            <a:pPr lvl="1" eaLnBrk="1" hangingPunct="1">
              <a:lnSpc>
                <a:spcPct val="90000"/>
              </a:lnSpc>
              <a:buFont typeface="Wingdings" pitchFamily="2" charset="2"/>
              <a:buChar char="Ø"/>
            </a:pPr>
            <a:r>
              <a:rPr lang="en-US" sz="2000" smtClean="0">
                <a:ea typeface="ＭＳ Ｐゴシック" pitchFamily="34" charset="-128"/>
              </a:rPr>
              <a:t>Needs</a:t>
            </a:r>
          </a:p>
          <a:p>
            <a:pPr lvl="1" eaLnBrk="1" hangingPunct="1">
              <a:lnSpc>
                <a:spcPct val="90000"/>
              </a:lnSpc>
              <a:buFont typeface="Wingdings" pitchFamily="2" charset="2"/>
              <a:buChar char="Ø"/>
            </a:pPr>
            <a:r>
              <a:rPr lang="en-US" sz="2000" smtClean="0">
                <a:ea typeface="ＭＳ Ｐゴシック" pitchFamily="34" charset="-128"/>
              </a:rPr>
              <a:t>Motivations</a:t>
            </a:r>
          </a:p>
          <a:p>
            <a:pPr lvl="1" eaLnBrk="1" hangingPunct="1">
              <a:lnSpc>
                <a:spcPct val="90000"/>
              </a:lnSpc>
              <a:buFont typeface="Wingdings" pitchFamily="2" charset="2"/>
              <a:buChar char="Ø"/>
            </a:pPr>
            <a:r>
              <a:rPr lang="en-US" sz="2000" smtClean="0">
                <a:ea typeface="ＭＳ Ｐゴシック" pitchFamily="34" charset="-128"/>
              </a:rPr>
              <a:t>Values</a:t>
            </a:r>
          </a:p>
          <a:p>
            <a:pPr lvl="1" eaLnBrk="1" hangingPunct="1">
              <a:lnSpc>
                <a:spcPct val="90000"/>
              </a:lnSpc>
              <a:buFont typeface="Wingdings" pitchFamily="2" charset="2"/>
              <a:buChar char="Ø"/>
            </a:pPr>
            <a:r>
              <a:rPr lang="en-US" sz="2000" smtClean="0">
                <a:ea typeface="ＭＳ Ｐゴシック" pitchFamily="34" charset="-128"/>
              </a:rPr>
              <a:t>Goals and aspirations</a:t>
            </a:r>
          </a:p>
          <a:p>
            <a:pPr lvl="1" eaLnBrk="1" hangingPunct="1">
              <a:lnSpc>
                <a:spcPct val="90000"/>
              </a:lnSpc>
              <a:buFont typeface="Wingdings" pitchFamily="2" charset="2"/>
              <a:buChar char="Ø"/>
            </a:pPr>
            <a:r>
              <a:rPr lang="en-US" sz="2000" smtClean="0">
                <a:ea typeface="ＭＳ Ｐゴシック" pitchFamily="34" charset="-128"/>
              </a:rPr>
              <a:t>Energy level</a:t>
            </a:r>
          </a:p>
          <a:p>
            <a:pPr lvl="1" eaLnBrk="1" hangingPunct="1">
              <a:lnSpc>
                <a:spcPct val="90000"/>
              </a:lnSpc>
              <a:buFont typeface="Wingdings" pitchFamily="2" charset="2"/>
              <a:buChar char="Ø"/>
            </a:pPr>
            <a:r>
              <a:rPr lang="en-US" sz="2000" smtClean="0">
                <a:ea typeface="ＭＳ Ｐゴシック" pitchFamily="34" charset="-128"/>
              </a:rPr>
              <a:t>Strengths and where development is needed</a:t>
            </a:r>
          </a:p>
          <a:p>
            <a:pPr lvl="1" eaLnBrk="1" hangingPunct="1">
              <a:lnSpc>
                <a:spcPct val="90000"/>
              </a:lnSpc>
              <a:buFont typeface="Wingdings" pitchFamily="2" charset="2"/>
              <a:buChar char="Ø"/>
            </a:pPr>
            <a:r>
              <a:rPr lang="en-US" sz="2000" smtClean="0">
                <a:ea typeface="ＭＳ Ｐゴシック" pitchFamily="34" charset="-128"/>
              </a:rPr>
              <a:t>Barriers in his way and needed support</a:t>
            </a:r>
          </a:p>
        </p:txBody>
      </p:sp>
      <p:pic>
        <p:nvPicPr>
          <p:cNvPr id="51203" name="Content Placeholder 6"/>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0536" b="-10536"/>
          <a:stretch>
            <a:fillRect/>
          </a:stretch>
        </p:blipFill>
        <p:spPr>
          <a:xfrm>
            <a:off x="4648200" y="1182688"/>
            <a:ext cx="4038600" cy="4725987"/>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20806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fade">
                                      <p:cBhvr>
                                        <p:cTn id="12" dur="2000"/>
                                        <p:tgtEl>
                                          <p:spTgt spid="337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fade">
                                      <p:cBhvr>
                                        <p:cTn id="17" dur="2000"/>
                                        <p:tgtEl>
                                          <p:spTgt spid="337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795">
                                            <p:txEl>
                                              <p:pRg st="2" end="2"/>
                                            </p:txEl>
                                          </p:spTgt>
                                        </p:tgtEl>
                                        <p:attrNameLst>
                                          <p:attrName>style.visibility</p:attrName>
                                        </p:attrNameLst>
                                      </p:cBhvr>
                                      <p:to>
                                        <p:strVal val="visible"/>
                                      </p:to>
                                    </p:set>
                                    <p:animEffect transition="in" filter="fade">
                                      <p:cBhvr>
                                        <p:cTn id="22" dur="2000"/>
                                        <p:tgtEl>
                                          <p:spTgt spid="33795">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Effect transition="in" filter="fade">
                                      <p:cBhvr>
                                        <p:cTn id="25" dur="2000"/>
                                        <p:tgtEl>
                                          <p:spTgt spid="33795">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795">
                                            <p:txEl>
                                              <p:pRg st="4" end="4"/>
                                            </p:txEl>
                                          </p:spTgt>
                                        </p:tgtEl>
                                        <p:attrNameLst>
                                          <p:attrName>style.visibility</p:attrName>
                                        </p:attrNameLst>
                                      </p:cBhvr>
                                      <p:to>
                                        <p:strVal val="visible"/>
                                      </p:to>
                                    </p:set>
                                    <p:animEffect transition="in" filter="fade">
                                      <p:cBhvr>
                                        <p:cTn id="28" dur="2000"/>
                                        <p:tgtEl>
                                          <p:spTgt spid="33795">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795">
                                            <p:txEl>
                                              <p:pRg st="5" end="5"/>
                                            </p:txEl>
                                          </p:spTgt>
                                        </p:tgtEl>
                                        <p:attrNameLst>
                                          <p:attrName>style.visibility</p:attrName>
                                        </p:attrNameLst>
                                      </p:cBhvr>
                                      <p:to>
                                        <p:strVal val="visible"/>
                                      </p:to>
                                    </p:set>
                                    <p:animEffect transition="in" filter="fade">
                                      <p:cBhvr>
                                        <p:cTn id="31" dur="2000"/>
                                        <p:tgtEl>
                                          <p:spTgt spid="33795">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795">
                                            <p:txEl>
                                              <p:pRg st="6" end="6"/>
                                            </p:txEl>
                                          </p:spTgt>
                                        </p:tgtEl>
                                        <p:attrNameLst>
                                          <p:attrName>style.visibility</p:attrName>
                                        </p:attrNameLst>
                                      </p:cBhvr>
                                      <p:to>
                                        <p:strVal val="visible"/>
                                      </p:to>
                                    </p:set>
                                    <p:animEffect transition="in" filter="fade">
                                      <p:cBhvr>
                                        <p:cTn id="34" dur="2000"/>
                                        <p:tgtEl>
                                          <p:spTgt spid="33795">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795">
                                            <p:txEl>
                                              <p:pRg st="7" end="7"/>
                                            </p:txEl>
                                          </p:spTgt>
                                        </p:tgtEl>
                                        <p:attrNameLst>
                                          <p:attrName>style.visibility</p:attrName>
                                        </p:attrNameLst>
                                      </p:cBhvr>
                                      <p:to>
                                        <p:strVal val="visible"/>
                                      </p:to>
                                    </p:set>
                                    <p:animEffect transition="in" filter="fade">
                                      <p:cBhvr>
                                        <p:cTn id="37" dur="2000"/>
                                        <p:tgtEl>
                                          <p:spTgt spid="33795">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795">
                                            <p:txEl>
                                              <p:pRg st="8" end="8"/>
                                            </p:txEl>
                                          </p:spTgt>
                                        </p:tgtEl>
                                        <p:attrNameLst>
                                          <p:attrName>style.visibility</p:attrName>
                                        </p:attrNameLst>
                                      </p:cBhvr>
                                      <p:to>
                                        <p:strVal val="visible"/>
                                      </p:to>
                                    </p:set>
                                    <p:animEffect transition="in" filter="fade">
                                      <p:cBhvr>
                                        <p:cTn id="40" dur="2000"/>
                                        <p:tgtEl>
                                          <p:spTgt spid="33795">
                                            <p:txEl>
                                              <p:pRg st="8" end="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795">
                                            <p:txEl>
                                              <p:pRg st="9" end="9"/>
                                            </p:txEl>
                                          </p:spTgt>
                                        </p:tgtEl>
                                        <p:attrNameLst>
                                          <p:attrName>style.visibility</p:attrName>
                                        </p:attrNameLst>
                                      </p:cBhvr>
                                      <p:to>
                                        <p:strVal val="visible"/>
                                      </p:to>
                                    </p:set>
                                    <p:animEffect transition="in" filter="fade">
                                      <p:cBhvr>
                                        <p:cTn id="43" dur="2000"/>
                                        <p:tgtEl>
                                          <p:spTgt spid="337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Formula for handling people . . .</a:t>
            </a:r>
            <a:endParaRPr lang="en-US" dirty="0">
              <a:ea typeface="+mj-ea"/>
              <a:cs typeface="+mj-cs"/>
            </a:endParaRPr>
          </a:p>
        </p:txBody>
      </p:sp>
      <p:sp>
        <p:nvSpPr>
          <p:cNvPr id="3" name="Content Placeholder 2"/>
          <p:cNvSpPr>
            <a:spLocks noGrp="1"/>
          </p:cNvSpPr>
          <p:nvPr>
            <p:ph sz="half" idx="1"/>
          </p:nvPr>
        </p:nvSpPr>
        <p:spPr>
          <a:xfrm>
            <a:off x="457200" y="1524000"/>
            <a:ext cx="4191000" cy="4938713"/>
          </a:xfrm>
        </p:spPr>
        <p:txBody>
          <a:bodyPr>
            <a:normAutofit/>
          </a:bodyPr>
          <a:lstStyle/>
          <a:p>
            <a:pPr marL="514350" indent="-514350" eaLnBrk="1" hangingPunct="1">
              <a:buFont typeface="Arial" pitchFamily="34" charset="0"/>
              <a:buAutoNum type="arabicPeriod"/>
            </a:pPr>
            <a:r>
              <a:rPr lang="en-US" sz="3600" smtClean="0">
                <a:latin typeface="Abadi MT Condensed Extra Bold" charset="0"/>
                <a:ea typeface="ＭＳ Ｐゴシック" pitchFamily="34" charset="-128"/>
              </a:rPr>
              <a:t>Listen to the other person</a:t>
            </a:r>
            <a:r>
              <a:rPr lang="en-US" altLang="en-US" sz="3600" smtClean="0">
                <a:latin typeface="Abadi MT Condensed Extra Bold" charset="0"/>
                <a:ea typeface="ＭＳ Ｐゴシック" pitchFamily="34" charset="-128"/>
              </a:rPr>
              <a:t>’</a:t>
            </a:r>
            <a:r>
              <a:rPr lang="en-US" sz="3600" smtClean="0">
                <a:latin typeface="Abadi MT Condensed Extra Bold" charset="0"/>
                <a:ea typeface="ＭＳ Ｐゴシック" pitchFamily="34" charset="-128"/>
              </a:rPr>
              <a:t>s story.</a:t>
            </a:r>
          </a:p>
          <a:p>
            <a:pPr marL="514350" indent="-514350" eaLnBrk="1" hangingPunct="1">
              <a:buFont typeface="Arial" pitchFamily="34" charset="0"/>
              <a:buAutoNum type="arabicPeriod"/>
            </a:pPr>
            <a:r>
              <a:rPr lang="en-US" sz="3600" smtClean="0">
                <a:latin typeface="Abadi MT Condensed Extra Bold" charset="0"/>
                <a:ea typeface="ＭＳ Ｐゴシック" pitchFamily="34" charset="-128"/>
              </a:rPr>
              <a:t>Listen to the other person</a:t>
            </a:r>
            <a:r>
              <a:rPr lang="en-US" altLang="en-US" sz="3600" smtClean="0">
                <a:latin typeface="Abadi MT Condensed Extra Bold" charset="0"/>
                <a:ea typeface="ＭＳ Ｐゴシック" pitchFamily="34" charset="-128"/>
              </a:rPr>
              <a:t>’</a:t>
            </a:r>
            <a:r>
              <a:rPr lang="en-US" sz="3600" smtClean="0">
                <a:latin typeface="Abadi MT Condensed Extra Bold" charset="0"/>
                <a:ea typeface="ＭＳ Ｐゴシック" pitchFamily="34" charset="-128"/>
              </a:rPr>
              <a:t>s </a:t>
            </a:r>
            <a:r>
              <a:rPr lang="en-US" sz="4400" b="1" i="1" smtClean="0">
                <a:solidFill>
                  <a:srgbClr val="376092"/>
                </a:solidFill>
                <a:latin typeface="Abadi MT Condensed Extra Bold" charset="0"/>
                <a:ea typeface="ＭＳ Ｐゴシック" pitchFamily="34" charset="-128"/>
              </a:rPr>
              <a:t>full</a:t>
            </a:r>
            <a:r>
              <a:rPr lang="en-US" sz="4400" smtClean="0">
                <a:solidFill>
                  <a:srgbClr val="376092"/>
                </a:solidFill>
                <a:latin typeface="Abadi MT Condensed Extra Bold" charset="0"/>
                <a:ea typeface="ＭＳ Ｐゴシック" pitchFamily="34" charset="-128"/>
              </a:rPr>
              <a:t> </a:t>
            </a:r>
            <a:r>
              <a:rPr lang="en-US" sz="3600" smtClean="0">
                <a:latin typeface="Abadi MT Condensed Extra Bold" charset="0"/>
                <a:ea typeface="ＭＳ Ｐゴシック" pitchFamily="34" charset="-128"/>
              </a:rPr>
              <a:t>story</a:t>
            </a:r>
          </a:p>
          <a:p>
            <a:pPr marL="514350" indent="-514350" eaLnBrk="1" hangingPunct="1">
              <a:buFont typeface="Arial" pitchFamily="34" charset="0"/>
              <a:buAutoNum type="arabicPeriod"/>
            </a:pPr>
            <a:r>
              <a:rPr lang="en-US" sz="3600" smtClean="0">
                <a:latin typeface="Abadi MT Condensed Extra Bold" charset="0"/>
                <a:ea typeface="ＭＳ Ｐゴシック" pitchFamily="34" charset="-128"/>
              </a:rPr>
              <a:t>Listen to the other person</a:t>
            </a:r>
            <a:r>
              <a:rPr lang="en-US" altLang="en-US" sz="3600" smtClean="0">
                <a:latin typeface="Abadi MT Condensed Extra Bold" charset="0"/>
                <a:ea typeface="ＭＳ Ｐゴシック" pitchFamily="34" charset="-128"/>
              </a:rPr>
              <a:t>’</a:t>
            </a:r>
            <a:r>
              <a:rPr lang="en-US" sz="3600" smtClean="0">
                <a:latin typeface="Abadi MT Condensed Extra Bold" charset="0"/>
                <a:ea typeface="ＭＳ Ｐゴシック" pitchFamily="34" charset="-128"/>
              </a:rPr>
              <a:t>s full story </a:t>
            </a:r>
            <a:r>
              <a:rPr lang="en-US" sz="4400" b="1" i="1" smtClean="0">
                <a:solidFill>
                  <a:srgbClr val="376092"/>
                </a:solidFill>
                <a:latin typeface="Abadi MT Condensed Extra Bold" charset="0"/>
                <a:ea typeface="ＭＳ Ｐゴシック" pitchFamily="34" charset="-128"/>
              </a:rPr>
              <a:t>first.</a:t>
            </a:r>
            <a:endParaRPr lang="en-US" sz="4400" smtClean="0">
              <a:solidFill>
                <a:srgbClr val="376092"/>
              </a:solidFill>
              <a:latin typeface="Abadi MT Condensed Extra Bold" charset="0"/>
              <a:ea typeface="ＭＳ Ｐゴシック" pitchFamily="34" charset="-128"/>
            </a:endParaRPr>
          </a:p>
        </p:txBody>
      </p:sp>
      <p:sp>
        <p:nvSpPr>
          <p:cNvPr id="4" name="Content Placeholder 3"/>
          <p:cNvSpPr>
            <a:spLocks noGrp="1"/>
          </p:cNvSpPr>
          <p:nvPr>
            <p:ph sz="half" idx="2"/>
          </p:nvPr>
        </p:nvSpPr>
        <p:spPr>
          <a:xfrm>
            <a:off x="4795838" y="3817938"/>
            <a:ext cx="3890962" cy="2573337"/>
          </a:xfrm>
        </p:spPr>
        <p:txBody>
          <a:bodyPr/>
          <a:lstStyle/>
          <a:p>
            <a:pPr eaLnBrk="1" hangingPunct="1"/>
            <a:r>
              <a:rPr lang="en-US" sz="2400" smtClean="0">
                <a:ea typeface="ＭＳ Ｐゴシック" pitchFamily="34" charset="-128"/>
              </a:rPr>
              <a:t>According to General  George C. Marshall, war hero, Secretary of State, developer of the Marshall Plan, Nobel Peace Prize Laureate</a:t>
            </a:r>
          </a:p>
          <a:p>
            <a:pPr eaLnBrk="1" hangingPunct="1"/>
            <a:endParaRPr lang="en-US" smtClean="0">
              <a:ea typeface="ＭＳ Ｐゴシック" pitchFamily="34" charset="-128"/>
            </a:endParaRPr>
          </a:p>
        </p:txBody>
      </p:sp>
      <p:pic>
        <p:nvPicPr>
          <p:cNvPr id="52228" name="Picture 6"/>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61000" y="1546225"/>
            <a:ext cx="1914525" cy="2271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96034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b="1" dirty="0" smtClean="0">
                <a:ea typeface="+mj-ea"/>
                <a:cs typeface="+mj-cs"/>
              </a:rPr>
              <a:t>Reflective Listening Skills</a:t>
            </a:r>
            <a:endParaRPr lang="en-US" b="1" dirty="0">
              <a:ea typeface="+mj-ea"/>
              <a:cs typeface="+mj-cs"/>
            </a:endParaRPr>
          </a:p>
        </p:txBody>
      </p:sp>
      <p:sp>
        <p:nvSpPr>
          <p:cNvPr id="3" name="Content Placeholder 2"/>
          <p:cNvSpPr>
            <a:spLocks noGrp="1"/>
          </p:cNvSpPr>
          <p:nvPr>
            <p:ph sz="half" idx="1"/>
          </p:nvPr>
        </p:nvSpPr>
        <p:spPr>
          <a:xfrm>
            <a:off x="457200" y="1673225"/>
            <a:ext cx="4267200" cy="4718050"/>
          </a:xfrm>
        </p:spPr>
        <p:txBody>
          <a:bodyPr rtlCol="0">
            <a:normAutofit fontScale="77500" lnSpcReduction="20000"/>
          </a:bodyPr>
          <a:lstStyle/>
          <a:p>
            <a:pPr marL="0" indent="0" eaLnBrk="1" fontAlgn="auto" hangingPunct="1">
              <a:spcAft>
                <a:spcPts val="0"/>
              </a:spcAft>
              <a:buFont typeface="Arial" pitchFamily="34" charset="0"/>
              <a:buNone/>
              <a:defRPr/>
            </a:pPr>
            <a:r>
              <a:rPr lang="en-US" sz="3600" b="1" dirty="0" smtClean="0">
                <a:ea typeface="+mn-ea"/>
                <a:cs typeface="+mn-cs"/>
              </a:rPr>
              <a:t>Attending</a:t>
            </a:r>
          </a:p>
          <a:p>
            <a:pPr marL="0" indent="0" eaLnBrk="1" fontAlgn="auto" hangingPunct="1">
              <a:spcAft>
                <a:spcPts val="0"/>
              </a:spcAft>
              <a:buFont typeface="Arial" pitchFamily="34" charset="0"/>
              <a:buNone/>
              <a:defRPr/>
            </a:pPr>
            <a:endParaRPr lang="en-US" sz="1500" b="1" dirty="0" smtClean="0">
              <a:ea typeface="+mn-ea"/>
              <a:cs typeface="+mn-cs"/>
            </a:endParaRPr>
          </a:p>
          <a:p>
            <a:pPr marL="182880" indent="-182880" eaLnBrk="1" fontAlgn="auto" hangingPunct="1">
              <a:spcAft>
                <a:spcPts val="0"/>
              </a:spcAft>
              <a:defRPr/>
            </a:pPr>
            <a:r>
              <a:rPr lang="en-US" sz="3000" dirty="0" smtClean="0">
                <a:solidFill>
                  <a:srgbClr val="376092"/>
                </a:solidFill>
                <a:ea typeface="+mn-ea"/>
                <a:cs typeface="+mn-cs"/>
              </a:rPr>
              <a:t>Using a posture of involvement</a:t>
            </a:r>
          </a:p>
          <a:p>
            <a:pPr marL="0" indent="0" eaLnBrk="1" fontAlgn="auto" hangingPunct="1">
              <a:spcAft>
                <a:spcPts val="0"/>
              </a:spcAft>
              <a:buFont typeface="Arial" pitchFamily="34" charset="0"/>
              <a:buNone/>
              <a:defRPr/>
            </a:pPr>
            <a:endParaRPr lang="en-US" sz="1500" dirty="0" smtClean="0">
              <a:solidFill>
                <a:srgbClr val="376092"/>
              </a:solidFill>
              <a:ea typeface="+mn-ea"/>
              <a:cs typeface="+mn-cs"/>
            </a:endParaRPr>
          </a:p>
          <a:p>
            <a:pPr marL="182880" indent="-182880" eaLnBrk="1" fontAlgn="auto" hangingPunct="1">
              <a:spcAft>
                <a:spcPts val="0"/>
              </a:spcAft>
              <a:defRPr/>
            </a:pPr>
            <a:r>
              <a:rPr lang="en-US" sz="3000" dirty="0" smtClean="0">
                <a:solidFill>
                  <a:srgbClr val="376092"/>
                </a:solidFill>
                <a:ea typeface="+mn-ea"/>
                <a:cs typeface="+mn-cs"/>
              </a:rPr>
              <a:t>Establishing and maintaining eye contact</a:t>
            </a:r>
          </a:p>
          <a:p>
            <a:pPr marL="0" indent="0" eaLnBrk="1" fontAlgn="auto" hangingPunct="1">
              <a:spcAft>
                <a:spcPts val="0"/>
              </a:spcAft>
              <a:buFont typeface="Arial" pitchFamily="34" charset="0"/>
              <a:buNone/>
              <a:defRPr/>
            </a:pPr>
            <a:endParaRPr lang="en-US" sz="1500" dirty="0" smtClean="0">
              <a:solidFill>
                <a:srgbClr val="376092"/>
              </a:solidFill>
              <a:ea typeface="+mn-ea"/>
              <a:cs typeface="+mn-cs"/>
            </a:endParaRPr>
          </a:p>
          <a:p>
            <a:pPr marL="182880" indent="-182880" eaLnBrk="1" fontAlgn="auto" hangingPunct="1">
              <a:spcAft>
                <a:spcPts val="0"/>
              </a:spcAft>
              <a:defRPr/>
            </a:pPr>
            <a:r>
              <a:rPr lang="en-US" sz="3000" dirty="0" smtClean="0">
                <a:solidFill>
                  <a:srgbClr val="376092"/>
                </a:solidFill>
                <a:ea typeface="+mn-ea"/>
                <a:cs typeface="+mn-cs"/>
              </a:rPr>
              <a:t>Reinforcing what is being said through appropriate facial features and body movement</a:t>
            </a:r>
          </a:p>
          <a:p>
            <a:pPr marL="0" indent="0" eaLnBrk="1" fontAlgn="auto" hangingPunct="1">
              <a:spcAft>
                <a:spcPts val="0"/>
              </a:spcAft>
              <a:buFont typeface="Arial" pitchFamily="34" charset="0"/>
              <a:buNone/>
              <a:defRPr/>
            </a:pPr>
            <a:endParaRPr lang="en-US" sz="1500" dirty="0" smtClean="0">
              <a:solidFill>
                <a:srgbClr val="376092"/>
              </a:solidFill>
              <a:ea typeface="+mn-ea"/>
              <a:cs typeface="+mn-cs"/>
            </a:endParaRPr>
          </a:p>
          <a:p>
            <a:pPr marL="182880" indent="-182880" eaLnBrk="1" fontAlgn="auto" hangingPunct="1">
              <a:spcAft>
                <a:spcPts val="0"/>
              </a:spcAft>
              <a:defRPr/>
            </a:pPr>
            <a:r>
              <a:rPr lang="en-US" sz="3000" dirty="0" smtClean="0">
                <a:solidFill>
                  <a:srgbClr val="376092"/>
                </a:solidFill>
                <a:ea typeface="+mn-ea"/>
                <a:cs typeface="+mn-cs"/>
              </a:rPr>
              <a:t>Assuring a non-distracting environment that demonstrates the you are  psychologically present to the speaker </a:t>
            </a: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40327" b="-40327"/>
          <a:stretch>
            <a:fillRect/>
          </a:stretch>
        </p:blipFill>
        <p:spPr>
          <a:xfrm>
            <a:off x="5111750" y="1439863"/>
            <a:ext cx="3575050" cy="4543425"/>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21667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fontAlgn="auto" hangingPunct="1">
              <a:spcAft>
                <a:spcPts val="0"/>
              </a:spcAft>
              <a:defRPr/>
            </a:pPr>
            <a:endParaRPr lang="en-US">
              <a:ea typeface="+mj-ea"/>
              <a:cs typeface="+mj-cs"/>
            </a:endParaRPr>
          </a:p>
        </p:txBody>
      </p:sp>
      <p:sp>
        <p:nvSpPr>
          <p:cNvPr id="17410" name="Rectangle 3"/>
          <p:cNvSpPr>
            <a:spLocks noGrp="1" noChangeArrowheads="1"/>
          </p:cNvSpPr>
          <p:nvPr>
            <p:ph type="body" idx="1"/>
          </p:nvPr>
        </p:nvSpPr>
        <p:spPr>
          <a:xfrm>
            <a:off x="908050" y="1524000"/>
            <a:ext cx="7772400" cy="4530725"/>
          </a:xfrm>
        </p:spPr>
        <p:txBody>
          <a:bodyPr/>
          <a:lstStyle/>
          <a:p>
            <a:pPr eaLnBrk="1" hangingPunct="1"/>
            <a:r>
              <a:rPr lang="en-US" smtClean="0">
                <a:ea typeface="ＭＳ Ｐゴシック" pitchFamily="34" charset="-128"/>
              </a:rPr>
              <a:t>Day 2</a:t>
            </a:r>
          </a:p>
          <a:p>
            <a:pPr lvl="1" eaLnBrk="1" hangingPunct="1"/>
            <a:r>
              <a:rPr lang="en-US" smtClean="0">
                <a:ea typeface="ＭＳ Ｐゴシック" pitchFamily="34" charset="-128"/>
              </a:rPr>
              <a:t>Your communication and coaching style</a:t>
            </a:r>
          </a:p>
          <a:p>
            <a:pPr lvl="1" eaLnBrk="1" hangingPunct="1"/>
            <a:r>
              <a:rPr lang="en-US" smtClean="0">
                <a:ea typeface="ＭＳ Ｐゴシック" pitchFamily="34" charset="-128"/>
              </a:rPr>
              <a:t>Skills for developing others</a:t>
            </a:r>
          </a:p>
          <a:p>
            <a:pPr lvl="1" eaLnBrk="1" hangingPunct="1"/>
            <a:r>
              <a:rPr lang="en-US" smtClean="0">
                <a:ea typeface="ＭＳ Ｐゴシック" pitchFamily="34" charset="-128"/>
              </a:rPr>
              <a:t>Observation &amp; feedback</a:t>
            </a:r>
          </a:p>
          <a:p>
            <a:pPr lvl="1" eaLnBrk="1" hangingPunct="1"/>
            <a:r>
              <a:rPr lang="en-US" smtClean="0">
                <a:ea typeface="ＭＳ Ｐゴシック" pitchFamily="34" charset="-128"/>
              </a:rPr>
              <a:t>Action planning</a:t>
            </a:r>
          </a:p>
          <a:p>
            <a:pPr lvl="1" eaLnBrk="1" hangingPunct="1"/>
            <a:r>
              <a:rPr lang="en-US" i="1" smtClean="0">
                <a:ea typeface="ＭＳ Ｐゴシック" pitchFamily="34" charset="-128"/>
              </a:rPr>
              <a:t>PRACTICE, PRACTICE, PRACTICE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3849596"/>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b="1" dirty="0">
                <a:ea typeface="+mj-ea"/>
                <a:cs typeface="+mj-cs"/>
              </a:rPr>
              <a:t>Active, Receptive &amp; Reflective Listening </a:t>
            </a:r>
            <a:r>
              <a:rPr lang="en-US" b="1" dirty="0" smtClean="0">
                <a:ea typeface="+mj-ea"/>
                <a:cs typeface="+mj-cs"/>
              </a:rPr>
              <a:t>Skills, cont.</a:t>
            </a:r>
            <a:endParaRPr lang="en-US" dirty="0">
              <a:ea typeface="+mj-ea"/>
              <a:cs typeface="+mj-cs"/>
            </a:endParaRPr>
          </a:p>
        </p:txBody>
      </p:sp>
      <p:sp>
        <p:nvSpPr>
          <p:cNvPr id="3" name="Content Placeholder 2"/>
          <p:cNvSpPr>
            <a:spLocks noGrp="1"/>
          </p:cNvSpPr>
          <p:nvPr>
            <p:ph sz="half" idx="1"/>
          </p:nvPr>
        </p:nvSpPr>
        <p:spPr>
          <a:xfrm>
            <a:off x="457200" y="1673225"/>
            <a:ext cx="4038600" cy="4718050"/>
          </a:xfrm>
        </p:spPr>
        <p:txBody>
          <a:bodyPr rtlCol="0">
            <a:normAutofit/>
          </a:bodyPr>
          <a:lstStyle/>
          <a:p>
            <a:pPr marL="0" indent="0" eaLnBrk="1" fontAlgn="auto" hangingPunct="1">
              <a:spcAft>
                <a:spcPts val="0"/>
              </a:spcAft>
              <a:buFont typeface="Arial" pitchFamily="34" charset="0"/>
              <a:buNone/>
              <a:defRPr/>
            </a:pPr>
            <a:r>
              <a:rPr lang="en-US" b="1" dirty="0" smtClean="0">
                <a:ea typeface="+mn-ea"/>
                <a:cs typeface="+mn-cs"/>
              </a:rPr>
              <a:t>Following</a:t>
            </a:r>
          </a:p>
          <a:p>
            <a:pPr marL="0" indent="0" eaLnBrk="1" fontAlgn="auto" hangingPunct="1">
              <a:spcAft>
                <a:spcPts val="0"/>
              </a:spcAft>
              <a:buFont typeface="Arial" pitchFamily="34" charset="0"/>
              <a:buNone/>
              <a:defRPr/>
            </a:pPr>
            <a:endParaRPr lang="en-US" sz="1000" b="1" dirty="0" smtClean="0">
              <a:ea typeface="+mn-ea"/>
              <a:cs typeface="+mn-cs"/>
            </a:endParaRPr>
          </a:p>
          <a:p>
            <a:pPr lvl="1" indent="-182880" eaLnBrk="1" fontAlgn="auto" hangingPunct="1">
              <a:spcAft>
                <a:spcPts val="0"/>
              </a:spcAft>
              <a:defRPr/>
            </a:pPr>
            <a:r>
              <a:rPr lang="en-US" dirty="0" smtClean="0">
                <a:solidFill>
                  <a:srgbClr val="376092"/>
                </a:solidFill>
                <a:ea typeface="+mn-ea"/>
              </a:rPr>
              <a:t>Tuning in to how the other person is thinking and viewing a situation</a:t>
            </a:r>
          </a:p>
          <a:p>
            <a:pPr marL="274320" lvl="1" indent="0" eaLnBrk="1" fontAlgn="auto" hangingPunct="1">
              <a:spcAft>
                <a:spcPts val="0"/>
              </a:spcAft>
              <a:buFont typeface="Arial" pitchFamily="34" charset="0"/>
              <a:buNone/>
              <a:defRPr/>
            </a:pPr>
            <a:endParaRPr lang="en-US" sz="1000" dirty="0" smtClean="0">
              <a:solidFill>
                <a:srgbClr val="376092"/>
              </a:solidFill>
              <a:ea typeface="+mn-ea"/>
            </a:endParaRPr>
          </a:p>
          <a:p>
            <a:pPr lvl="1" indent="-182880" eaLnBrk="1" fontAlgn="auto" hangingPunct="1">
              <a:spcAft>
                <a:spcPts val="0"/>
              </a:spcAft>
              <a:defRPr/>
            </a:pPr>
            <a:r>
              <a:rPr lang="en-US" dirty="0" smtClean="0">
                <a:solidFill>
                  <a:srgbClr val="376092"/>
                </a:solidFill>
                <a:ea typeface="+mn-ea"/>
              </a:rPr>
              <a:t>Door-openers</a:t>
            </a:r>
          </a:p>
          <a:p>
            <a:pPr marL="274320" lvl="1" indent="0" eaLnBrk="1" fontAlgn="auto" hangingPunct="1">
              <a:spcAft>
                <a:spcPts val="0"/>
              </a:spcAft>
              <a:buFont typeface="Arial" pitchFamily="34" charset="0"/>
              <a:buNone/>
              <a:defRPr/>
            </a:pPr>
            <a:endParaRPr lang="en-US" sz="1000" dirty="0" smtClean="0">
              <a:solidFill>
                <a:srgbClr val="376092"/>
              </a:solidFill>
              <a:ea typeface="+mn-ea"/>
            </a:endParaRPr>
          </a:p>
          <a:p>
            <a:pPr lvl="1" indent="-182880" eaLnBrk="1" fontAlgn="auto" hangingPunct="1">
              <a:spcAft>
                <a:spcPts val="0"/>
              </a:spcAft>
              <a:defRPr/>
            </a:pPr>
            <a:r>
              <a:rPr lang="en-US" dirty="0" smtClean="0">
                <a:solidFill>
                  <a:srgbClr val="376092"/>
                </a:solidFill>
                <a:ea typeface="+mn-ea"/>
              </a:rPr>
              <a:t>Encouragers</a:t>
            </a:r>
          </a:p>
          <a:p>
            <a:pPr marL="274320" lvl="1" indent="0" eaLnBrk="1" fontAlgn="auto" hangingPunct="1">
              <a:spcAft>
                <a:spcPts val="0"/>
              </a:spcAft>
              <a:buFont typeface="Arial" pitchFamily="34" charset="0"/>
              <a:buNone/>
              <a:defRPr/>
            </a:pPr>
            <a:endParaRPr lang="en-US" sz="1000" dirty="0" smtClean="0">
              <a:solidFill>
                <a:srgbClr val="376092"/>
              </a:solidFill>
              <a:ea typeface="+mn-ea"/>
            </a:endParaRPr>
          </a:p>
          <a:p>
            <a:pPr lvl="1" indent="-182880" eaLnBrk="1" fontAlgn="auto" hangingPunct="1">
              <a:spcAft>
                <a:spcPts val="0"/>
              </a:spcAft>
              <a:defRPr/>
            </a:pPr>
            <a:r>
              <a:rPr lang="en-US" dirty="0" smtClean="0">
                <a:solidFill>
                  <a:srgbClr val="376092"/>
                </a:solidFill>
                <a:ea typeface="+mn-ea"/>
              </a:rPr>
              <a:t>Open-ended questions</a:t>
            </a:r>
          </a:p>
          <a:p>
            <a:pPr marL="274320" lvl="1" indent="0" eaLnBrk="1" fontAlgn="auto" hangingPunct="1">
              <a:spcAft>
                <a:spcPts val="0"/>
              </a:spcAft>
              <a:buFont typeface="Arial" pitchFamily="34" charset="0"/>
              <a:buNone/>
              <a:defRPr/>
            </a:pPr>
            <a:endParaRPr lang="en-US" sz="1000" dirty="0" smtClean="0">
              <a:solidFill>
                <a:srgbClr val="376092"/>
              </a:solidFill>
              <a:ea typeface="+mn-ea"/>
            </a:endParaRPr>
          </a:p>
          <a:p>
            <a:pPr lvl="1" indent="-182880" eaLnBrk="1" fontAlgn="auto" hangingPunct="1">
              <a:spcAft>
                <a:spcPts val="0"/>
              </a:spcAft>
              <a:defRPr/>
            </a:pPr>
            <a:r>
              <a:rPr lang="en-US" dirty="0" smtClean="0">
                <a:solidFill>
                  <a:srgbClr val="376092"/>
                </a:solidFill>
                <a:ea typeface="+mn-ea"/>
              </a:rPr>
              <a:t>Attentive silence</a:t>
            </a:r>
          </a:p>
          <a:p>
            <a:pPr marL="274320" lvl="1" indent="0" eaLnBrk="1" fontAlgn="auto" hangingPunct="1">
              <a:spcAft>
                <a:spcPts val="0"/>
              </a:spcAft>
              <a:buFont typeface="Arial" pitchFamily="34" charset="0"/>
              <a:buNone/>
              <a:defRPr/>
            </a:pPr>
            <a:endParaRPr lang="en-US" dirty="0" smtClean="0">
              <a:ea typeface="+mn-ea"/>
            </a:endParaRPr>
          </a:p>
          <a:p>
            <a:pPr marL="274320" lvl="1" indent="0" eaLnBrk="1" fontAlgn="auto" hangingPunct="1">
              <a:spcAft>
                <a:spcPts val="0"/>
              </a:spcAft>
              <a:buFont typeface="Arial" pitchFamily="34" charset="0"/>
              <a:buNone/>
              <a:defRPr/>
            </a:pPr>
            <a:endParaRPr lang="en-US" dirty="0" smtClean="0">
              <a:ea typeface="+mn-ea"/>
            </a:endParaRPr>
          </a:p>
          <a:p>
            <a:pPr marL="0" indent="0" eaLnBrk="1" fontAlgn="auto" hangingPunct="1">
              <a:spcAft>
                <a:spcPts val="0"/>
              </a:spcAft>
              <a:buFont typeface="Arial" pitchFamily="34" charset="0"/>
              <a:buNone/>
              <a:defRPr/>
            </a:pPr>
            <a:endParaRPr lang="en-US" dirty="0">
              <a:ea typeface="+mn-ea"/>
              <a:cs typeface="+mn-cs"/>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9359" b="-19359"/>
          <a:stretch>
            <a:fillRect/>
          </a:stretch>
        </p:blipFill>
        <p:spPr>
          <a:xfrm>
            <a:off x="4648200" y="1673225"/>
            <a:ext cx="4038600" cy="440055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2286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dissolv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49225"/>
            <a:ext cx="8229600" cy="677863"/>
          </a:xfrm>
        </p:spPr>
        <p:txBody>
          <a:bodyPr>
            <a:noAutofit/>
          </a:bodyPr>
          <a:lstStyle/>
          <a:p>
            <a:pPr algn="ctr" eaLnBrk="1" fontAlgn="auto" hangingPunct="1">
              <a:spcAft>
                <a:spcPts val="0"/>
              </a:spcAft>
              <a:defRPr/>
            </a:pPr>
            <a:r>
              <a:rPr lang="en-US" sz="3200" b="1" dirty="0" smtClean="0">
                <a:ea typeface="+mj-ea"/>
                <a:cs typeface="+mj-cs"/>
              </a:rPr>
              <a:t>Active &amp; </a:t>
            </a:r>
            <a:r>
              <a:rPr lang="en-US" sz="3200" b="1" dirty="0">
                <a:ea typeface="+mj-ea"/>
                <a:cs typeface="+mj-cs"/>
              </a:rPr>
              <a:t>Reflective </a:t>
            </a:r>
            <a:r>
              <a:rPr lang="en-US" sz="3200" b="1" dirty="0" smtClean="0">
                <a:ea typeface="+mj-ea"/>
                <a:cs typeface="+mj-cs"/>
              </a:rPr>
              <a:t>Listening, cont.</a:t>
            </a:r>
            <a:endParaRPr lang="en-US" sz="3200" dirty="0">
              <a:ea typeface="+mj-ea"/>
              <a:cs typeface="+mj-cs"/>
            </a:endParaRPr>
          </a:p>
        </p:txBody>
      </p:sp>
      <p:sp>
        <p:nvSpPr>
          <p:cNvPr id="3" name="Content Placeholder 2"/>
          <p:cNvSpPr>
            <a:spLocks noGrp="1"/>
          </p:cNvSpPr>
          <p:nvPr>
            <p:ph sz="half" idx="1"/>
          </p:nvPr>
        </p:nvSpPr>
        <p:spPr>
          <a:xfrm>
            <a:off x="457200" y="865188"/>
            <a:ext cx="4686300" cy="5592762"/>
          </a:xfrm>
        </p:spPr>
        <p:txBody>
          <a:bodyPr>
            <a:normAutofit/>
          </a:bodyPr>
          <a:lstStyle/>
          <a:p>
            <a:pPr marL="0" indent="0" eaLnBrk="1" hangingPunct="1">
              <a:lnSpc>
                <a:spcPct val="80000"/>
              </a:lnSpc>
              <a:buFont typeface="Arial" pitchFamily="34" charset="0"/>
              <a:buNone/>
            </a:pPr>
            <a:r>
              <a:rPr lang="en-US" sz="2600" b="1" dirty="0" smtClean="0">
                <a:ea typeface="ＭＳ Ｐゴシック" pitchFamily="34" charset="-128"/>
              </a:rPr>
              <a:t>Actively Reflecting</a:t>
            </a:r>
          </a:p>
          <a:p>
            <a:pPr marL="0" indent="0" eaLnBrk="1" hangingPunct="1">
              <a:lnSpc>
                <a:spcPct val="80000"/>
              </a:lnSpc>
              <a:buFont typeface="Arial" pitchFamily="34" charset="0"/>
              <a:buNone/>
            </a:pPr>
            <a:endParaRPr lang="en-US" sz="900" b="1" dirty="0" smtClean="0">
              <a:ea typeface="ＭＳ Ｐゴシック" pitchFamily="34" charset="-128"/>
            </a:endParaRPr>
          </a:p>
          <a:p>
            <a:pPr marL="0" indent="0" eaLnBrk="1" hangingPunct="1">
              <a:lnSpc>
                <a:spcPct val="80000"/>
              </a:lnSpc>
            </a:pPr>
            <a:r>
              <a:rPr lang="en-US" sz="2000" b="1" dirty="0" smtClean="0">
                <a:solidFill>
                  <a:srgbClr val="376092"/>
                </a:solidFill>
                <a:ea typeface="ＭＳ Ｐゴシック" pitchFamily="34" charset="-128"/>
              </a:rPr>
              <a:t>Comprehending, validating, accepting, </a:t>
            </a:r>
          </a:p>
          <a:p>
            <a:pPr marL="0" indent="0" eaLnBrk="1" hangingPunct="1">
              <a:lnSpc>
                <a:spcPct val="80000"/>
              </a:lnSpc>
              <a:buNone/>
            </a:pPr>
            <a:r>
              <a:rPr lang="en-US" sz="2000" b="1" dirty="0" smtClean="0">
                <a:solidFill>
                  <a:srgbClr val="376092"/>
                </a:solidFill>
                <a:ea typeface="ＭＳ Ｐゴシック" pitchFamily="34" charset="-128"/>
              </a:rPr>
              <a:t>    acknowledging (not judging)</a:t>
            </a:r>
          </a:p>
          <a:p>
            <a:pPr marL="0" indent="0" eaLnBrk="1" hangingPunct="1">
              <a:lnSpc>
                <a:spcPct val="80000"/>
              </a:lnSpc>
              <a:buFont typeface="Arial" pitchFamily="34" charset="0"/>
              <a:buNone/>
            </a:pPr>
            <a:endParaRPr lang="en-US" sz="1200" b="1" dirty="0" smtClean="0">
              <a:solidFill>
                <a:srgbClr val="376092"/>
              </a:solidFill>
              <a:ea typeface="ＭＳ Ｐゴシック" pitchFamily="34" charset="-128"/>
            </a:endParaRPr>
          </a:p>
          <a:p>
            <a:pPr marL="0" indent="0" eaLnBrk="1" hangingPunct="1">
              <a:lnSpc>
                <a:spcPct val="80000"/>
              </a:lnSpc>
            </a:pPr>
            <a:r>
              <a:rPr lang="en-US" sz="2000" b="1" dirty="0" smtClean="0">
                <a:solidFill>
                  <a:srgbClr val="376092"/>
                </a:solidFill>
                <a:ea typeface="ＭＳ Ｐゴシック" pitchFamily="34" charset="-128"/>
              </a:rPr>
              <a:t>Expressing understanding; empathizing</a:t>
            </a:r>
          </a:p>
          <a:p>
            <a:pPr marL="0" indent="0" eaLnBrk="1" hangingPunct="1">
              <a:lnSpc>
                <a:spcPct val="80000"/>
              </a:lnSpc>
              <a:buNone/>
            </a:pPr>
            <a:r>
              <a:rPr lang="en-US" sz="2000" b="1" dirty="0" smtClean="0">
                <a:solidFill>
                  <a:srgbClr val="376092"/>
                </a:solidFill>
                <a:ea typeface="ＭＳ Ｐゴシック" pitchFamily="34" charset="-128"/>
              </a:rPr>
              <a:t>   (not necessarily agreeing); viewing </a:t>
            </a:r>
          </a:p>
          <a:p>
            <a:pPr marL="0" indent="0" eaLnBrk="1" hangingPunct="1">
              <a:lnSpc>
                <a:spcPct val="80000"/>
              </a:lnSpc>
              <a:buNone/>
            </a:pPr>
            <a:r>
              <a:rPr lang="en-US" sz="2000" b="1" dirty="0">
                <a:solidFill>
                  <a:srgbClr val="376092"/>
                </a:solidFill>
                <a:ea typeface="ＭＳ Ｐゴシック" pitchFamily="34" charset="-128"/>
              </a:rPr>
              <a:t> </a:t>
            </a:r>
            <a:r>
              <a:rPr lang="en-US" sz="2000" b="1" dirty="0" smtClean="0">
                <a:solidFill>
                  <a:srgbClr val="376092"/>
                </a:solidFill>
                <a:ea typeface="ＭＳ Ｐゴシック" pitchFamily="34" charset="-128"/>
              </a:rPr>
              <a:t>  things from the other</a:t>
            </a:r>
            <a:r>
              <a:rPr lang="en-US" altLang="en-US" sz="2000" b="1" dirty="0" smtClean="0">
                <a:solidFill>
                  <a:srgbClr val="376092"/>
                </a:solidFill>
                <a:ea typeface="ＭＳ Ｐゴシック" pitchFamily="34" charset="-128"/>
              </a:rPr>
              <a:t>’</a:t>
            </a:r>
            <a:r>
              <a:rPr lang="en-US" sz="2000" b="1" dirty="0" smtClean="0">
                <a:solidFill>
                  <a:srgbClr val="376092"/>
                </a:solidFill>
                <a:ea typeface="ＭＳ Ｐゴシック" pitchFamily="34" charset="-128"/>
              </a:rPr>
              <a:t>s perspective</a:t>
            </a:r>
          </a:p>
          <a:p>
            <a:pPr marL="0" indent="0" eaLnBrk="1" hangingPunct="1">
              <a:lnSpc>
                <a:spcPct val="80000"/>
              </a:lnSpc>
              <a:buNone/>
            </a:pPr>
            <a:endParaRPr lang="en-US" sz="1200" b="1" dirty="0" smtClean="0">
              <a:solidFill>
                <a:srgbClr val="376092"/>
              </a:solidFill>
              <a:ea typeface="ＭＳ Ｐゴシック" pitchFamily="34" charset="-128"/>
            </a:endParaRPr>
          </a:p>
          <a:p>
            <a:pPr marL="0" indent="0" eaLnBrk="1" hangingPunct="1">
              <a:lnSpc>
                <a:spcPct val="80000"/>
              </a:lnSpc>
            </a:pPr>
            <a:r>
              <a:rPr lang="en-US" sz="2000" b="1" dirty="0" smtClean="0">
                <a:solidFill>
                  <a:srgbClr val="376092"/>
                </a:solidFill>
                <a:ea typeface="ＭＳ Ｐゴシック" pitchFamily="34" charset="-128"/>
              </a:rPr>
              <a:t>Matching &amp; mirroring</a:t>
            </a:r>
          </a:p>
          <a:p>
            <a:pPr marL="0" indent="0" eaLnBrk="1" hangingPunct="1">
              <a:lnSpc>
                <a:spcPct val="80000"/>
              </a:lnSpc>
              <a:buFont typeface="Arial" pitchFamily="34" charset="0"/>
              <a:buNone/>
            </a:pPr>
            <a:endParaRPr lang="en-US" sz="1200" b="1" dirty="0" smtClean="0">
              <a:solidFill>
                <a:srgbClr val="376092"/>
              </a:solidFill>
              <a:ea typeface="ＭＳ Ｐゴシック" pitchFamily="34" charset="-128"/>
            </a:endParaRPr>
          </a:p>
          <a:p>
            <a:pPr marL="0" indent="0" eaLnBrk="1" hangingPunct="1">
              <a:lnSpc>
                <a:spcPct val="80000"/>
              </a:lnSpc>
            </a:pPr>
            <a:r>
              <a:rPr lang="en-US" sz="2000" b="1" dirty="0" smtClean="0">
                <a:solidFill>
                  <a:srgbClr val="376092"/>
                </a:solidFill>
                <a:ea typeface="ＭＳ Ｐゴシック" pitchFamily="34" charset="-128"/>
              </a:rPr>
              <a:t>Acknowledging the mood of the other </a:t>
            </a:r>
          </a:p>
          <a:p>
            <a:pPr marL="0" indent="0" eaLnBrk="1" hangingPunct="1">
              <a:lnSpc>
                <a:spcPct val="80000"/>
              </a:lnSpc>
              <a:buFont typeface="Arial" pitchFamily="34" charset="0"/>
              <a:buNone/>
            </a:pPr>
            <a:r>
              <a:rPr lang="en-US" sz="2000" b="1" dirty="0" smtClean="0">
                <a:solidFill>
                  <a:srgbClr val="376092"/>
                </a:solidFill>
                <a:ea typeface="ＭＳ Ｐゴシック" pitchFamily="34" charset="-128"/>
              </a:rPr>
              <a:t>   person, their emotional state</a:t>
            </a:r>
          </a:p>
          <a:p>
            <a:pPr marL="0" indent="0" eaLnBrk="1" hangingPunct="1">
              <a:lnSpc>
                <a:spcPct val="80000"/>
              </a:lnSpc>
              <a:buFont typeface="Arial" pitchFamily="34" charset="0"/>
              <a:buNone/>
            </a:pPr>
            <a:endParaRPr lang="en-US" sz="1200" b="1" dirty="0" smtClean="0">
              <a:solidFill>
                <a:srgbClr val="376092"/>
              </a:solidFill>
              <a:ea typeface="ＭＳ Ｐゴシック" pitchFamily="34" charset="-128"/>
            </a:endParaRPr>
          </a:p>
          <a:p>
            <a:pPr marL="0" indent="0" eaLnBrk="1" hangingPunct="1">
              <a:lnSpc>
                <a:spcPct val="80000"/>
              </a:lnSpc>
            </a:pPr>
            <a:r>
              <a:rPr lang="en-US" sz="2000" b="1" dirty="0" smtClean="0">
                <a:solidFill>
                  <a:srgbClr val="376092"/>
                </a:solidFill>
                <a:ea typeface="ＭＳ Ｐゴシック" pitchFamily="34" charset="-128"/>
              </a:rPr>
              <a:t>Absorbing and re-stating the speaker</a:t>
            </a:r>
            <a:r>
              <a:rPr lang="en-US" altLang="en-US" sz="2000" b="1" dirty="0" smtClean="0">
                <a:solidFill>
                  <a:srgbClr val="376092"/>
                </a:solidFill>
                <a:ea typeface="ＭＳ Ｐゴシック" pitchFamily="34" charset="-128"/>
              </a:rPr>
              <a:t>’</a:t>
            </a:r>
            <a:r>
              <a:rPr lang="en-US" sz="2000" b="1" dirty="0" smtClean="0">
                <a:solidFill>
                  <a:srgbClr val="376092"/>
                </a:solidFill>
                <a:ea typeface="ＭＳ Ｐゴシック" pitchFamily="34" charset="-128"/>
              </a:rPr>
              <a:t>s</a:t>
            </a:r>
          </a:p>
          <a:p>
            <a:pPr marL="0" indent="0" eaLnBrk="1" hangingPunct="1">
              <a:lnSpc>
                <a:spcPct val="80000"/>
              </a:lnSpc>
              <a:buNone/>
            </a:pPr>
            <a:r>
              <a:rPr lang="en-US" sz="2000" b="1" dirty="0" smtClean="0">
                <a:solidFill>
                  <a:srgbClr val="376092"/>
                </a:solidFill>
                <a:ea typeface="ＭＳ Ｐゴシック" pitchFamily="34" charset="-128"/>
              </a:rPr>
              <a:t>   content and/or feeling </a:t>
            </a:r>
            <a:endParaRPr lang="en-US" sz="1700" b="1" dirty="0" smtClean="0">
              <a:solidFill>
                <a:srgbClr val="376092"/>
              </a:solidFill>
              <a:ea typeface="ＭＳ Ｐゴシック" pitchFamily="34" charset="-128"/>
            </a:endParaRPr>
          </a:p>
          <a:p>
            <a:pPr lvl="1" eaLnBrk="1" hangingPunct="1">
              <a:lnSpc>
                <a:spcPct val="80000"/>
              </a:lnSpc>
            </a:pPr>
            <a:r>
              <a:rPr lang="en-US" sz="1700" b="1" dirty="0" smtClean="0">
                <a:solidFill>
                  <a:srgbClr val="376092"/>
                </a:solidFill>
                <a:ea typeface="ＭＳ Ｐゴシック" pitchFamily="34" charset="-128"/>
              </a:rPr>
              <a:t>Interpreting &amp; summarizing </a:t>
            </a:r>
          </a:p>
          <a:p>
            <a:pPr lvl="1" eaLnBrk="1" hangingPunct="1">
              <a:lnSpc>
                <a:spcPct val="80000"/>
              </a:lnSpc>
              <a:buFont typeface="Arial" pitchFamily="34" charset="0"/>
              <a:buNone/>
            </a:pPr>
            <a:r>
              <a:rPr lang="en-US" sz="1700" b="1" dirty="0" smtClean="0">
                <a:solidFill>
                  <a:srgbClr val="376092"/>
                </a:solidFill>
                <a:ea typeface="ＭＳ Ｐゴシック" pitchFamily="34" charset="-128"/>
              </a:rPr>
              <a:t>      (more than simply paraphrasing)</a:t>
            </a:r>
          </a:p>
          <a:p>
            <a:pPr lvl="1" eaLnBrk="1" hangingPunct="1">
              <a:lnSpc>
                <a:spcPct val="80000"/>
              </a:lnSpc>
            </a:pPr>
            <a:r>
              <a:rPr lang="en-US" sz="1700" b="1" dirty="0" smtClean="0">
                <a:solidFill>
                  <a:srgbClr val="376092"/>
                </a:solidFill>
                <a:ea typeface="ＭＳ Ｐゴシック" pitchFamily="34" charset="-128"/>
              </a:rPr>
              <a:t>Reflecting meaning / feeling</a:t>
            </a:r>
          </a:p>
          <a:p>
            <a:pPr lvl="1" eaLnBrk="1" hangingPunct="1">
              <a:lnSpc>
                <a:spcPct val="80000"/>
              </a:lnSpc>
            </a:pPr>
            <a:r>
              <a:rPr lang="en-US" sz="1700" b="1" dirty="0" smtClean="0">
                <a:solidFill>
                  <a:srgbClr val="376092"/>
                </a:solidFill>
                <a:ea typeface="ＭＳ Ｐゴシック" pitchFamily="34" charset="-128"/>
              </a:rPr>
              <a:t>Clarifying what the other has said</a:t>
            </a:r>
          </a:p>
          <a:p>
            <a:pPr lvl="1" eaLnBrk="1" hangingPunct="1">
              <a:lnSpc>
                <a:spcPct val="80000"/>
              </a:lnSpc>
              <a:buFont typeface="Arial" pitchFamily="34" charset="0"/>
              <a:buNone/>
            </a:pPr>
            <a:endParaRPr lang="en-US" sz="1700" b="1" dirty="0" smtClean="0">
              <a:solidFill>
                <a:srgbClr val="376092"/>
              </a:solidFill>
              <a:ea typeface="ＭＳ Ｐゴシック" pitchFamily="34" charset="-128"/>
            </a:endParaRPr>
          </a:p>
        </p:txBody>
      </p:sp>
      <p:sp>
        <p:nvSpPr>
          <p:cNvPr id="55299" name="TextBox 4"/>
          <p:cNvSpPr txBox="1">
            <a:spLocks noChangeArrowheads="1"/>
          </p:cNvSpPr>
          <p:nvPr/>
        </p:nvSpPr>
        <p:spPr bwMode="auto">
          <a:xfrm>
            <a:off x="3652838" y="1979613"/>
            <a:ext cx="184150" cy="369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sz="1800"/>
          </a:p>
        </p:txBody>
      </p:sp>
      <p:pic>
        <p:nvPicPr>
          <p:cNvPr id="55300" name="Picture 8"/>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05413" y="2466975"/>
            <a:ext cx="3279775" cy="2401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6963"/>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93700"/>
            <a:ext cx="8229600" cy="687388"/>
          </a:xfrm>
        </p:spPr>
        <p:txBody>
          <a:bodyPr>
            <a:noAutofit/>
          </a:bodyPr>
          <a:lstStyle/>
          <a:p>
            <a:pPr algn="ctr" eaLnBrk="1" fontAlgn="auto" hangingPunct="1">
              <a:spcAft>
                <a:spcPts val="0"/>
              </a:spcAft>
              <a:defRPr/>
            </a:pPr>
            <a:r>
              <a:rPr lang="en-US" sz="4800" b="1" dirty="0">
                <a:ea typeface="+mj-ea"/>
                <a:cs typeface="+mj-cs"/>
              </a:rPr>
              <a:t>How to do it:</a:t>
            </a:r>
          </a:p>
        </p:txBody>
      </p:sp>
      <p:sp>
        <p:nvSpPr>
          <p:cNvPr id="34819" name="Rectangle 3"/>
          <p:cNvSpPr>
            <a:spLocks noGrp="1" noChangeArrowheads="1"/>
          </p:cNvSpPr>
          <p:nvPr>
            <p:ph sz="half" idx="1"/>
          </p:nvPr>
        </p:nvSpPr>
        <p:spPr>
          <a:xfrm>
            <a:off x="457200" y="1190339"/>
            <a:ext cx="5473700" cy="5105400"/>
          </a:xfrm>
        </p:spPr>
        <p:txBody>
          <a:bodyPr>
            <a:normAutofit/>
          </a:bodyPr>
          <a:lstStyle/>
          <a:p>
            <a:pPr eaLnBrk="1" hangingPunct="1">
              <a:lnSpc>
                <a:spcPct val="70000"/>
              </a:lnSpc>
            </a:pPr>
            <a:r>
              <a:rPr lang="en-US" sz="2400" dirty="0" smtClean="0">
                <a:ea typeface="ＭＳ Ｐゴシック" pitchFamily="34" charset="-128"/>
              </a:rPr>
              <a:t>Set aside your own agenda; let go of the inner clamoring</a:t>
            </a:r>
          </a:p>
          <a:p>
            <a:pPr eaLnBrk="1" hangingPunct="1">
              <a:lnSpc>
                <a:spcPct val="70000"/>
              </a:lnSpc>
              <a:buFont typeface="Arial" pitchFamily="34" charset="0"/>
              <a:buNone/>
            </a:pPr>
            <a:endParaRPr lang="en-US" sz="1000" dirty="0" smtClean="0">
              <a:ea typeface="ＭＳ Ｐゴシック" pitchFamily="34" charset="-128"/>
            </a:endParaRPr>
          </a:p>
          <a:p>
            <a:pPr eaLnBrk="1" hangingPunct="1">
              <a:lnSpc>
                <a:spcPct val="70000"/>
              </a:lnSpc>
            </a:pPr>
            <a:r>
              <a:rPr lang="en-US" sz="2400" dirty="0" smtClean="0">
                <a:ea typeface="ＭＳ Ｐゴシック" pitchFamily="34" charset="-128"/>
              </a:rPr>
              <a:t>Actively </a:t>
            </a:r>
            <a:r>
              <a:rPr lang="en-US" sz="2400" b="1" i="1" dirty="0" smtClean="0">
                <a:ea typeface="ＭＳ Ｐゴシック" pitchFamily="34" charset="-128"/>
              </a:rPr>
              <a:t>intend</a:t>
            </a:r>
            <a:r>
              <a:rPr lang="en-US" sz="2400" dirty="0" smtClean="0">
                <a:ea typeface="ＭＳ Ｐゴシック" pitchFamily="34" charset="-128"/>
              </a:rPr>
              <a:t> to listen and understand another</a:t>
            </a:r>
            <a:r>
              <a:rPr lang="en-US" altLang="en-US" sz="2400" dirty="0" smtClean="0">
                <a:ea typeface="ＭＳ Ｐゴシック" pitchFamily="34" charset="-128"/>
              </a:rPr>
              <a:t>’</a:t>
            </a:r>
            <a:r>
              <a:rPr lang="en-US" sz="2400" dirty="0" smtClean="0">
                <a:ea typeface="ＭＳ Ｐゴシック" pitchFamily="34" charset="-128"/>
              </a:rPr>
              <a:t>s ideas, position, feelings or attitude</a:t>
            </a:r>
          </a:p>
          <a:p>
            <a:pPr eaLnBrk="1" hangingPunct="1">
              <a:lnSpc>
                <a:spcPct val="70000"/>
              </a:lnSpc>
              <a:buFont typeface="Arial" pitchFamily="34" charset="0"/>
              <a:buNone/>
            </a:pPr>
            <a:endParaRPr lang="en-US" sz="1000" dirty="0" smtClean="0">
              <a:ea typeface="ＭＳ Ｐゴシック" pitchFamily="34" charset="-128"/>
            </a:endParaRPr>
          </a:p>
          <a:p>
            <a:pPr eaLnBrk="1" hangingPunct="1">
              <a:lnSpc>
                <a:spcPct val="70000"/>
              </a:lnSpc>
            </a:pPr>
            <a:r>
              <a:rPr lang="en-US" sz="2400" dirty="0" smtClean="0">
                <a:ea typeface="ＭＳ Ｐゴシック" pitchFamily="34" charset="-128"/>
              </a:rPr>
              <a:t>Listen for what is said and not said</a:t>
            </a:r>
          </a:p>
          <a:p>
            <a:pPr eaLnBrk="1" hangingPunct="1">
              <a:lnSpc>
                <a:spcPct val="70000"/>
              </a:lnSpc>
              <a:buFont typeface="Arial" pitchFamily="34" charset="0"/>
              <a:buNone/>
            </a:pPr>
            <a:endParaRPr lang="en-US" sz="1000" dirty="0" smtClean="0">
              <a:ea typeface="ＭＳ Ｐゴシック" pitchFamily="34" charset="-128"/>
            </a:endParaRPr>
          </a:p>
          <a:p>
            <a:pPr eaLnBrk="1" hangingPunct="1">
              <a:lnSpc>
                <a:spcPct val="70000"/>
              </a:lnSpc>
            </a:pPr>
            <a:r>
              <a:rPr lang="en-US" sz="2400" dirty="0" smtClean="0">
                <a:ea typeface="ＭＳ Ｐゴシック" pitchFamily="34" charset="-128"/>
              </a:rPr>
              <a:t>Listen for </a:t>
            </a:r>
            <a:r>
              <a:rPr lang="en-US" sz="2400" b="1" i="1" dirty="0" smtClean="0">
                <a:ea typeface="ＭＳ Ｐゴシック" pitchFamily="34" charset="-128"/>
              </a:rPr>
              <a:t>context</a:t>
            </a:r>
          </a:p>
          <a:p>
            <a:pPr eaLnBrk="1" hangingPunct="1">
              <a:lnSpc>
                <a:spcPct val="70000"/>
              </a:lnSpc>
              <a:buFont typeface="Arial" pitchFamily="34" charset="0"/>
              <a:buNone/>
            </a:pPr>
            <a:endParaRPr lang="en-US" sz="1000" b="1" i="1" dirty="0" smtClean="0">
              <a:ea typeface="ＭＳ Ｐゴシック" pitchFamily="34" charset="-128"/>
            </a:endParaRPr>
          </a:p>
          <a:p>
            <a:pPr eaLnBrk="1" hangingPunct="1">
              <a:lnSpc>
                <a:spcPct val="70000"/>
              </a:lnSpc>
            </a:pPr>
            <a:r>
              <a:rPr lang="en-US" sz="2400" dirty="0" smtClean="0">
                <a:ea typeface="ＭＳ Ｐゴシック" pitchFamily="34" charset="-128"/>
              </a:rPr>
              <a:t>Engage in </a:t>
            </a:r>
            <a:r>
              <a:rPr lang="en-US" sz="2400" b="1" i="1" dirty="0" smtClean="0">
                <a:ea typeface="ＭＳ Ｐゴシック" pitchFamily="34" charset="-128"/>
              </a:rPr>
              <a:t>reflective listening</a:t>
            </a:r>
          </a:p>
          <a:p>
            <a:pPr eaLnBrk="1" hangingPunct="1">
              <a:lnSpc>
                <a:spcPct val="70000"/>
              </a:lnSpc>
              <a:buFont typeface="Arial" pitchFamily="34" charset="0"/>
              <a:buNone/>
            </a:pPr>
            <a:endParaRPr lang="en-US" sz="1000" b="1" i="1" dirty="0" smtClean="0">
              <a:ea typeface="ＭＳ Ｐゴシック" pitchFamily="34" charset="-128"/>
            </a:endParaRPr>
          </a:p>
          <a:p>
            <a:pPr eaLnBrk="1" hangingPunct="1">
              <a:lnSpc>
                <a:spcPct val="70000"/>
              </a:lnSpc>
            </a:pPr>
            <a:r>
              <a:rPr lang="en-US" sz="2400" dirty="0" smtClean="0">
                <a:ea typeface="ＭＳ Ｐゴシック" pitchFamily="34" charset="-128"/>
              </a:rPr>
              <a:t>Acknowledge feelings</a:t>
            </a:r>
          </a:p>
          <a:p>
            <a:pPr eaLnBrk="1" hangingPunct="1">
              <a:lnSpc>
                <a:spcPct val="70000"/>
              </a:lnSpc>
              <a:buFont typeface="Arial" pitchFamily="34" charset="0"/>
              <a:buNone/>
            </a:pPr>
            <a:endParaRPr lang="en-US" sz="1000" dirty="0" smtClean="0">
              <a:ea typeface="ＭＳ Ｐゴシック" pitchFamily="34" charset="-128"/>
            </a:endParaRPr>
          </a:p>
          <a:p>
            <a:pPr eaLnBrk="1" hangingPunct="1">
              <a:lnSpc>
                <a:spcPct val="70000"/>
              </a:lnSpc>
            </a:pPr>
            <a:r>
              <a:rPr lang="en-US" sz="2400" dirty="0" smtClean="0">
                <a:ea typeface="ＭＳ Ｐゴシック" pitchFamily="34" charset="-128"/>
              </a:rPr>
              <a:t>Say what you heard to verify</a:t>
            </a:r>
          </a:p>
          <a:p>
            <a:pPr eaLnBrk="1" hangingPunct="1">
              <a:lnSpc>
                <a:spcPct val="70000"/>
              </a:lnSpc>
              <a:buFont typeface="Arial" pitchFamily="34" charset="0"/>
              <a:buNone/>
            </a:pPr>
            <a:endParaRPr lang="en-US" sz="1000" dirty="0" smtClean="0">
              <a:ea typeface="ＭＳ Ｐゴシック" pitchFamily="34" charset="-128"/>
            </a:endParaRPr>
          </a:p>
          <a:p>
            <a:pPr eaLnBrk="1" hangingPunct="1">
              <a:lnSpc>
                <a:spcPct val="70000"/>
              </a:lnSpc>
            </a:pPr>
            <a:r>
              <a:rPr lang="en-US" sz="2400" dirty="0" smtClean="0">
                <a:ea typeface="ＭＳ Ｐゴシック" pitchFamily="34" charset="-128"/>
              </a:rPr>
              <a:t>Ask for clarification; verify what was said and meant</a:t>
            </a:r>
          </a:p>
          <a:p>
            <a:pPr eaLnBrk="1" hangingPunct="1">
              <a:lnSpc>
                <a:spcPct val="70000"/>
              </a:lnSpc>
            </a:pPr>
            <a:endParaRPr lang="en-US" sz="1000" dirty="0" smtClean="0">
              <a:ea typeface="ＭＳ Ｐゴシック" pitchFamily="34" charset="-128"/>
            </a:endParaRPr>
          </a:p>
          <a:p>
            <a:pPr eaLnBrk="1" hangingPunct="1">
              <a:lnSpc>
                <a:spcPct val="70000"/>
              </a:lnSpc>
            </a:pPr>
            <a:r>
              <a:rPr lang="en-US" sz="2400" dirty="0" smtClean="0">
                <a:ea typeface="ＭＳ Ｐゴシック" pitchFamily="34" charset="-128"/>
              </a:rPr>
              <a:t>Allow silence</a:t>
            </a:r>
          </a:p>
          <a:p>
            <a:pPr eaLnBrk="1" hangingPunct="1">
              <a:lnSpc>
                <a:spcPct val="70000"/>
              </a:lnSpc>
              <a:buFont typeface="Arial" pitchFamily="34" charset="0"/>
              <a:buNone/>
            </a:pPr>
            <a:endParaRPr lang="en-US" sz="700" dirty="0" smtClean="0">
              <a:ea typeface="ＭＳ Ｐゴシック" pitchFamily="34" charset="-128"/>
            </a:endParaRPr>
          </a:p>
        </p:txBody>
      </p:sp>
      <p:sp>
        <p:nvSpPr>
          <p:cNvPr id="2" name="Content Placeholder 1"/>
          <p:cNvSpPr>
            <a:spLocks noGrp="1"/>
          </p:cNvSpPr>
          <p:nvPr>
            <p:ph sz="half" idx="2"/>
          </p:nvPr>
        </p:nvSpPr>
        <p:spPr>
          <a:xfrm>
            <a:off x="6262688" y="1403350"/>
            <a:ext cx="2424112" cy="4914900"/>
          </a:xfrm>
        </p:spPr>
        <p:txBody>
          <a:bodyPr>
            <a:normAutofit/>
          </a:bodyPr>
          <a:lstStyle/>
          <a:p>
            <a:pPr marL="0" indent="0" algn="ctr" eaLnBrk="1" hangingPunct="1">
              <a:lnSpc>
                <a:spcPct val="80000"/>
              </a:lnSpc>
              <a:buFont typeface="Arial" pitchFamily="34" charset="0"/>
              <a:buNone/>
            </a:pPr>
            <a:r>
              <a:rPr lang="en-US" altLang="en-US" sz="6000" smtClean="0">
                <a:solidFill>
                  <a:srgbClr val="376092"/>
                </a:solidFill>
                <a:latin typeface="Apple Chancery" charset="0"/>
                <a:ea typeface="ＭＳ Ｐゴシック" pitchFamily="34" charset="-128"/>
              </a:rPr>
              <a:t>“</a:t>
            </a:r>
            <a:r>
              <a:rPr lang="en-US" sz="6000" smtClean="0">
                <a:solidFill>
                  <a:srgbClr val="376092"/>
                </a:solidFill>
                <a:latin typeface="Apple Chancery" charset="0"/>
                <a:ea typeface="ＭＳ Ｐゴシック" pitchFamily="34" charset="-128"/>
              </a:rPr>
              <a:t>Y</a:t>
            </a:r>
            <a:r>
              <a:rPr lang="en-US" sz="3600" smtClean="0">
                <a:solidFill>
                  <a:srgbClr val="376092"/>
                </a:solidFill>
                <a:latin typeface="Apple Chancery" charset="0"/>
                <a:ea typeface="ＭＳ Ｐゴシック" pitchFamily="34" charset="-128"/>
              </a:rPr>
              <a:t>ou cannot truly listen to someone and do anything else at the same time.</a:t>
            </a:r>
            <a:r>
              <a:rPr lang="en-US" altLang="en-US" sz="3600" smtClean="0">
                <a:solidFill>
                  <a:srgbClr val="376092"/>
                </a:solidFill>
                <a:latin typeface="Apple Chancery" charset="0"/>
                <a:ea typeface="ＭＳ Ｐゴシック" pitchFamily="34" charset="-128"/>
              </a:rPr>
              <a:t>”</a:t>
            </a:r>
            <a:endParaRPr lang="en-US" sz="3600" smtClean="0">
              <a:solidFill>
                <a:srgbClr val="376092"/>
              </a:solidFill>
              <a:latin typeface="Apple Chancery" charset="0"/>
              <a:ea typeface="ＭＳ Ｐゴシック" pitchFamily="34" charset="-128"/>
            </a:endParaRPr>
          </a:p>
          <a:p>
            <a:pPr marL="0" indent="0" algn="ctr" eaLnBrk="1" hangingPunct="1">
              <a:lnSpc>
                <a:spcPct val="80000"/>
              </a:lnSpc>
              <a:buFont typeface="Arial" pitchFamily="34" charset="0"/>
              <a:buNone/>
            </a:pPr>
            <a:r>
              <a:rPr lang="en-US" sz="2000" smtClean="0">
                <a:latin typeface="Apple Chancery" charset="0"/>
                <a:ea typeface="ＭＳ Ｐゴシック" pitchFamily="34" charset="-128"/>
              </a:rPr>
              <a:t>- M. Scott Peck</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9274806"/>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ppt_w</p:attrName>
                                        </p:attrNameLst>
                                      </p:cBhvr>
                                      <p:tavLst>
                                        <p:tav tm="0">
                                          <p:val>
                                            <p:strVal val="#ppt_w+.3"/>
                                          </p:val>
                                        </p:tav>
                                        <p:tav tm="100000">
                                          <p:val>
                                            <p:strVal val="#ppt_w"/>
                                          </p:val>
                                        </p:tav>
                                      </p:tavLst>
                                    </p:anim>
                                    <p:anim calcmode="lin" valueType="num">
                                      <p:cBhvr>
                                        <p:cTn id="8" dur="1000" fill="hold"/>
                                        <p:tgtEl>
                                          <p:spTgt spid="34818"/>
                                        </p:tgtEl>
                                        <p:attrNameLst>
                                          <p:attrName>ppt_h</p:attrName>
                                        </p:attrNameLst>
                                      </p:cBhvr>
                                      <p:tavLst>
                                        <p:tav tm="0">
                                          <p:val>
                                            <p:strVal val="#ppt_h"/>
                                          </p:val>
                                        </p:tav>
                                        <p:tav tm="100000">
                                          <p:val>
                                            <p:strVal val="#ppt_h"/>
                                          </p:val>
                                        </p:tav>
                                      </p:tavLst>
                                    </p:anim>
                                    <p:animEffect transition="in" filter="fade">
                                      <p:cBhvr>
                                        <p:cTn id="9" dur="1000"/>
                                        <p:tgtEl>
                                          <p:spTgt spid="348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4819">
                                            <p:txEl>
                                              <p:pRg st="0" end="0"/>
                                            </p:txEl>
                                          </p:spTgt>
                                        </p:tgtEl>
                                        <p:attrNameLst>
                                          <p:attrName>style.visibility</p:attrName>
                                        </p:attrNameLst>
                                      </p:cBhvr>
                                      <p:to>
                                        <p:strVal val="visible"/>
                                      </p:to>
                                    </p:set>
                                    <p:anim calcmode="lin" valueType="num">
                                      <p:cBhvr>
                                        <p:cTn id="14" dur="1000" fill="hold"/>
                                        <p:tgtEl>
                                          <p:spTgt spid="3481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481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4819">
                                            <p:txEl>
                                              <p:pRg st="0" end="0"/>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dissolve">
                                      <p:cBhvr>
                                        <p:cTn id="19" dur="500"/>
                                        <p:tgtEl>
                                          <p:spTgt spid="2">
                                            <p:txEl>
                                              <p:pRg st="1" end="1"/>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dissolve">
                                      <p:cBhvr>
                                        <p:cTn id="22" dur="500"/>
                                        <p:tgtEl>
                                          <p:spTgt spid="2">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dissolve">
                                      <p:cBhvr>
                                        <p:cTn id="27" dur="500"/>
                                        <p:tgtEl>
                                          <p:spTgt spid="2">
                                            <p:txEl>
                                              <p:pRg st="0" end="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dissolve">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Phrasing examples:</a:t>
            </a:r>
          </a:p>
        </p:txBody>
      </p:sp>
      <p:sp>
        <p:nvSpPr>
          <p:cNvPr id="35843" name="Rectangle 3"/>
          <p:cNvSpPr>
            <a:spLocks noGrp="1" noChangeArrowheads="1"/>
          </p:cNvSpPr>
          <p:nvPr>
            <p:ph type="body" idx="1"/>
          </p:nvPr>
        </p:nvSpPr>
        <p:spPr>
          <a:xfrm>
            <a:off x="624385" y="1347716"/>
            <a:ext cx="7772400" cy="4530725"/>
          </a:xfrm>
        </p:spPr>
        <p:txBody>
          <a:bodyPr/>
          <a:lstStyle/>
          <a:p>
            <a:pPr eaLnBrk="1" hangingPunct="1"/>
            <a:r>
              <a:rPr lang="en-US" i="1" dirty="0" smtClean="0">
                <a:ea typeface="ＭＳ Ｐゴシック" pitchFamily="34" charset="-128"/>
              </a:rPr>
              <a:t>Help me understand what you mean by . . .</a:t>
            </a:r>
          </a:p>
          <a:p>
            <a:pPr eaLnBrk="1" hangingPunct="1"/>
            <a:r>
              <a:rPr lang="en-US" i="1" dirty="0" smtClean="0">
                <a:ea typeface="ＭＳ Ｐゴシック" pitchFamily="34" charset="-128"/>
              </a:rPr>
              <a:t>Tell me if I</a:t>
            </a:r>
            <a:r>
              <a:rPr lang="ja-JP" altLang="en-US" i="1" dirty="0" smtClean="0">
                <a:ea typeface="ＭＳ Ｐゴシック" pitchFamily="34" charset="-128"/>
              </a:rPr>
              <a:t>’</a:t>
            </a:r>
            <a:r>
              <a:rPr lang="en-US" altLang="ja-JP" i="1" dirty="0" smtClean="0">
                <a:ea typeface="ＭＳ Ｐゴシック" pitchFamily="34" charset="-128"/>
              </a:rPr>
              <a:t>m hearing you right . . .</a:t>
            </a:r>
          </a:p>
          <a:p>
            <a:pPr eaLnBrk="1" hangingPunct="1"/>
            <a:r>
              <a:rPr lang="en-US" i="1" dirty="0" smtClean="0">
                <a:ea typeface="ＭＳ Ｐゴシック" pitchFamily="34" charset="-128"/>
              </a:rPr>
              <a:t>Hmmm.  Sounds like you</a:t>
            </a:r>
            <a:r>
              <a:rPr lang="ja-JP" altLang="en-US" i="1" dirty="0" smtClean="0">
                <a:ea typeface="ＭＳ Ｐゴシック" pitchFamily="34" charset="-128"/>
              </a:rPr>
              <a:t>’</a:t>
            </a:r>
            <a:r>
              <a:rPr lang="en-US" altLang="ja-JP" i="1" dirty="0" smtClean="0">
                <a:ea typeface="ＭＳ Ｐゴシック" pitchFamily="34" charset="-128"/>
              </a:rPr>
              <a:t>re feeling . . .</a:t>
            </a:r>
          </a:p>
          <a:p>
            <a:pPr eaLnBrk="1" hangingPunct="1"/>
            <a:r>
              <a:rPr lang="en-US" i="1" dirty="0" smtClean="0">
                <a:ea typeface="ＭＳ Ｐゴシック" pitchFamily="34" charset="-128"/>
              </a:rPr>
              <a:t>It sounds like you</a:t>
            </a:r>
            <a:r>
              <a:rPr lang="ja-JP" altLang="en-US" i="1" dirty="0" smtClean="0">
                <a:ea typeface="ＭＳ Ｐゴシック" pitchFamily="34" charset="-128"/>
              </a:rPr>
              <a:t>’</a:t>
            </a:r>
            <a:r>
              <a:rPr lang="en-US" altLang="ja-JP" i="1" dirty="0" smtClean="0">
                <a:ea typeface="ＭＳ Ｐゴシック" pitchFamily="34" charset="-128"/>
              </a:rPr>
              <a:t>re really passionate about this.</a:t>
            </a:r>
          </a:p>
          <a:p>
            <a:pPr eaLnBrk="1" hangingPunct="1"/>
            <a:r>
              <a:rPr lang="en-US" i="1" dirty="0" smtClean="0">
                <a:ea typeface="ＭＳ Ｐゴシック" pitchFamily="34" charset="-128"/>
              </a:rPr>
              <a:t>When you said . . .   I assumed you meant . . .</a:t>
            </a:r>
          </a:p>
          <a:p>
            <a:pPr eaLnBrk="1" hangingPunct="1">
              <a:buFont typeface="Wingdings" pitchFamily="2" charset="2"/>
              <a:buNone/>
            </a:pPr>
            <a:r>
              <a:rPr lang="en-US" i="1" dirty="0" smtClean="0">
                <a:ea typeface="ＭＳ Ｐゴシック" pitchFamily="34" charset="-128"/>
              </a:rPr>
              <a:t>    Is that right?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97144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20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fade">
                                      <p:cBhvr>
                                        <p:cTn id="12" dur="2000"/>
                                        <p:tgtEl>
                                          <p:spTgt spid="358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43">
                                            <p:txEl>
                                              <p:pRg st="1" end="1"/>
                                            </p:txEl>
                                          </p:spTgt>
                                        </p:tgtEl>
                                        <p:attrNameLst>
                                          <p:attrName>style.visibility</p:attrName>
                                        </p:attrNameLst>
                                      </p:cBhvr>
                                      <p:to>
                                        <p:strVal val="visible"/>
                                      </p:to>
                                    </p:set>
                                    <p:animEffect transition="in" filter="fade">
                                      <p:cBhvr>
                                        <p:cTn id="17" dur="2000"/>
                                        <p:tgtEl>
                                          <p:spTgt spid="358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843">
                                            <p:txEl>
                                              <p:pRg st="2" end="2"/>
                                            </p:txEl>
                                          </p:spTgt>
                                        </p:tgtEl>
                                        <p:attrNameLst>
                                          <p:attrName>style.visibility</p:attrName>
                                        </p:attrNameLst>
                                      </p:cBhvr>
                                      <p:to>
                                        <p:strVal val="visible"/>
                                      </p:to>
                                    </p:set>
                                    <p:animEffect transition="in" filter="fade">
                                      <p:cBhvr>
                                        <p:cTn id="22" dur="2000"/>
                                        <p:tgtEl>
                                          <p:spTgt spid="358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843">
                                            <p:txEl>
                                              <p:pRg st="3" end="3"/>
                                            </p:txEl>
                                          </p:spTgt>
                                        </p:tgtEl>
                                        <p:attrNameLst>
                                          <p:attrName>style.visibility</p:attrName>
                                        </p:attrNameLst>
                                      </p:cBhvr>
                                      <p:to>
                                        <p:strVal val="visible"/>
                                      </p:to>
                                    </p:set>
                                    <p:animEffect transition="in" filter="fade">
                                      <p:cBhvr>
                                        <p:cTn id="27" dur="2000"/>
                                        <p:tgtEl>
                                          <p:spTgt spid="3584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843">
                                            <p:txEl>
                                              <p:pRg st="4" end="4"/>
                                            </p:txEl>
                                          </p:spTgt>
                                        </p:tgtEl>
                                        <p:attrNameLst>
                                          <p:attrName>style.visibility</p:attrName>
                                        </p:attrNameLst>
                                      </p:cBhvr>
                                      <p:to>
                                        <p:strVal val="visible"/>
                                      </p:to>
                                    </p:set>
                                    <p:animEffect transition="in" filter="fade">
                                      <p:cBhvr>
                                        <p:cTn id="32" dur="2000"/>
                                        <p:tgtEl>
                                          <p:spTgt spid="3584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843">
                                            <p:txEl>
                                              <p:pRg st="5" end="5"/>
                                            </p:txEl>
                                          </p:spTgt>
                                        </p:tgtEl>
                                        <p:attrNameLst>
                                          <p:attrName>style.visibility</p:attrName>
                                        </p:attrNameLst>
                                      </p:cBhvr>
                                      <p:to>
                                        <p:strVal val="visible"/>
                                      </p:to>
                                    </p:set>
                                    <p:animEffect transition="in" filter="fade">
                                      <p:cBhvr>
                                        <p:cTn id="37" dur="2000"/>
                                        <p:tgtEl>
                                          <p:spTgt spid="3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355600"/>
            <a:ext cx="8229600" cy="811213"/>
          </a:xfrm>
        </p:spPr>
        <p:txBody>
          <a:bodyPr/>
          <a:lstStyle/>
          <a:p>
            <a:pPr eaLnBrk="1" fontAlgn="auto" hangingPunct="1">
              <a:spcAft>
                <a:spcPts val="0"/>
              </a:spcAft>
              <a:defRPr/>
            </a:pPr>
            <a:r>
              <a:rPr lang="en-US" sz="3600" b="1" dirty="0">
                <a:ea typeface="+mj-ea"/>
                <a:cs typeface="+mj-cs"/>
              </a:rPr>
              <a:t>Exercise Two:  Respectful Listening</a:t>
            </a:r>
          </a:p>
        </p:txBody>
      </p:sp>
      <p:sp>
        <p:nvSpPr>
          <p:cNvPr id="76803" name="Rectangle 3"/>
          <p:cNvSpPr>
            <a:spLocks noGrp="1" noChangeArrowheads="1"/>
          </p:cNvSpPr>
          <p:nvPr>
            <p:ph type="body" idx="1"/>
          </p:nvPr>
        </p:nvSpPr>
        <p:spPr>
          <a:xfrm>
            <a:off x="457200" y="1344237"/>
            <a:ext cx="8229600" cy="5310187"/>
          </a:xfrm>
        </p:spPr>
        <p:txBody>
          <a:bodyPr/>
          <a:lstStyle/>
          <a:p>
            <a:pPr eaLnBrk="1" hangingPunct="1">
              <a:lnSpc>
                <a:spcPct val="90000"/>
              </a:lnSpc>
            </a:pPr>
            <a:r>
              <a:rPr lang="en-US" sz="2800" dirty="0" smtClean="0">
                <a:ea typeface="ＭＳ Ｐゴシック" pitchFamily="34" charset="-128"/>
              </a:rPr>
              <a:t>Find a partner (we</a:t>
            </a:r>
            <a:r>
              <a:rPr lang="en-US" altLang="en-US" sz="2800" dirty="0" smtClean="0">
                <a:ea typeface="ＭＳ Ｐゴシック" pitchFamily="34" charset="-128"/>
              </a:rPr>
              <a:t>’</a:t>
            </a:r>
            <a:r>
              <a:rPr lang="en-US" sz="2800" dirty="0" smtClean="0">
                <a:ea typeface="ＭＳ Ｐゴシック" pitchFamily="34" charset="-128"/>
              </a:rPr>
              <a:t>re working in pairs on this one)</a:t>
            </a:r>
          </a:p>
          <a:p>
            <a:pPr eaLnBrk="1" hangingPunct="1">
              <a:lnSpc>
                <a:spcPct val="90000"/>
              </a:lnSpc>
            </a:pPr>
            <a:r>
              <a:rPr lang="en-US" sz="2800" dirty="0" smtClean="0">
                <a:ea typeface="ＭＳ Ｐゴシック" pitchFamily="34" charset="-128"/>
              </a:rPr>
              <a:t>Think of a situation you have encountered in the last week or two</a:t>
            </a:r>
          </a:p>
          <a:p>
            <a:pPr eaLnBrk="1" hangingPunct="1">
              <a:lnSpc>
                <a:spcPct val="90000"/>
              </a:lnSpc>
            </a:pPr>
            <a:r>
              <a:rPr lang="en-US" sz="2800" dirty="0" smtClean="0">
                <a:ea typeface="ＭＳ Ｐゴシック" pitchFamily="34" charset="-128"/>
              </a:rPr>
              <a:t>Use the skills of respectful listening and smart questions to coach each other</a:t>
            </a:r>
          </a:p>
          <a:p>
            <a:pPr eaLnBrk="1" hangingPunct="1">
              <a:lnSpc>
                <a:spcPct val="90000"/>
              </a:lnSpc>
            </a:pPr>
            <a:r>
              <a:rPr lang="en-US" sz="2800" dirty="0" smtClean="0">
                <a:ea typeface="ＭＳ Ｐゴシック" pitchFamily="34" charset="-128"/>
              </a:rPr>
              <a:t>Take turns being Coach.  As Coach:</a:t>
            </a:r>
          </a:p>
          <a:p>
            <a:pPr lvl="2" eaLnBrk="1" hangingPunct="1">
              <a:lnSpc>
                <a:spcPct val="90000"/>
              </a:lnSpc>
            </a:pPr>
            <a:r>
              <a:rPr lang="en-US" sz="1800" dirty="0" smtClean="0">
                <a:ea typeface="ＭＳ Ｐゴシック" pitchFamily="34" charset="-128"/>
              </a:rPr>
              <a:t>Spend 5 minutes listening and asking questions</a:t>
            </a:r>
          </a:p>
          <a:p>
            <a:pPr lvl="2" eaLnBrk="1" hangingPunct="1">
              <a:lnSpc>
                <a:spcPct val="90000"/>
              </a:lnSpc>
            </a:pPr>
            <a:r>
              <a:rPr lang="en-US" sz="1800" dirty="0" smtClean="0">
                <a:ea typeface="ＭＳ Ｐゴシック" pitchFamily="34" charset="-128"/>
              </a:rPr>
              <a:t>Refer to your contextual listening checklist as needed </a:t>
            </a:r>
          </a:p>
          <a:p>
            <a:pPr lvl="2" eaLnBrk="1" hangingPunct="1">
              <a:lnSpc>
                <a:spcPct val="90000"/>
              </a:lnSpc>
            </a:pPr>
            <a:r>
              <a:rPr lang="en-US" sz="1800" dirty="0" smtClean="0">
                <a:ea typeface="ＭＳ Ｐゴシック" pitchFamily="34" charset="-128"/>
              </a:rPr>
              <a:t>As you listen, write down clues as to what you</a:t>
            </a:r>
            <a:r>
              <a:rPr lang="ja-JP" altLang="en-US" sz="1800" dirty="0" smtClean="0">
                <a:ea typeface="ＭＳ Ｐゴシック" pitchFamily="34" charset="-128"/>
              </a:rPr>
              <a:t>’</a:t>
            </a:r>
            <a:r>
              <a:rPr lang="en-US" altLang="ja-JP" sz="1800" dirty="0" smtClean="0">
                <a:ea typeface="ＭＳ Ｐゴシック" pitchFamily="34" charset="-128"/>
              </a:rPr>
              <a:t>re hearing</a:t>
            </a:r>
          </a:p>
          <a:p>
            <a:pPr lvl="2" eaLnBrk="1" hangingPunct="1">
              <a:lnSpc>
                <a:spcPct val="90000"/>
              </a:lnSpc>
            </a:pPr>
            <a:r>
              <a:rPr lang="en-US" sz="1800" dirty="0" smtClean="0">
                <a:ea typeface="ＭＳ Ｐゴシック" pitchFamily="34" charset="-128"/>
              </a:rPr>
              <a:t>Use your reflective listening skills (attending, following, reflecting)</a:t>
            </a:r>
          </a:p>
          <a:p>
            <a:pPr lvl="2" eaLnBrk="1" hangingPunct="1">
              <a:lnSpc>
                <a:spcPct val="90000"/>
              </a:lnSpc>
            </a:pPr>
            <a:r>
              <a:rPr lang="en-US" sz="1800" dirty="0" smtClean="0">
                <a:ea typeface="ＭＳ Ｐゴシック" pitchFamily="34" charset="-128"/>
              </a:rPr>
              <a:t>Ask questions to clarify</a:t>
            </a:r>
          </a:p>
          <a:p>
            <a:pPr lvl="2" eaLnBrk="1" hangingPunct="1">
              <a:lnSpc>
                <a:spcPct val="90000"/>
              </a:lnSpc>
            </a:pPr>
            <a:r>
              <a:rPr lang="en-US" sz="1800" dirty="0" smtClean="0">
                <a:ea typeface="ＭＳ Ｐゴシック" pitchFamily="34" charset="-128"/>
              </a:rPr>
              <a:t>Verify what you hear</a:t>
            </a:r>
          </a:p>
          <a:p>
            <a:pPr lvl="2" eaLnBrk="1" hangingPunct="1">
              <a:lnSpc>
                <a:spcPct val="90000"/>
              </a:lnSpc>
              <a:buFont typeface="Wingdings" pitchFamily="2" charset="2"/>
              <a:buNone/>
            </a:pPr>
            <a:endParaRPr lang="en-US" sz="2000" dirty="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889969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fade">
                                      <p:cBhvr>
                                        <p:cTn id="7" dur="1000"/>
                                        <p:tgtEl>
                                          <p:spTgt spid="76802"/>
                                        </p:tgtEl>
                                      </p:cBhvr>
                                    </p:animEffect>
                                    <p:anim calcmode="lin" valueType="num">
                                      <p:cBhvr>
                                        <p:cTn id="8" dur="1000" fill="hold"/>
                                        <p:tgtEl>
                                          <p:spTgt spid="76802"/>
                                        </p:tgtEl>
                                        <p:attrNameLst>
                                          <p:attrName>ppt_x</p:attrName>
                                        </p:attrNameLst>
                                      </p:cBhvr>
                                      <p:tavLst>
                                        <p:tav tm="0">
                                          <p:val>
                                            <p:strVal val="#ppt_x"/>
                                          </p:val>
                                        </p:tav>
                                        <p:tav tm="100000">
                                          <p:val>
                                            <p:strVal val="#ppt_x"/>
                                          </p:val>
                                        </p:tav>
                                      </p:tavLst>
                                    </p:anim>
                                    <p:anim calcmode="lin" valueType="num">
                                      <p:cBhvr>
                                        <p:cTn id="9" dur="898" decel="100000" fill="hold"/>
                                        <p:tgtEl>
                                          <p:spTgt spid="7680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680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6803">
                                            <p:txEl>
                                              <p:pRg st="0" end="0"/>
                                            </p:txEl>
                                          </p:spTgt>
                                        </p:tgtEl>
                                        <p:attrNameLst>
                                          <p:attrName>style.visibility</p:attrName>
                                        </p:attrNameLst>
                                      </p:cBhvr>
                                      <p:to>
                                        <p:strVal val="visible"/>
                                      </p:to>
                                    </p:set>
                                    <p:animEffect transition="in" filter="fade">
                                      <p:cBhvr>
                                        <p:cTn id="15" dur="1000"/>
                                        <p:tgtEl>
                                          <p:spTgt spid="76803">
                                            <p:txEl>
                                              <p:pRg st="0" end="0"/>
                                            </p:txEl>
                                          </p:spTgt>
                                        </p:tgtEl>
                                      </p:cBhvr>
                                    </p:animEffect>
                                    <p:anim calcmode="lin" valueType="num">
                                      <p:cBhvr>
                                        <p:cTn id="16" dur="10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680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680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6803">
                                            <p:txEl>
                                              <p:pRg st="1" end="1"/>
                                            </p:txEl>
                                          </p:spTgt>
                                        </p:tgtEl>
                                        <p:attrNameLst>
                                          <p:attrName>style.visibility</p:attrName>
                                        </p:attrNameLst>
                                      </p:cBhvr>
                                      <p:to>
                                        <p:strVal val="visible"/>
                                      </p:to>
                                    </p:set>
                                    <p:animEffect transition="in" filter="fade">
                                      <p:cBhvr>
                                        <p:cTn id="23" dur="1000"/>
                                        <p:tgtEl>
                                          <p:spTgt spid="76803">
                                            <p:txEl>
                                              <p:pRg st="1" end="1"/>
                                            </p:txEl>
                                          </p:spTgt>
                                        </p:tgtEl>
                                      </p:cBhvr>
                                    </p:animEffect>
                                    <p:anim calcmode="lin" valueType="num">
                                      <p:cBhvr>
                                        <p:cTn id="24" dur="10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7680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7680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6803">
                                            <p:txEl>
                                              <p:pRg st="2" end="2"/>
                                            </p:txEl>
                                          </p:spTgt>
                                        </p:tgtEl>
                                        <p:attrNameLst>
                                          <p:attrName>style.visibility</p:attrName>
                                        </p:attrNameLst>
                                      </p:cBhvr>
                                      <p:to>
                                        <p:strVal val="visible"/>
                                      </p:to>
                                    </p:set>
                                    <p:animEffect transition="in" filter="fade">
                                      <p:cBhvr>
                                        <p:cTn id="31" dur="1000"/>
                                        <p:tgtEl>
                                          <p:spTgt spid="76803">
                                            <p:txEl>
                                              <p:pRg st="2" end="2"/>
                                            </p:txEl>
                                          </p:spTgt>
                                        </p:tgtEl>
                                      </p:cBhvr>
                                    </p:animEffect>
                                    <p:anim calcmode="lin" valueType="num">
                                      <p:cBhvr>
                                        <p:cTn id="32" dur="10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7680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7680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76803">
                                            <p:txEl>
                                              <p:pRg st="3" end="3"/>
                                            </p:txEl>
                                          </p:spTgt>
                                        </p:tgtEl>
                                        <p:attrNameLst>
                                          <p:attrName>style.visibility</p:attrName>
                                        </p:attrNameLst>
                                      </p:cBhvr>
                                      <p:to>
                                        <p:strVal val="visible"/>
                                      </p:to>
                                    </p:set>
                                    <p:animEffect transition="in" filter="fade">
                                      <p:cBhvr>
                                        <p:cTn id="39" dur="1000"/>
                                        <p:tgtEl>
                                          <p:spTgt spid="76803">
                                            <p:txEl>
                                              <p:pRg st="3" end="3"/>
                                            </p:txEl>
                                          </p:spTgt>
                                        </p:tgtEl>
                                      </p:cBhvr>
                                    </p:animEffect>
                                    <p:anim calcmode="lin" valueType="num">
                                      <p:cBhvr>
                                        <p:cTn id="40" dur="10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76803">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76803">
                                            <p:txEl>
                                              <p:pRg st="3" end="3"/>
                                            </p:tx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76803">
                                            <p:txEl>
                                              <p:pRg st="4" end="4"/>
                                            </p:txEl>
                                          </p:spTgt>
                                        </p:tgtEl>
                                        <p:attrNameLst>
                                          <p:attrName>style.visibility</p:attrName>
                                        </p:attrNameLst>
                                      </p:cBhvr>
                                      <p:to>
                                        <p:strVal val="visible"/>
                                      </p:to>
                                    </p:set>
                                    <p:animEffect transition="in" filter="fade">
                                      <p:cBhvr>
                                        <p:cTn id="45" dur="1000"/>
                                        <p:tgtEl>
                                          <p:spTgt spid="76803">
                                            <p:txEl>
                                              <p:pRg st="4" end="4"/>
                                            </p:txEl>
                                          </p:spTgt>
                                        </p:tgtEl>
                                      </p:cBhvr>
                                    </p:animEffect>
                                    <p:anim calcmode="lin" valueType="num">
                                      <p:cBhvr>
                                        <p:cTn id="46" dur="10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p:cTn id="47" dur="898" decel="100000" fill="hold"/>
                                        <p:tgtEl>
                                          <p:spTgt spid="76803">
                                            <p:txEl>
                                              <p:pRg st="4" end="4"/>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898"/>
                                          </p:stCondLst>
                                        </p:cTn>
                                        <p:tgtEl>
                                          <p:spTgt spid="76803">
                                            <p:txEl>
                                              <p:pRg st="4" end="4"/>
                                            </p:txEl>
                                          </p:spTgt>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76803">
                                            <p:txEl>
                                              <p:pRg st="5" end="5"/>
                                            </p:txEl>
                                          </p:spTgt>
                                        </p:tgtEl>
                                        <p:attrNameLst>
                                          <p:attrName>style.visibility</p:attrName>
                                        </p:attrNameLst>
                                      </p:cBhvr>
                                      <p:to>
                                        <p:strVal val="visible"/>
                                      </p:to>
                                    </p:set>
                                    <p:animEffect transition="in" filter="fade">
                                      <p:cBhvr>
                                        <p:cTn id="51" dur="1000"/>
                                        <p:tgtEl>
                                          <p:spTgt spid="76803">
                                            <p:txEl>
                                              <p:pRg st="5" end="5"/>
                                            </p:txEl>
                                          </p:spTgt>
                                        </p:tgtEl>
                                      </p:cBhvr>
                                    </p:animEffect>
                                    <p:anim calcmode="lin" valueType="num">
                                      <p:cBhvr>
                                        <p:cTn id="52" dur="1000" fill="hold"/>
                                        <p:tgtEl>
                                          <p:spTgt spid="76803">
                                            <p:txEl>
                                              <p:pRg st="5" end="5"/>
                                            </p:txEl>
                                          </p:spTgt>
                                        </p:tgtEl>
                                        <p:attrNameLst>
                                          <p:attrName>ppt_x</p:attrName>
                                        </p:attrNameLst>
                                      </p:cBhvr>
                                      <p:tavLst>
                                        <p:tav tm="0">
                                          <p:val>
                                            <p:strVal val="#ppt_x"/>
                                          </p:val>
                                        </p:tav>
                                        <p:tav tm="100000">
                                          <p:val>
                                            <p:strVal val="#ppt_x"/>
                                          </p:val>
                                        </p:tav>
                                      </p:tavLst>
                                    </p:anim>
                                    <p:anim calcmode="lin" valueType="num">
                                      <p:cBhvr>
                                        <p:cTn id="53" dur="898" decel="100000" fill="hold"/>
                                        <p:tgtEl>
                                          <p:spTgt spid="76803">
                                            <p:txEl>
                                              <p:pRg st="5" end="5"/>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898"/>
                                          </p:stCondLst>
                                        </p:cTn>
                                        <p:tgtEl>
                                          <p:spTgt spid="76803">
                                            <p:txEl>
                                              <p:pRg st="5" end="5"/>
                                            </p:txEl>
                                          </p:spTgt>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76803">
                                            <p:txEl>
                                              <p:pRg st="6" end="6"/>
                                            </p:txEl>
                                          </p:spTgt>
                                        </p:tgtEl>
                                        <p:attrNameLst>
                                          <p:attrName>style.visibility</p:attrName>
                                        </p:attrNameLst>
                                      </p:cBhvr>
                                      <p:to>
                                        <p:strVal val="visible"/>
                                      </p:to>
                                    </p:set>
                                    <p:animEffect transition="in" filter="fade">
                                      <p:cBhvr>
                                        <p:cTn id="57" dur="1000"/>
                                        <p:tgtEl>
                                          <p:spTgt spid="76803">
                                            <p:txEl>
                                              <p:pRg st="6" end="6"/>
                                            </p:txEl>
                                          </p:spTgt>
                                        </p:tgtEl>
                                      </p:cBhvr>
                                    </p:animEffect>
                                    <p:anim calcmode="lin" valueType="num">
                                      <p:cBhvr>
                                        <p:cTn id="58" dur="1000" fill="hold"/>
                                        <p:tgtEl>
                                          <p:spTgt spid="76803">
                                            <p:txEl>
                                              <p:pRg st="6" end="6"/>
                                            </p:txEl>
                                          </p:spTgt>
                                        </p:tgtEl>
                                        <p:attrNameLst>
                                          <p:attrName>ppt_x</p:attrName>
                                        </p:attrNameLst>
                                      </p:cBhvr>
                                      <p:tavLst>
                                        <p:tav tm="0">
                                          <p:val>
                                            <p:strVal val="#ppt_x"/>
                                          </p:val>
                                        </p:tav>
                                        <p:tav tm="100000">
                                          <p:val>
                                            <p:strVal val="#ppt_x"/>
                                          </p:val>
                                        </p:tav>
                                      </p:tavLst>
                                    </p:anim>
                                    <p:anim calcmode="lin" valueType="num">
                                      <p:cBhvr>
                                        <p:cTn id="59" dur="898" decel="100000" fill="hold"/>
                                        <p:tgtEl>
                                          <p:spTgt spid="76803">
                                            <p:txEl>
                                              <p:pRg st="6" end="6"/>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898"/>
                                          </p:stCondLst>
                                        </p:cTn>
                                        <p:tgtEl>
                                          <p:spTgt spid="76803">
                                            <p:txEl>
                                              <p:pRg st="6" end="6"/>
                                            </p:txEl>
                                          </p:spTgt>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76803">
                                            <p:txEl>
                                              <p:pRg st="7" end="7"/>
                                            </p:txEl>
                                          </p:spTgt>
                                        </p:tgtEl>
                                        <p:attrNameLst>
                                          <p:attrName>style.visibility</p:attrName>
                                        </p:attrNameLst>
                                      </p:cBhvr>
                                      <p:to>
                                        <p:strVal val="visible"/>
                                      </p:to>
                                    </p:set>
                                    <p:animEffect transition="in" filter="fade">
                                      <p:cBhvr>
                                        <p:cTn id="63" dur="1000"/>
                                        <p:tgtEl>
                                          <p:spTgt spid="76803">
                                            <p:txEl>
                                              <p:pRg st="7" end="7"/>
                                            </p:txEl>
                                          </p:spTgt>
                                        </p:tgtEl>
                                      </p:cBhvr>
                                    </p:animEffect>
                                    <p:anim calcmode="lin" valueType="num">
                                      <p:cBhvr>
                                        <p:cTn id="64" dur="1000" fill="hold"/>
                                        <p:tgtEl>
                                          <p:spTgt spid="76803">
                                            <p:txEl>
                                              <p:pRg st="7" end="7"/>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7680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76803">
                                            <p:txEl>
                                              <p:pRg st="7" end="7"/>
                                            </p:txEl>
                                          </p:spTgt>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76803">
                                            <p:txEl>
                                              <p:pRg st="8" end="8"/>
                                            </p:txEl>
                                          </p:spTgt>
                                        </p:tgtEl>
                                        <p:attrNameLst>
                                          <p:attrName>style.visibility</p:attrName>
                                        </p:attrNameLst>
                                      </p:cBhvr>
                                      <p:to>
                                        <p:strVal val="visible"/>
                                      </p:to>
                                    </p:set>
                                    <p:animEffect transition="in" filter="fade">
                                      <p:cBhvr>
                                        <p:cTn id="69" dur="1000"/>
                                        <p:tgtEl>
                                          <p:spTgt spid="76803">
                                            <p:txEl>
                                              <p:pRg st="8" end="8"/>
                                            </p:txEl>
                                          </p:spTgt>
                                        </p:tgtEl>
                                      </p:cBhvr>
                                    </p:animEffect>
                                    <p:anim calcmode="lin" valueType="num">
                                      <p:cBhvr>
                                        <p:cTn id="70" dur="1000" fill="hold"/>
                                        <p:tgtEl>
                                          <p:spTgt spid="76803">
                                            <p:txEl>
                                              <p:pRg st="8" end="8"/>
                                            </p:txEl>
                                          </p:spTgt>
                                        </p:tgtEl>
                                        <p:attrNameLst>
                                          <p:attrName>ppt_x</p:attrName>
                                        </p:attrNameLst>
                                      </p:cBhvr>
                                      <p:tavLst>
                                        <p:tav tm="0">
                                          <p:val>
                                            <p:strVal val="#ppt_x"/>
                                          </p:val>
                                        </p:tav>
                                        <p:tav tm="100000">
                                          <p:val>
                                            <p:strVal val="#ppt_x"/>
                                          </p:val>
                                        </p:tav>
                                      </p:tavLst>
                                    </p:anim>
                                    <p:anim calcmode="lin" valueType="num">
                                      <p:cBhvr>
                                        <p:cTn id="71" dur="898" decel="100000" fill="hold"/>
                                        <p:tgtEl>
                                          <p:spTgt spid="76803">
                                            <p:txEl>
                                              <p:pRg st="8" end="8"/>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898"/>
                                          </p:stCondLst>
                                        </p:cTn>
                                        <p:tgtEl>
                                          <p:spTgt spid="76803">
                                            <p:txEl>
                                              <p:pRg st="8" end="8"/>
                                            </p:txEl>
                                          </p:spTgt>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76803">
                                            <p:txEl>
                                              <p:pRg st="9" end="9"/>
                                            </p:txEl>
                                          </p:spTgt>
                                        </p:tgtEl>
                                        <p:attrNameLst>
                                          <p:attrName>style.visibility</p:attrName>
                                        </p:attrNameLst>
                                      </p:cBhvr>
                                      <p:to>
                                        <p:strVal val="visible"/>
                                      </p:to>
                                    </p:set>
                                    <p:animEffect transition="in" filter="fade">
                                      <p:cBhvr>
                                        <p:cTn id="75" dur="1000"/>
                                        <p:tgtEl>
                                          <p:spTgt spid="76803">
                                            <p:txEl>
                                              <p:pRg st="9" end="9"/>
                                            </p:txEl>
                                          </p:spTgt>
                                        </p:tgtEl>
                                      </p:cBhvr>
                                    </p:animEffect>
                                    <p:anim calcmode="lin" valueType="num">
                                      <p:cBhvr>
                                        <p:cTn id="76" dur="1000" fill="hold"/>
                                        <p:tgtEl>
                                          <p:spTgt spid="76803">
                                            <p:txEl>
                                              <p:pRg st="9" end="9"/>
                                            </p:txEl>
                                          </p:spTgt>
                                        </p:tgtEl>
                                        <p:attrNameLst>
                                          <p:attrName>ppt_x</p:attrName>
                                        </p:attrNameLst>
                                      </p:cBhvr>
                                      <p:tavLst>
                                        <p:tav tm="0">
                                          <p:val>
                                            <p:strVal val="#ppt_x"/>
                                          </p:val>
                                        </p:tav>
                                        <p:tav tm="100000">
                                          <p:val>
                                            <p:strVal val="#ppt_x"/>
                                          </p:val>
                                        </p:tav>
                                      </p:tavLst>
                                    </p:anim>
                                    <p:anim calcmode="lin" valueType="num">
                                      <p:cBhvr>
                                        <p:cTn id="77" dur="898" decel="100000" fill="hold"/>
                                        <p:tgtEl>
                                          <p:spTgt spid="76803">
                                            <p:txEl>
                                              <p:pRg st="9" end="9"/>
                                            </p:tx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898"/>
                                          </p:stCondLst>
                                        </p:cTn>
                                        <p:tgtEl>
                                          <p:spTgt spid="76803">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533400"/>
            <a:ext cx="8229600" cy="863600"/>
          </a:xfrm>
        </p:spPr>
        <p:txBody>
          <a:bodyPr>
            <a:normAutofit fontScale="90000"/>
          </a:bodyPr>
          <a:lstStyle/>
          <a:p>
            <a:pPr eaLnBrk="1" fontAlgn="auto" hangingPunct="1">
              <a:spcAft>
                <a:spcPts val="0"/>
              </a:spcAft>
              <a:defRPr/>
            </a:pPr>
            <a:r>
              <a:rPr lang="en-US" b="1" dirty="0">
                <a:ea typeface="+mj-ea"/>
                <a:cs typeface="+mj-cs"/>
              </a:rPr>
              <a:t>Direct </a:t>
            </a:r>
            <a:r>
              <a:rPr lang="en-US" b="1" dirty="0" smtClean="0">
                <a:ea typeface="+mj-ea"/>
                <a:cs typeface="+mj-cs"/>
              </a:rPr>
              <a:t>Communication / Straight Talk</a:t>
            </a:r>
            <a:endParaRPr lang="en-US" b="1" dirty="0">
              <a:ea typeface="+mj-ea"/>
              <a:cs typeface="+mj-cs"/>
            </a:endParaRPr>
          </a:p>
        </p:txBody>
      </p:sp>
      <p:sp>
        <p:nvSpPr>
          <p:cNvPr id="36867" name="Rectangle 3"/>
          <p:cNvSpPr>
            <a:spLocks noGrp="1" noChangeArrowheads="1"/>
          </p:cNvSpPr>
          <p:nvPr>
            <p:ph type="body" idx="1"/>
          </p:nvPr>
        </p:nvSpPr>
        <p:spPr>
          <a:xfrm>
            <a:off x="838200" y="1625600"/>
            <a:ext cx="7772400" cy="4448175"/>
          </a:xfrm>
        </p:spPr>
        <p:txBody>
          <a:bodyPr>
            <a:normAutofit/>
          </a:bodyPr>
          <a:lstStyle/>
          <a:p>
            <a:pPr eaLnBrk="1" hangingPunct="1"/>
            <a:r>
              <a:rPr lang="en-US" smtClean="0">
                <a:ea typeface="ＭＳ Ｐゴシック" pitchFamily="34" charset="-128"/>
              </a:rPr>
              <a:t>Telling the truth; being candid</a:t>
            </a:r>
          </a:p>
          <a:p>
            <a:pPr eaLnBrk="1" hangingPunct="1">
              <a:buFont typeface="Arial" pitchFamily="34" charset="0"/>
              <a:buNone/>
            </a:pPr>
            <a:endParaRPr lang="en-US" sz="1400" smtClean="0">
              <a:ea typeface="ＭＳ Ｐゴシック" pitchFamily="34" charset="-128"/>
            </a:endParaRPr>
          </a:p>
          <a:p>
            <a:pPr eaLnBrk="1" hangingPunct="1"/>
            <a:r>
              <a:rPr lang="en-US" smtClean="0">
                <a:ea typeface="ＭＳ Ｐゴシック" pitchFamily="34" charset="-128"/>
              </a:rPr>
              <a:t>Reveals your inner thoughts &amp; perceptions</a:t>
            </a:r>
          </a:p>
          <a:p>
            <a:pPr eaLnBrk="1" hangingPunct="1"/>
            <a:endParaRPr lang="en-US" sz="1400" smtClean="0">
              <a:ea typeface="ＭＳ Ｐゴシック" pitchFamily="34" charset="-128"/>
            </a:endParaRPr>
          </a:p>
          <a:p>
            <a:pPr eaLnBrk="1" hangingPunct="1"/>
            <a:r>
              <a:rPr lang="en-US" smtClean="0">
                <a:ea typeface="ＭＳ Ｐゴシック" pitchFamily="34" charset="-128"/>
              </a:rPr>
              <a:t>Identifying mismatches between what is said and what is known</a:t>
            </a:r>
          </a:p>
          <a:p>
            <a:pPr eaLnBrk="1" hangingPunct="1">
              <a:buFont typeface="Arial" pitchFamily="34" charset="0"/>
              <a:buNone/>
            </a:pPr>
            <a:endParaRPr lang="en-US" sz="1400" smtClean="0">
              <a:ea typeface="ＭＳ Ｐゴシック" pitchFamily="34" charset="-128"/>
            </a:endParaRPr>
          </a:p>
          <a:p>
            <a:pPr eaLnBrk="1" hangingPunct="1"/>
            <a:r>
              <a:rPr lang="en-US" smtClean="0">
                <a:ea typeface="ＭＳ Ｐゴシック" pitchFamily="34" charset="-128"/>
              </a:rPr>
              <a:t>Challenges distortions; identifies gaps</a:t>
            </a:r>
          </a:p>
          <a:p>
            <a:pPr eaLnBrk="1" hangingPunct="1">
              <a:buFont typeface="Arial" pitchFamily="34" charset="0"/>
              <a:buNone/>
            </a:pPr>
            <a:endParaRPr lang="en-US" sz="1400" smtClean="0">
              <a:ea typeface="ＭＳ Ｐゴシック" pitchFamily="34" charset="-128"/>
            </a:endParaRPr>
          </a:p>
          <a:p>
            <a:pPr eaLnBrk="1" hangingPunct="1"/>
            <a:r>
              <a:rPr lang="en-US" smtClean="0">
                <a:ea typeface="ＭＳ Ｐゴシック" pitchFamily="34" charset="-128"/>
              </a:rPr>
              <a:t>No put-downs or </a:t>
            </a:r>
            <a:r>
              <a:rPr lang="ja-JP" altLang="en-US" smtClean="0">
                <a:ea typeface="ＭＳ Ｐゴシック" pitchFamily="34" charset="-128"/>
              </a:rPr>
              <a:t>“</a:t>
            </a:r>
            <a:r>
              <a:rPr lang="en-US" altLang="ja-JP" smtClean="0">
                <a:ea typeface="ＭＳ Ｐゴシック" pitchFamily="34" charset="-128"/>
              </a:rPr>
              <a:t>make-wrongs</a:t>
            </a:r>
            <a:r>
              <a:rPr lang="ja-JP" altLang="en-US" smtClean="0">
                <a:ea typeface="ＭＳ Ｐゴシック" pitchFamily="34" charset="-128"/>
              </a:rPr>
              <a:t>”</a:t>
            </a:r>
            <a:endParaRPr lang="en-US" altLang="ja-JP" smtClean="0">
              <a:ea typeface="ＭＳ Ｐゴシック" pitchFamily="34" charset="-128"/>
            </a:endParaRPr>
          </a:p>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39395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wipe(left)">
                                      <p:cBhvr>
                                        <p:cTn id="12" dur="500"/>
                                        <p:tgtEl>
                                          <p:spTgt spid="368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wipe(left)">
                                      <p:cBhvr>
                                        <p:cTn id="17" dur="500"/>
                                        <p:tgtEl>
                                          <p:spTgt spid="36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867">
                                            <p:txEl>
                                              <p:pRg st="4" end="4"/>
                                            </p:txEl>
                                          </p:spTgt>
                                        </p:tgtEl>
                                        <p:attrNameLst>
                                          <p:attrName>style.visibility</p:attrName>
                                        </p:attrNameLst>
                                      </p:cBhvr>
                                      <p:to>
                                        <p:strVal val="visible"/>
                                      </p:to>
                                    </p:set>
                                    <p:animEffect transition="in" filter="wipe(left)">
                                      <p:cBhvr>
                                        <p:cTn id="22" dur="500"/>
                                        <p:tgtEl>
                                          <p:spTgt spid="3686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867">
                                            <p:txEl>
                                              <p:pRg st="6" end="6"/>
                                            </p:txEl>
                                          </p:spTgt>
                                        </p:tgtEl>
                                        <p:attrNameLst>
                                          <p:attrName>style.visibility</p:attrName>
                                        </p:attrNameLst>
                                      </p:cBhvr>
                                      <p:to>
                                        <p:strVal val="visible"/>
                                      </p:to>
                                    </p:set>
                                    <p:animEffect transition="in" filter="wipe(left)">
                                      <p:cBhvr>
                                        <p:cTn id="27" dur="500"/>
                                        <p:tgtEl>
                                          <p:spTgt spid="36867">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867">
                                            <p:txEl>
                                              <p:pRg st="8" end="8"/>
                                            </p:txEl>
                                          </p:spTgt>
                                        </p:tgtEl>
                                        <p:attrNameLst>
                                          <p:attrName>style.visibility</p:attrName>
                                        </p:attrNameLst>
                                      </p:cBhvr>
                                      <p:to>
                                        <p:strVal val="visible"/>
                                      </p:to>
                                    </p:set>
                                    <p:animEffect transition="in" filter="wipe(left)">
                                      <p:cBhvr>
                                        <p:cTn id="32" dur="500"/>
                                        <p:tgtEl>
                                          <p:spTgt spid="368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endParaRPr lang="en-US">
              <a:ea typeface="+mj-ea"/>
              <a:cs typeface="+mj-cs"/>
            </a:endParaRPr>
          </a:p>
        </p:txBody>
      </p:sp>
      <p:sp>
        <p:nvSpPr>
          <p:cNvPr id="60418" name="Rectangle 3"/>
          <p:cNvSpPr>
            <a:spLocks noGrp="1" noChangeArrowheads="1"/>
          </p:cNvSpPr>
          <p:nvPr>
            <p:ph type="body" idx="1"/>
          </p:nvPr>
        </p:nvSpPr>
        <p:spPr>
          <a:xfrm>
            <a:off x="868363" y="1600200"/>
            <a:ext cx="7137400" cy="4876800"/>
          </a:xfrm>
        </p:spPr>
        <p:txBody>
          <a:bodyPr/>
          <a:lstStyle/>
          <a:p>
            <a:pPr eaLnBrk="1" hangingPunct="1">
              <a:buFont typeface="Wingdings" pitchFamily="2" charset="2"/>
              <a:buNone/>
            </a:pPr>
            <a:endParaRPr lang="en-US" smtClean="0">
              <a:ea typeface="ＭＳ Ｐゴシック" pitchFamily="34" charset="-128"/>
            </a:endParaRPr>
          </a:p>
          <a:p>
            <a:pPr eaLnBrk="1" hangingPunct="1">
              <a:buFont typeface="Wingdings" pitchFamily="2" charset="2"/>
              <a:buNone/>
            </a:pPr>
            <a:r>
              <a:rPr lang="ja-JP" altLang="en-US" sz="4400" b="1" i="1" smtClean="0">
                <a:solidFill>
                  <a:srgbClr val="376092"/>
                </a:solidFill>
                <a:ea typeface="ＭＳ Ｐゴシック" pitchFamily="34" charset="-128"/>
              </a:rPr>
              <a:t>“</a:t>
            </a:r>
            <a:r>
              <a:rPr lang="en-US" altLang="ja-JP" sz="4400" b="1" i="1" smtClean="0">
                <a:solidFill>
                  <a:srgbClr val="376092"/>
                </a:solidFill>
                <a:ea typeface="ＭＳ Ｐゴシック" pitchFamily="34" charset="-128"/>
              </a:rPr>
              <a:t>Courageous speech has always held us in awe.</a:t>
            </a:r>
            <a:r>
              <a:rPr lang="ja-JP" altLang="en-US" sz="4400" b="1" i="1" smtClean="0">
                <a:solidFill>
                  <a:srgbClr val="376092"/>
                </a:solidFill>
                <a:ea typeface="ＭＳ Ｐゴシック" pitchFamily="34" charset="-128"/>
              </a:rPr>
              <a:t>”</a:t>
            </a:r>
            <a:r>
              <a:rPr lang="en-US" altLang="ja-JP" sz="4000" b="1" i="1" smtClean="0">
                <a:solidFill>
                  <a:srgbClr val="376092"/>
                </a:solidFill>
                <a:ea typeface="ＭＳ Ｐゴシック" pitchFamily="34" charset="-128"/>
              </a:rPr>
              <a:t> </a:t>
            </a:r>
          </a:p>
          <a:p>
            <a:pPr eaLnBrk="1" hangingPunct="1">
              <a:buFont typeface="Wingdings" pitchFamily="2" charset="2"/>
              <a:buNone/>
            </a:pPr>
            <a:endParaRPr lang="en-US" sz="1800" b="1" i="1" smtClean="0">
              <a:ea typeface="ＭＳ Ｐゴシック" pitchFamily="34" charset="-128"/>
            </a:endParaRPr>
          </a:p>
          <a:p>
            <a:pPr algn="r" eaLnBrk="1" hangingPunct="1">
              <a:buFont typeface="Wingdings" pitchFamily="2" charset="2"/>
              <a:buNone/>
            </a:pPr>
            <a:r>
              <a:rPr lang="en-US" b="1" i="1" smtClean="0">
                <a:ea typeface="ＭＳ Ｐゴシック" pitchFamily="34" charset="-128"/>
              </a:rPr>
              <a:t>- </a:t>
            </a:r>
            <a:r>
              <a:rPr lang="en-US" b="1" smtClean="0">
                <a:ea typeface="ＭＳ Ｐゴシック" pitchFamily="34" charset="-128"/>
              </a:rPr>
              <a:t>David Whyte</a:t>
            </a:r>
            <a:r>
              <a:rPr lang="en-US" b="1" i="1" smtClean="0">
                <a:ea typeface="ＭＳ Ｐゴシック" pitchFamily="34" charset="-128"/>
              </a:rPr>
              <a:t>, </a:t>
            </a:r>
            <a:r>
              <a:rPr lang="en-US" b="1" i="1" u="sng" smtClean="0">
                <a:ea typeface="ＭＳ Ｐゴシック" pitchFamily="34" charset="-128"/>
              </a:rPr>
              <a:t>The Heart Aroused</a:t>
            </a:r>
            <a:r>
              <a:rPr lang="en-US" sz="4000" b="1" i="1" smtClean="0">
                <a:ea typeface="ＭＳ Ｐゴシック" pitchFamily="34" charset="-128"/>
              </a:rPr>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0776464"/>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fontAlgn="auto" hangingPunct="1">
              <a:spcAft>
                <a:spcPts val="0"/>
              </a:spcAft>
              <a:defRPr/>
            </a:pPr>
            <a:r>
              <a:rPr lang="en-US" sz="3800" b="1">
                <a:ea typeface="+mj-ea"/>
                <a:cs typeface="+mj-cs"/>
              </a:rPr>
              <a:t>Exercise 3:  Straight Talk Scenario</a:t>
            </a:r>
          </a:p>
        </p:txBody>
      </p:sp>
      <p:sp>
        <p:nvSpPr>
          <p:cNvPr id="120835" name="Rectangle 3"/>
          <p:cNvSpPr>
            <a:spLocks noGrp="1" noChangeArrowheads="1"/>
          </p:cNvSpPr>
          <p:nvPr>
            <p:ph type="body" idx="1"/>
          </p:nvPr>
        </p:nvSpPr>
        <p:spPr/>
        <p:txBody>
          <a:bodyPr>
            <a:normAutofit/>
          </a:bodyPr>
          <a:lstStyle/>
          <a:p>
            <a:pPr marL="0" indent="0" eaLnBrk="1" hangingPunct="1">
              <a:lnSpc>
                <a:spcPct val="80000"/>
              </a:lnSpc>
              <a:buFont typeface="Arial" pitchFamily="34" charset="0"/>
              <a:buNone/>
            </a:pPr>
            <a:r>
              <a:rPr lang="en-US" sz="2000" smtClean="0">
                <a:ea typeface="ＭＳ Ｐゴシック" pitchFamily="34" charset="-128"/>
              </a:rPr>
              <a:t>One of your peers, a Vice President from another department, comes to you with a problem. She recently received a promotion, and is relatively new to this level of leadership. </a:t>
            </a:r>
          </a:p>
          <a:p>
            <a:pPr marL="0" indent="0" eaLnBrk="1" hangingPunct="1">
              <a:lnSpc>
                <a:spcPct val="80000"/>
              </a:lnSpc>
              <a:buFont typeface="Arial" pitchFamily="34" charset="0"/>
              <a:buNone/>
            </a:pPr>
            <a:endParaRPr lang="en-US" sz="1000" smtClean="0">
              <a:ea typeface="ＭＳ Ｐゴシック" pitchFamily="34" charset="-128"/>
            </a:endParaRPr>
          </a:p>
          <a:p>
            <a:pPr marL="0" indent="0" eaLnBrk="1" hangingPunct="1">
              <a:lnSpc>
                <a:spcPct val="80000"/>
              </a:lnSpc>
              <a:buFont typeface="Arial" pitchFamily="34" charset="0"/>
              <a:buNone/>
            </a:pPr>
            <a:r>
              <a:rPr lang="en-US" sz="2000" smtClean="0">
                <a:ea typeface="ＭＳ Ｐゴシック" pitchFamily="34" charset="-128"/>
              </a:rPr>
              <a:t>She tells you about an individual on her team who is not performing. She was a member of this team before her promotion, and she was acutely aware of the problem before becoming VP. Everyone else on the team is aware of the problem as well, and it is significantly hurting morale. </a:t>
            </a:r>
          </a:p>
          <a:p>
            <a:pPr marL="0" indent="0" eaLnBrk="1" hangingPunct="1">
              <a:lnSpc>
                <a:spcPct val="80000"/>
              </a:lnSpc>
              <a:buFont typeface="Arial" pitchFamily="34" charset="0"/>
              <a:buNone/>
            </a:pPr>
            <a:endParaRPr lang="en-US" sz="1000" smtClean="0">
              <a:ea typeface="ＭＳ Ｐゴシック" pitchFamily="34" charset="-128"/>
            </a:endParaRPr>
          </a:p>
          <a:p>
            <a:pPr marL="0" indent="0" eaLnBrk="1" hangingPunct="1">
              <a:lnSpc>
                <a:spcPct val="80000"/>
              </a:lnSpc>
              <a:buFont typeface="Arial" pitchFamily="34" charset="0"/>
              <a:buNone/>
            </a:pPr>
            <a:r>
              <a:rPr lang="en-US" sz="2000" smtClean="0">
                <a:ea typeface="ＭＳ Ｐゴシック" pitchFamily="34" charset="-128"/>
              </a:rPr>
              <a:t>Her team is expecting her to take action to resolve the issue with the problem employee. After all, she was the one to receive the promotion. She is their last hope. A lack of action on her part will further the downward spiral in morale, possibly result in the loss of valuable talent, and seriously damage her credibility as a leader.</a:t>
            </a:r>
          </a:p>
          <a:p>
            <a:pPr marL="0" indent="0" eaLnBrk="1" hangingPunct="1">
              <a:lnSpc>
                <a:spcPct val="80000"/>
              </a:lnSpc>
              <a:buFont typeface="Arial" pitchFamily="34" charset="0"/>
              <a:buNone/>
            </a:pPr>
            <a:endParaRPr lang="en-US" sz="1000" smtClean="0">
              <a:ea typeface="ＭＳ Ｐゴシック" pitchFamily="34" charset="-128"/>
            </a:endParaRPr>
          </a:p>
          <a:p>
            <a:pPr marL="0" indent="0" eaLnBrk="1" hangingPunct="1">
              <a:lnSpc>
                <a:spcPct val="80000"/>
              </a:lnSpc>
              <a:buFont typeface="Arial" pitchFamily="34" charset="0"/>
              <a:buNone/>
            </a:pPr>
            <a:r>
              <a:rPr lang="en-US" sz="2000" smtClean="0">
                <a:ea typeface="ＭＳ Ｐゴシック" pitchFamily="34" charset="-128"/>
              </a:rPr>
              <a:t>How will you coach her?  In addition to deep, respectful listening and smart questions, demonstrate your skills of </a:t>
            </a:r>
            <a:r>
              <a:rPr lang="ja-JP" altLang="en-US" sz="2000" smtClean="0">
                <a:ea typeface="ＭＳ Ｐゴシック" pitchFamily="34" charset="-128"/>
              </a:rPr>
              <a:t>“</a:t>
            </a:r>
            <a:r>
              <a:rPr lang="en-US" altLang="ja-JP" sz="2000" smtClean="0">
                <a:ea typeface="ＭＳ Ｐゴシック" pitchFamily="34" charset="-128"/>
              </a:rPr>
              <a:t>Straight Talk.</a:t>
            </a:r>
            <a:r>
              <a:rPr lang="ja-JP" altLang="en-US" sz="2000" smtClean="0">
                <a:ea typeface="ＭＳ Ｐゴシック" pitchFamily="34" charset="-128"/>
              </a:rPr>
              <a:t>”</a:t>
            </a:r>
            <a:endParaRPr lang="en-US" altLang="ja-JP" sz="2000" smtClean="0">
              <a:ea typeface="ＭＳ Ｐゴシック" pitchFamily="34" charset="-128"/>
            </a:endParaRPr>
          </a:p>
          <a:p>
            <a:pPr marL="0" indent="0" eaLnBrk="1" hangingPunct="1">
              <a:lnSpc>
                <a:spcPct val="80000"/>
              </a:lnSpc>
            </a:pPr>
            <a:endParaRPr lang="en-US" sz="2000" smtClean="0">
              <a:ea typeface="ＭＳ Ｐゴシック" pitchFamily="34" charset="-128"/>
            </a:endParaRPr>
          </a:p>
          <a:p>
            <a:pPr marL="0" indent="0" eaLnBrk="1" hangingPunct="1">
              <a:lnSpc>
                <a:spcPct val="80000"/>
              </a:lnSpc>
            </a:pPr>
            <a:endParaRPr lang="en-US" sz="200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3838345"/>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
            </a:r>
            <a:r>
              <a:rPr lang="en-US" sz="4000" b="1" dirty="0" smtClean="0"/>
              <a:t>irect Communication Model</a:t>
            </a:r>
            <a:endParaRPr lang="en-US" sz="4000" b="1" dirty="0"/>
          </a:p>
        </p:txBody>
      </p:sp>
      <p:sp>
        <p:nvSpPr>
          <p:cNvPr id="3" name="Content Placeholder 2"/>
          <p:cNvSpPr>
            <a:spLocks noGrp="1"/>
          </p:cNvSpPr>
          <p:nvPr>
            <p:ph idx="1"/>
          </p:nvPr>
        </p:nvSpPr>
        <p:spPr>
          <a:xfrm>
            <a:off x="419100" y="1244600"/>
            <a:ext cx="8229600" cy="4870450"/>
          </a:xfrm>
        </p:spPr>
        <p:txBody>
          <a:bodyPr/>
          <a:lstStyle/>
          <a:p>
            <a:r>
              <a:rPr lang="en-US" dirty="0"/>
              <a:t>The following structure for coaching will allow you to have short conversations that make a big difference. Hundreds of leaders have used this structure with great success. So can you</a:t>
            </a:r>
            <a:r>
              <a:rPr lang="en-US" dirty="0" smtClean="0"/>
              <a:t>.</a:t>
            </a:r>
          </a:p>
          <a:p>
            <a:pPr marL="0" indent="0">
              <a:buNone/>
            </a:pPr>
            <a:endParaRPr lang="en-US" sz="1100" dirty="0"/>
          </a:p>
          <a:p>
            <a:r>
              <a:rPr lang="en-US" dirty="0"/>
              <a:t>The format consists of four main elements</a:t>
            </a:r>
            <a:r>
              <a:rPr lang="en-US" dirty="0" smtClean="0"/>
              <a:t>:</a:t>
            </a:r>
          </a:p>
          <a:p>
            <a:pPr lvl="1"/>
            <a:r>
              <a:rPr lang="en-US" dirty="0" smtClean="0"/>
              <a:t>Opening Statement</a:t>
            </a:r>
          </a:p>
          <a:p>
            <a:pPr lvl="1"/>
            <a:r>
              <a:rPr lang="en-US" dirty="0" smtClean="0"/>
              <a:t>Observation</a:t>
            </a:r>
          </a:p>
          <a:p>
            <a:pPr lvl="1"/>
            <a:r>
              <a:rPr lang="en-US" dirty="0" smtClean="0"/>
              <a:t>Impact</a:t>
            </a:r>
          </a:p>
          <a:p>
            <a:pPr lvl="1"/>
            <a:r>
              <a:rPr lang="en-US" dirty="0" smtClean="0"/>
              <a:t>Request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3267356"/>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901700"/>
            <a:ext cx="8229600" cy="4525963"/>
          </a:xfrm>
        </p:spPr>
        <p:txBody>
          <a:bodyPr/>
          <a:lstStyle/>
          <a:p>
            <a:pPr marL="0" indent="0">
              <a:buNone/>
            </a:pPr>
            <a:r>
              <a:rPr lang="en-US" b="1" dirty="0"/>
              <a:t>1.  Opening Statement</a:t>
            </a:r>
            <a:endParaRPr lang="en-US" dirty="0"/>
          </a:p>
          <a:p>
            <a:pPr marL="0" indent="0">
              <a:buNone/>
            </a:pPr>
            <a:r>
              <a:rPr lang="en-US" dirty="0"/>
              <a:t>‘‘I want to talk to you about </a:t>
            </a:r>
            <a:r>
              <a:rPr lang="en-US" i="1" dirty="0"/>
              <a:t>(the category of performance</a:t>
            </a:r>
            <a:r>
              <a:rPr lang="en-US" i="1" dirty="0" smtClean="0"/>
              <a:t>)</a:t>
            </a:r>
            <a:r>
              <a:rPr lang="en-US" dirty="0" smtClean="0"/>
              <a:t>.’’</a:t>
            </a:r>
          </a:p>
          <a:p>
            <a:endParaRPr lang="en-US" dirty="0"/>
          </a:p>
          <a:p>
            <a:pPr marL="0" indent="0">
              <a:buNone/>
            </a:pPr>
            <a:r>
              <a:rPr lang="en-US" b="1" dirty="0"/>
              <a:t>2.  Observation</a:t>
            </a:r>
            <a:endParaRPr lang="en-US" dirty="0"/>
          </a:p>
          <a:p>
            <a:pPr marL="0" indent="0">
              <a:buNone/>
            </a:pPr>
            <a:r>
              <a:rPr lang="en-US" dirty="0"/>
              <a:t>‘‘I’ve observed </a:t>
            </a:r>
            <a:r>
              <a:rPr lang="en-US" i="1" dirty="0"/>
              <a:t>(describe the performance or behavior).</a:t>
            </a:r>
            <a:r>
              <a:rPr lang="en-US" dirty="0"/>
              <a:t>’’</a:t>
            </a:r>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610343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792163"/>
            <a:ext cx="2139950" cy="1262062"/>
          </a:xfrm>
        </p:spPr>
        <p:txBody>
          <a:bodyPr/>
          <a:lstStyle/>
          <a:p>
            <a:pPr eaLnBrk="1" fontAlgn="auto" hangingPunct="1">
              <a:spcAft>
                <a:spcPts val="0"/>
              </a:spcAft>
              <a:defRPr/>
            </a:pPr>
            <a:r>
              <a:rPr lang="en-US" dirty="0" smtClean="0">
                <a:ea typeface="+mj-ea"/>
                <a:cs typeface="+mj-cs"/>
              </a:rPr>
              <a:t>Jack Welch</a:t>
            </a:r>
            <a:endParaRPr lang="en-US" dirty="0">
              <a:ea typeface="+mj-ea"/>
              <a:cs typeface="+mj-cs"/>
            </a:endParaRPr>
          </a:p>
        </p:txBody>
      </p:sp>
      <p:sp>
        <p:nvSpPr>
          <p:cNvPr id="11" name="Content Placeholder 10"/>
          <p:cNvSpPr>
            <a:spLocks noGrp="1"/>
          </p:cNvSpPr>
          <p:nvPr>
            <p:ph idx="1"/>
          </p:nvPr>
        </p:nvSpPr>
        <p:spPr>
          <a:xfrm>
            <a:off x="3106738" y="792163"/>
            <a:ext cx="5580062" cy="5372100"/>
          </a:xfrm>
        </p:spPr>
        <p:txBody>
          <a:bodyPr>
            <a:normAutofit/>
          </a:bodyPr>
          <a:lstStyle/>
          <a:p>
            <a:pPr marL="0" indent="0" eaLnBrk="1" hangingPunct="1">
              <a:lnSpc>
                <a:spcPct val="80000"/>
              </a:lnSpc>
              <a:buFont typeface="Arial" pitchFamily="34" charset="0"/>
              <a:buNone/>
            </a:pPr>
            <a:r>
              <a:rPr lang="en-US" altLang="en-US" sz="7200" smtClean="0">
                <a:solidFill>
                  <a:srgbClr val="376092"/>
                </a:solidFill>
                <a:latin typeface="Apple Chancery" charset="0"/>
                <a:ea typeface="ＭＳ Ｐゴシック" pitchFamily="34" charset="-128"/>
              </a:rPr>
              <a:t>“</a:t>
            </a:r>
            <a:r>
              <a:rPr lang="en-US" altLang="ja-JP" sz="7200" smtClean="0">
                <a:latin typeface="Apple Chancery" charset="0"/>
                <a:ea typeface="ＭＳ Ｐゴシック" pitchFamily="34" charset="-128"/>
              </a:rPr>
              <a:t>B</a:t>
            </a:r>
            <a:r>
              <a:rPr lang="en-US" altLang="ja-JP" sz="4400" smtClean="0">
                <a:latin typeface="Apple Chancery" charset="0"/>
                <a:ea typeface="ＭＳ Ｐゴシック" pitchFamily="34" charset="-128"/>
              </a:rPr>
              <a:t>eing</a:t>
            </a:r>
            <a:r>
              <a:rPr lang="en-US" altLang="ja-JP" sz="3000" smtClean="0">
                <a:latin typeface="Apple Chancery" charset="0"/>
                <a:ea typeface="ＭＳ Ｐゴシック" pitchFamily="34" charset="-128"/>
              </a:rPr>
              <a:t> a leader changes everything.  Before you are a leader, success is all about you.  It</a:t>
            </a:r>
            <a:r>
              <a:rPr lang="en-US" altLang="en-US" sz="3000" smtClean="0">
                <a:latin typeface="Apple Chancery" charset="0"/>
                <a:ea typeface="ＭＳ Ｐゴシック" pitchFamily="34" charset="-128"/>
              </a:rPr>
              <a:t>’</a:t>
            </a:r>
            <a:r>
              <a:rPr lang="en-US" altLang="ja-JP" sz="3000" smtClean="0">
                <a:latin typeface="Apple Chancery" charset="0"/>
                <a:ea typeface="ＭＳ Ｐゴシック" pitchFamily="34" charset="-128"/>
              </a:rPr>
              <a:t>s about your performance, your contributions.  It</a:t>
            </a:r>
            <a:r>
              <a:rPr lang="en-US" altLang="en-US" sz="3000" smtClean="0">
                <a:latin typeface="Apple Chancery" charset="0"/>
                <a:ea typeface="ＭＳ Ｐゴシック" pitchFamily="34" charset="-128"/>
              </a:rPr>
              <a:t>’</a:t>
            </a:r>
            <a:r>
              <a:rPr lang="en-US" altLang="ja-JP" sz="3000" smtClean="0">
                <a:latin typeface="Apple Chancery" charset="0"/>
                <a:ea typeface="ＭＳ Ｐゴシック" pitchFamily="34" charset="-128"/>
              </a:rPr>
              <a:t>s about getting called upon and having the right answers.  When you become a leader, success is all about growing others.  Your success as a leader comes not from what you do but from the reflected glory of the people you lead.</a:t>
            </a:r>
            <a:r>
              <a:rPr lang="en-US" altLang="en-US" sz="3000" smtClean="0">
                <a:latin typeface="Apple Chancery" charset="0"/>
                <a:ea typeface="ＭＳ Ｐゴシック" pitchFamily="34" charset="-128"/>
              </a:rPr>
              <a:t>”</a:t>
            </a:r>
            <a:r>
              <a:rPr lang="en-US" altLang="ja-JP" sz="3000" smtClean="0">
                <a:latin typeface="Apple Chancery" charset="0"/>
                <a:ea typeface="ＭＳ Ｐゴシック" pitchFamily="34" charset="-128"/>
              </a:rPr>
              <a:t> </a:t>
            </a:r>
            <a:endParaRPr lang="en-US" sz="3000" smtClean="0">
              <a:latin typeface="Apple Chancery" charset="0"/>
              <a:ea typeface="ＭＳ Ｐゴシック" pitchFamily="34" charset="-128"/>
            </a:endParaRPr>
          </a:p>
        </p:txBody>
      </p:sp>
      <p:sp>
        <p:nvSpPr>
          <p:cNvPr id="18435" name="Text Placeholder 11"/>
          <p:cNvSpPr>
            <a:spLocks noGrp="1"/>
          </p:cNvSpPr>
          <p:nvPr>
            <p:ph type="body" sz="half" idx="2"/>
          </p:nvPr>
        </p:nvSpPr>
        <p:spPr>
          <a:xfrm>
            <a:off x="457200" y="2130425"/>
            <a:ext cx="2139950" cy="4243388"/>
          </a:xfrm>
        </p:spPr>
        <p:txBody>
          <a:bodyPr/>
          <a:lstStyle/>
          <a:p>
            <a:pPr eaLnBrk="1" hangingPunct="1"/>
            <a:endParaRPr lang="en-US" smtClean="0">
              <a:ea typeface="ＭＳ Ｐゴシック" pitchFamily="34" charset="-128"/>
            </a:endParaRPr>
          </a:p>
        </p:txBody>
      </p:sp>
      <p:pic>
        <p:nvPicPr>
          <p:cNvPr id="18436" name="Picture 7"/>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2130425"/>
            <a:ext cx="2273300" cy="3035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98129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16000"/>
            <a:ext cx="8229600" cy="4525963"/>
          </a:xfrm>
        </p:spPr>
        <p:txBody>
          <a:bodyPr/>
          <a:lstStyle/>
          <a:p>
            <a:pPr marL="0" indent="0">
              <a:buNone/>
            </a:pPr>
            <a:r>
              <a:rPr lang="en-US" b="1" dirty="0"/>
              <a:t>3.  Impact</a:t>
            </a:r>
            <a:endParaRPr lang="en-US" dirty="0"/>
          </a:p>
          <a:p>
            <a:pPr marL="0" indent="0">
              <a:buNone/>
            </a:pPr>
            <a:r>
              <a:rPr lang="en-US" dirty="0"/>
              <a:t>‘‘The impact is </a:t>
            </a:r>
            <a:r>
              <a:rPr lang="en-US" i="1" dirty="0"/>
              <a:t>(describe the impact on the </a:t>
            </a:r>
            <a:r>
              <a:rPr lang="en-US" i="1" dirty="0" smtClean="0"/>
              <a:t>people or the job </a:t>
            </a:r>
            <a:r>
              <a:rPr lang="en-US" i="1" dirty="0"/>
              <a:t>being done</a:t>
            </a:r>
            <a:r>
              <a:rPr lang="en-US" i="1" dirty="0" smtClean="0"/>
              <a:t>)</a:t>
            </a:r>
            <a:r>
              <a:rPr lang="en-US" dirty="0" smtClean="0"/>
              <a:t>.’’</a:t>
            </a:r>
          </a:p>
          <a:p>
            <a:pPr marL="0" indent="0">
              <a:buNone/>
            </a:pPr>
            <a:endParaRPr lang="en-US" dirty="0"/>
          </a:p>
          <a:p>
            <a:pPr marL="0" indent="0">
              <a:buNone/>
            </a:pPr>
            <a:r>
              <a:rPr lang="en-US" b="1" dirty="0"/>
              <a:t>4.  Request</a:t>
            </a:r>
            <a:endParaRPr lang="en-US" dirty="0"/>
          </a:p>
          <a:p>
            <a:r>
              <a:rPr lang="en-US" dirty="0"/>
              <a:t>‘‘From now on, I’d like you to </a:t>
            </a:r>
            <a:r>
              <a:rPr lang="en-US" i="1" dirty="0"/>
              <a:t>(describe how to improve  </a:t>
            </a:r>
            <a:r>
              <a:rPr lang="en-US" i="1" dirty="0" smtClean="0"/>
              <a:t>performance/behavior</a:t>
            </a:r>
            <a:r>
              <a:rPr lang="en-US" i="1" dirty="0"/>
              <a:t>)</a:t>
            </a:r>
            <a:r>
              <a:rPr lang="en-US" dirty="0"/>
              <a:t>.’’</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0960287"/>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14350" y="-82550"/>
            <a:ext cx="8166100" cy="1143000"/>
          </a:xfrm>
        </p:spPr>
        <p:txBody>
          <a:bodyPr/>
          <a:lstStyle/>
          <a:p>
            <a:pPr algn="ctr" eaLnBrk="1" fontAlgn="auto" hangingPunct="1">
              <a:spcAft>
                <a:spcPts val="0"/>
              </a:spcAft>
              <a:defRPr/>
            </a:pPr>
            <a:r>
              <a:rPr lang="en-US" b="1" dirty="0" smtClean="0">
                <a:ea typeface="+mj-ea"/>
                <a:cs typeface="+mj-cs"/>
              </a:rPr>
              <a:t>Straight Talk - How </a:t>
            </a:r>
            <a:r>
              <a:rPr lang="en-US" b="1" dirty="0">
                <a:ea typeface="+mj-ea"/>
                <a:cs typeface="+mj-cs"/>
              </a:rPr>
              <a:t>to do it:</a:t>
            </a:r>
          </a:p>
        </p:txBody>
      </p:sp>
      <p:sp>
        <p:nvSpPr>
          <p:cNvPr id="38915" name="Rectangle 3"/>
          <p:cNvSpPr>
            <a:spLocks noGrp="1" noChangeArrowheads="1"/>
          </p:cNvSpPr>
          <p:nvPr>
            <p:ph type="body" idx="1"/>
          </p:nvPr>
        </p:nvSpPr>
        <p:spPr>
          <a:xfrm>
            <a:off x="184150" y="1033530"/>
            <a:ext cx="8502650" cy="5238750"/>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a:ea typeface="ＭＳ Ｐゴシック" pitchFamily="34" charset="-128"/>
              </a:rPr>
              <a:t>Solid foundation of trust is a </a:t>
            </a:r>
            <a:r>
              <a:rPr lang="en-US" sz="2800" dirty="0" smtClean="0">
                <a:ea typeface="ＭＳ Ｐゴシック" pitchFamily="34" charset="-128"/>
              </a:rPr>
              <a:t>prerequisite</a:t>
            </a:r>
            <a:endParaRPr lang="en-US" sz="2800" dirty="0">
              <a:ea typeface="ＭＳ Ｐゴシック" pitchFamily="34" charset="-128"/>
            </a:endParaRPr>
          </a:p>
          <a:p>
            <a:pPr eaLnBrk="1" hangingPunct="1"/>
            <a:r>
              <a:rPr lang="en-US" sz="2800" dirty="0">
                <a:ea typeface="ＭＳ Ｐゴシック" pitchFamily="34" charset="-128"/>
              </a:rPr>
              <a:t>Listen for mismatches, gaps, distortions, biases, or lack of ownership of the </a:t>
            </a:r>
            <a:r>
              <a:rPr lang="en-US" sz="2800" dirty="0" smtClean="0">
                <a:ea typeface="ＭＳ Ｐゴシック" pitchFamily="34" charset="-128"/>
              </a:rPr>
              <a:t>problem</a:t>
            </a:r>
          </a:p>
          <a:p>
            <a:pPr eaLnBrk="1" hangingPunct="1"/>
            <a:r>
              <a:rPr lang="en-US" sz="2800" dirty="0" smtClean="0">
                <a:ea typeface="ＭＳ Ｐゴシック" pitchFamily="34" charset="-128"/>
              </a:rPr>
              <a:t>Tune </a:t>
            </a:r>
            <a:r>
              <a:rPr lang="en-US" sz="2800" dirty="0">
                <a:ea typeface="ＭＳ Ｐゴシック" pitchFamily="34" charset="-128"/>
              </a:rPr>
              <a:t>into your own reactions and thoughts about what you</a:t>
            </a:r>
            <a:r>
              <a:rPr lang="en-US" altLang="en-US" sz="2800" dirty="0">
                <a:ea typeface="ＭＳ Ｐゴシック" pitchFamily="34" charset="-128"/>
              </a:rPr>
              <a:t>’</a:t>
            </a:r>
            <a:r>
              <a:rPr lang="en-US" altLang="ja-JP" sz="2800" dirty="0">
                <a:ea typeface="ＭＳ Ｐゴシック" pitchFamily="34" charset="-128"/>
              </a:rPr>
              <a:t>ve heard expressed and ask, </a:t>
            </a:r>
            <a:r>
              <a:rPr lang="ja-JP" altLang="en-US" sz="2800" dirty="0">
                <a:ea typeface="ＭＳ Ｐゴシック" pitchFamily="34" charset="-128"/>
              </a:rPr>
              <a:t>“</a:t>
            </a:r>
            <a:r>
              <a:rPr lang="en-US" altLang="ja-JP" sz="2800" dirty="0">
                <a:ea typeface="ＭＳ Ｐゴシック" pitchFamily="34" charset="-128"/>
              </a:rPr>
              <a:t>what needs to be expressed now?</a:t>
            </a:r>
            <a:r>
              <a:rPr lang="ja-JP" altLang="en-US" sz="2800" dirty="0" smtClean="0">
                <a:ea typeface="ＭＳ Ｐゴシック" pitchFamily="34" charset="-128"/>
              </a:rPr>
              <a:t>”</a:t>
            </a:r>
            <a:endParaRPr lang="en-US" sz="2800" dirty="0">
              <a:ea typeface="ＭＳ Ｐゴシック" pitchFamily="34" charset="-128"/>
            </a:endParaRPr>
          </a:p>
          <a:p>
            <a:pPr eaLnBrk="1" hangingPunct="1"/>
            <a:r>
              <a:rPr lang="en-US" sz="2800" dirty="0">
                <a:ea typeface="ＭＳ Ｐゴシック" pitchFamily="34" charset="-128"/>
              </a:rPr>
              <a:t>Frame your truth </a:t>
            </a:r>
            <a:r>
              <a:rPr lang="en-US" sz="2800" dirty="0" smtClean="0">
                <a:ea typeface="ＭＳ Ｐゴシック" pitchFamily="34" charset="-128"/>
              </a:rPr>
              <a:t>diplomatically</a:t>
            </a:r>
            <a:endParaRPr lang="en-US" sz="2800" dirty="0">
              <a:ea typeface="ＭＳ Ｐゴシック" pitchFamily="34" charset="-128"/>
            </a:endParaRPr>
          </a:p>
          <a:p>
            <a:pPr eaLnBrk="1" hangingPunct="1"/>
            <a:r>
              <a:rPr lang="en-US" sz="2800" dirty="0">
                <a:ea typeface="ＭＳ Ｐゴシック" pitchFamily="34" charset="-128"/>
              </a:rPr>
              <a:t>Speak quietly, non-judgmentally and </a:t>
            </a:r>
            <a:r>
              <a:rPr lang="en-US" sz="2800" dirty="0" smtClean="0">
                <a:ea typeface="ＭＳ Ｐゴシック" pitchFamily="34" charset="-128"/>
              </a:rPr>
              <a:t>non-emotionally</a:t>
            </a:r>
            <a:endParaRPr lang="en-US" sz="2800" dirty="0">
              <a:ea typeface="ＭＳ Ｐゴシック" pitchFamily="34" charset="-128"/>
            </a:endParaRPr>
          </a:p>
          <a:p>
            <a:pPr eaLnBrk="1" hangingPunct="1"/>
            <a:r>
              <a:rPr lang="en-US" sz="2800" dirty="0">
                <a:ea typeface="ＭＳ Ｐゴシック" pitchFamily="34" charset="-128"/>
              </a:rPr>
              <a:t>Use specific </a:t>
            </a:r>
            <a:r>
              <a:rPr lang="en-US" sz="2800" dirty="0" smtClean="0">
                <a:ea typeface="ＭＳ Ｐゴシック" pitchFamily="34" charset="-128"/>
              </a:rPr>
              <a:t>examples</a:t>
            </a:r>
            <a:endParaRPr lang="en-US" sz="2800" dirty="0">
              <a:ea typeface="ＭＳ Ｐゴシック" pitchFamily="34" charset="-128"/>
            </a:endParaRPr>
          </a:p>
          <a:p>
            <a:pPr eaLnBrk="1" hangingPunct="1"/>
            <a:r>
              <a:rPr lang="en-US" sz="2800" dirty="0">
                <a:ea typeface="ＭＳ Ｐゴシック" pitchFamily="34" charset="-128"/>
              </a:rPr>
              <a:t>Make your thinking process visible</a:t>
            </a:r>
          </a:p>
          <a:p>
            <a:pPr eaLnBrk="1" hangingPunct="1"/>
            <a:endParaRPr lang="en-US" sz="2800" dirty="0">
              <a:ea typeface="ＭＳ Ｐゴシック" pitchFamily="34" charset="-128"/>
            </a:endParaRPr>
          </a:p>
          <a:p>
            <a:pPr eaLnBrk="1" hangingPunct="1"/>
            <a:r>
              <a:rPr lang="en-US" sz="2800" dirty="0">
                <a:ea typeface="ＭＳ Ｐゴシック" pitchFamily="34" charset="-128"/>
              </a:rPr>
              <a:t>Trust yourself to say the right thing if it comes from the intention of wanting to help the other person grow</a:t>
            </a:r>
          </a:p>
          <a:p>
            <a:pPr eaLnBrk="1" hangingPunct="1"/>
            <a:endParaRPr lang="en-US" sz="2800" dirty="0">
              <a:ea typeface="ＭＳ Ｐゴシック" pitchFamily="34" charset="-128"/>
            </a:endParaRPr>
          </a:p>
          <a:p>
            <a:pPr eaLnBrk="1" hangingPunct="1"/>
            <a:endParaRPr lang="en-US" sz="2800" dirty="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868304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ppt_x</p:attrName>
                                        </p:attrNameLst>
                                      </p:cBhvr>
                                      <p:tavLst>
                                        <p:tav tm="0">
                                          <p:val>
                                            <p:strVal val="#ppt_x-.2"/>
                                          </p:val>
                                        </p:tav>
                                        <p:tav tm="100000">
                                          <p:val>
                                            <p:strVal val="#ppt_x"/>
                                          </p:val>
                                        </p:tav>
                                      </p:tavLst>
                                    </p:anim>
                                    <p:anim calcmode="lin" valueType="num">
                                      <p:cBhvr>
                                        <p:cTn id="8" dur="1000" fill="hold"/>
                                        <p:tgtEl>
                                          <p:spTgt spid="389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8915">
                                            <p:txEl>
                                              <p:pRg st="0" end="0"/>
                                            </p:txEl>
                                          </p:spTgt>
                                        </p:tgtEl>
                                        <p:attrNameLst>
                                          <p:attrName>style.visibility</p:attrName>
                                        </p:attrNameLst>
                                      </p:cBhvr>
                                      <p:to>
                                        <p:strVal val="visible"/>
                                      </p:to>
                                    </p:set>
                                    <p:animEffect transition="in" filter="fade">
                                      <p:cBhvr>
                                        <p:cTn id="14" dur="500"/>
                                        <p:tgtEl>
                                          <p:spTgt spid="38915">
                                            <p:txEl>
                                              <p:pRg st="0" end="0"/>
                                            </p:txEl>
                                          </p:spTgt>
                                        </p:tgtEl>
                                      </p:cBhvr>
                                    </p:animEffect>
                                    <p:anim calcmode="lin" valueType="num">
                                      <p:cBhvr>
                                        <p:cTn id="15"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91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8915">
                                            <p:txEl>
                                              <p:pRg st="1" end="1"/>
                                            </p:txEl>
                                          </p:spTgt>
                                        </p:tgtEl>
                                        <p:attrNameLst>
                                          <p:attrName>style.visibility</p:attrName>
                                        </p:attrNameLst>
                                      </p:cBhvr>
                                      <p:to>
                                        <p:strVal val="visible"/>
                                      </p:to>
                                    </p:set>
                                    <p:animEffect transition="in" filter="fade">
                                      <p:cBhvr>
                                        <p:cTn id="21" dur="500"/>
                                        <p:tgtEl>
                                          <p:spTgt spid="38915">
                                            <p:txEl>
                                              <p:pRg st="1" end="1"/>
                                            </p:txEl>
                                          </p:spTgt>
                                        </p:tgtEl>
                                      </p:cBhvr>
                                    </p:animEffect>
                                    <p:anim calcmode="lin" valueType="num">
                                      <p:cBhvr>
                                        <p:cTn id="22"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891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8915">
                                            <p:txEl>
                                              <p:pRg st="2" end="2"/>
                                            </p:txEl>
                                          </p:spTgt>
                                        </p:tgtEl>
                                        <p:attrNameLst>
                                          <p:attrName>style.visibility</p:attrName>
                                        </p:attrNameLst>
                                      </p:cBhvr>
                                      <p:to>
                                        <p:strVal val="visible"/>
                                      </p:to>
                                    </p:set>
                                    <p:animEffect transition="in" filter="fade">
                                      <p:cBhvr>
                                        <p:cTn id="28" dur="500"/>
                                        <p:tgtEl>
                                          <p:spTgt spid="38915">
                                            <p:txEl>
                                              <p:pRg st="2" end="2"/>
                                            </p:txEl>
                                          </p:spTgt>
                                        </p:tgtEl>
                                      </p:cBhvr>
                                    </p:animEffect>
                                    <p:anim calcmode="lin" valueType="num">
                                      <p:cBhvr>
                                        <p:cTn id="2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891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38915">
                                            <p:txEl>
                                              <p:pRg st="3" end="3"/>
                                            </p:txEl>
                                          </p:spTgt>
                                        </p:tgtEl>
                                        <p:attrNameLst>
                                          <p:attrName>style.visibility</p:attrName>
                                        </p:attrNameLst>
                                      </p:cBhvr>
                                      <p:to>
                                        <p:strVal val="visible"/>
                                      </p:to>
                                    </p:set>
                                    <p:animEffect transition="in" filter="fade">
                                      <p:cBhvr>
                                        <p:cTn id="35" dur="500"/>
                                        <p:tgtEl>
                                          <p:spTgt spid="38915">
                                            <p:txEl>
                                              <p:pRg st="3" end="3"/>
                                            </p:txEl>
                                          </p:spTgt>
                                        </p:tgtEl>
                                      </p:cBhvr>
                                    </p:animEffect>
                                    <p:anim calcmode="lin" valueType="num">
                                      <p:cBhvr>
                                        <p:cTn id="36"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891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38915">
                                            <p:txEl>
                                              <p:pRg st="4" end="4"/>
                                            </p:txEl>
                                          </p:spTgt>
                                        </p:tgtEl>
                                        <p:attrNameLst>
                                          <p:attrName>style.visibility</p:attrName>
                                        </p:attrNameLst>
                                      </p:cBhvr>
                                      <p:to>
                                        <p:strVal val="visible"/>
                                      </p:to>
                                    </p:set>
                                    <p:animEffect transition="in" filter="fade">
                                      <p:cBhvr>
                                        <p:cTn id="42" dur="500"/>
                                        <p:tgtEl>
                                          <p:spTgt spid="38915">
                                            <p:txEl>
                                              <p:pRg st="4" end="4"/>
                                            </p:txEl>
                                          </p:spTgt>
                                        </p:tgtEl>
                                      </p:cBhvr>
                                    </p:animEffect>
                                    <p:anim calcmode="lin" valueType="num">
                                      <p:cBhvr>
                                        <p:cTn id="43"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891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38915">
                                            <p:txEl>
                                              <p:pRg st="5" end="5"/>
                                            </p:txEl>
                                          </p:spTgt>
                                        </p:tgtEl>
                                        <p:attrNameLst>
                                          <p:attrName>style.visibility</p:attrName>
                                        </p:attrNameLst>
                                      </p:cBhvr>
                                      <p:to>
                                        <p:strVal val="visible"/>
                                      </p:to>
                                    </p:set>
                                    <p:animEffect transition="in" filter="fade">
                                      <p:cBhvr>
                                        <p:cTn id="49" dur="500"/>
                                        <p:tgtEl>
                                          <p:spTgt spid="38915">
                                            <p:txEl>
                                              <p:pRg st="5" end="5"/>
                                            </p:txEl>
                                          </p:spTgt>
                                        </p:tgtEl>
                                      </p:cBhvr>
                                    </p:animEffect>
                                    <p:anim calcmode="lin" valueType="num">
                                      <p:cBhvr>
                                        <p:cTn id="50"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38915">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38915">
                                            <p:txEl>
                                              <p:pRg st="6" end="6"/>
                                            </p:txEl>
                                          </p:spTgt>
                                        </p:tgtEl>
                                        <p:attrNameLst>
                                          <p:attrName>style.visibility</p:attrName>
                                        </p:attrNameLst>
                                      </p:cBhvr>
                                      <p:to>
                                        <p:strVal val="visible"/>
                                      </p:to>
                                    </p:set>
                                    <p:animEffect transition="in" filter="fade">
                                      <p:cBhvr>
                                        <p:cTn id="56" dur="500"/>
                                        <p:tgtEl>
                                          <p:spTgt spid="38915">
                                            <p:txEl>
                                              <p:pRg st="6" end="6"/>
                                            </p:txEl>
                                          </p:spTgt>
                                        </p:tgtEl>
                                      </p:cBhvr>
                                    </p:animEffect>
                                    <p:anim calcmode="lin" valueType="num">
                                      <p:cBhvr>
                                        <p:cTn id="57" dur="5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38915">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38915">
                                            <p:txEl>
                                              <p:pRg st="8" end="8"/>
                                            </p:txEl>
                                          </p:spTgt>
                                        </p:tgtEl>
                                        <p:attrNameLst>
                                          <p:attrName>style.visibility</p:attrName>
                                        </p:attrNameLst>
                                      </p:cBhvr>
                                      <p:to>
                                        <p:strVal val="visible"/>
                                      </p:to>
                                    </p:set>
                                    <p:animEffect transition="in" filter="fade">
                                      <p:cBhvr>
                                        <p:cTn id="63" dur="500"/>
                                        <p:tgtEl>
                                          <p:spTgt spid="38915">
                                            <p:txEl>
                                              <p:pRg st="8" end="8"/>
                                            </p:txEl>
                                          </p:spTgt>
                                        </p:tgtEl>
                                      </p:cBhvr>
                                    </p:animEffect>
                                    <p:anim calcmode="lin" valueType="num">
                                      <p:cBhvr>
                                        <p:cTn id="64" dur="500" fill="hold"/>
                                        <p:tgtEl>
                                          <p:spTgt spid="38915">
                                            <p:txEl>
                                              <p:pRg st="8" end="8"/>
                                            </p:txEl>
                                          </p:spTgt>
                                        </p:tgtEl>
                                        <p:attrNameLst>
                                          <p:attrName>ppt_x</p:attrName>
                                        </p:attrNameLst>
                                      </p:cBhvr>
                                      <p:tavLst>
                                        <p:tav tm="0">
                                          <p:val>
                                            <p:strVal val="#ppt_x"/>
                                          </p:val>
                                        </p:tav>
                                        <p:tav tm="100000">
                                          <p:val>
                                            <p:strVal val="#ppt_x"/>
                                          </p:val>
                                        </p:tav>
                                      </p:tavLst>
                                    </p:anim>
                                    <p:anim calcmode="lin" valueType="num">
                                      <p:cBhvr>
                                        <p:cTn id="65" dur="500" fill="hold"/>
                                        <p:tgtEl>
                                          <p:spTgt spid="38915">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0850" y="77788"/>
            <a:ext cx="8229600" cy="1143000"/>
          </a:xfrm>
        </p:spPr>
        <p:txBody>
          <a:bodyPr/>
          <a:lstStyle/>
          <a:p>
            <a:pPr eaLnBrk="1" fontAlgn="auto" hangingPunct="1">
              <a:spcAft>
                <a:spcPts val="0"/>
              </a:spcAft>
              <a:defRPr/>
            </a:pPr>
            <a:r>
              <a:rPr lang="en-US" b="1" dirty="0">
                <a:ea typeface="+mj-ea"/>
                <a:cs typeface="+mj-cs"/>
              </a:rPr>
              <a:t>Phrasing examples:</a:t>
            </a:r>
          </a:p>
        </p:txBody>
      </p:sp>
      <p:sp>
        <p:nvSpPr>
          <p:cNvPr id="39939" name="Rectangle 3"/>
          <p:cNvSpPr>
            <a:spLocks noGrp="1" noChangeArrowheads="1"/>
          </p:cNvSpPr>
          <p:nvPr>
            <p:ph idx="1"/>
          </p:nvPr>
        </p:nvSpPr>
        <p:spPr>
          <a:xfrm>
            <a:off x="444500" y="1193800"/>
            <a:ext cx="8229600" cy="4525963"/>
          </a:xfrm>
          <a:noFill/>
          <a:ln w="9525">
            <a:noFill/>
            <a:miter lim="800000"/>
            <a:headEnd/>
            <a:tailEnd/>
          </a:ln>
        </p:spPr>
        <p:txBody>
          <a:bodyPr vert="horz" wrap="square" lIns="91440" tIns="45720" rIns="91440" bIns="45720" numCol="1" anchor="t" anchorCtr="0" compatLnSpc="1">
            <a:prstTxWarp prst="textNoShape">
              <a:avLst/>
            </a:prstTxWarp>
          </a:bodyPr>
          <a:lstStyle/>
          <a:p>
            <a:r>
              <a:rPr lang="en-US" sz="2800" dirty="0"/>
              <a:t>Your opening statement will identify the general topic of the </a:t>
            </a:r>
            <a:r>
              <a:rPr lang="en-US" sz="2800" dirty="0" smtClean="0"/>
              <a:t>coaching, for example:</a:t>
            </a:r>
          </a:p>
          <a:p>
            <a:pPr marL="457200" lvl="1" indent="0">
              <a:buNone/>
            </a:pPr>
            <a:r>
              <a:rPr lang="en-US" sz="3600" b="1" dirty="0">
                <a:solidFill>
                  <a:schemeClr val="accent1">
                    <a:lumMod val="75000"/>
                  </a:schemeClr>
                </a:solidFill>
              </a:rPr>
              <a:t>‘‘I want to talk to you about </a:t>
            </a:r>
            <a:r>
              <a:rPr lang="en-US" sz="3600" b="1" i="1" dirty="0">
                <a:solidFill>
                  <a:schemeClr val="accent1">
                    <a:lumMod val="75000"/>
                  </a:schemeClr>
                </a:solidFill>
              </a:rPr>
              <a:t>(category of performance</a:t>
            </a:r>
            <a:r>
              <a:rPr lang="en-US" sz="3600" b="1" i="1" dirty="0" smtClean="0">
                <a:solidFill>
                  <a:schemeClr val="accent1">
                    <a:lumMod val="75000"/>
                  </a:schemeClr>
                </a:solidFill>
              </a:rPr>
              <a:t>)</a:t>
            </a:r>
            <a:r>
              <a:rPr lang="en-US" sz="3600" b="1" dirty="0" smtClean="0">
                <a:solidFill>
                  <a:schemeClr val="accent1">
                    <a:lumMod val="75000"/>
                  </a:schemeClr>
                </a:solidFill>
              </a:rPr>
              <a:t>.’’ </a:t>
            </a:r>
            <a:r>
              <a:rPr lang="en-US" sz="3600" b="1" dirty="0">
                <a:solidFill>
                  <a:schemeClr val="accent1">
                    <a:lumMod val="75000"/>
                  </a:schemeClr>
                </a:solidFill>
              </a:rPr>
              <a:t> </a:t>
            </a:r>
          </a:p>
          <a:p>
            <a:pPr lvl="1"/>
            <a:r>
              <a:rPr lang="en-US" sz="2400" dirty="0" smtClean="0"/>
              <a:t> </a:t>
            </a:r>
            <a:r>
              <a:rPr lang="en-US" sz="2400" dirty="0"/>
              <a:t>	</a:t>
            </a:r>
            <a:r>
              <a:rPr lang="en-US" sz="2400" dirty="0" smtClean="0"/>
              <a:t>The </a:t>
            </a:r>
            <a:r>
              <a:rPr lang="en-US" sz="2400" dirty="0"/>
              <a:t>project you completed this </a:t>
            </a:r>
            <a:r>
              <a:rPr lang="en-US" sz="2400" dirty="0" smtClean="0"/>
              <a:t>morning</a:t>
            </a:r>
          </a:p>
          <a:p>
            <a:pPr lvl="1"/>
            <a:r>
              <a:rPr lang="en-US" sz="2400" dirty="0" smtClean="0"/>
              <a:t>	The </a:t>
            </a:r>
            <a:r>
              <a:rPr lang="en-US" sz="2400" dirty="0"/>
              <a:t>goals and objectives status report for your </a:t>
            </a:r>
            <a:r>
              <a:rPr lang="en-US" sz="2400" dirty="0" smtClean="0"/>
              <a:t>department</a:t>
            </a:r>
          </a:p>
          <a:p>
            <a:pPr lvl="1"/>
            <a:r>
              <a:rPr lang="en-US" sz="2400" dirty="0" smtClean="0"/>
              <a:t>	The </a:t>
            </a:r>
            <a:r>
              <a:rPr lang="en-US" sz="2400" dirty="0"/>
              <a:t>plan you submitted for our reorganization</a:t>
            </a:r>
          </a:p>
          <a:p>
            <a:pPr marL="0" indent="0">
              <a:buNone/>
            </a:pPr>
            <a:endParaRPr lang="en-US" sz="2800" dirty="0"/>
          </a:p>
          <a:p>
            <a:pPr marL="0" indent="0">
              <a:buNone/>
            </a:pPr>
            <a:endParaRPr lang="en-US" sz="2800" dirty="0"/>
          </a:p>
          <a:p>
            <a:endParaRPr lang="en-US" sz="2800" dirty="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07297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1000"/>
                                        <p:tgtEl>
                                          <p:spTgt spid="39939">
                                            <p:txEl>
                                              <p:pRg st="0" end="0"/>
                                            </p:txEl>
                                          </p:spTgt>
                                        </p:tgtEl>
                                      </p:cBhvr>
                                    </p:animEffect>
                                    <p:anim calcmode="lin" valueType="num">
                                      <p:cBhvr>
                                        <p:cTn id="8"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1000"/>
                                        <p:tgtEl>
                                          <p:spTgt spid="39939">
                                            <p:txEl>
                                              <p:pRg st="1" end="1"/>
                                            </p:txEl>
                                          </p:spTgt>
                                        </p:tgtEl>
                                      </p:cBhvr>
                                    </p:animEffect>
                                    <p:anim calcmode="lin" valueType="num">
                                      <p:cBhvr>
                                        <p:cTn id="13"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993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1000"/>
                                        <p:tgtEl>
                                          <p:spTgt spid="39939">
                                            <p:txEl>
                                              <p:pRg st="2" end="2"/>
                                            </p:txEl>
                                          </p:spTgt>
                                        </p:tgtEl>
                                      </p:cBhvr>
                                    </p:animEffect>
                                    <p:anim calcmode="lin" valueType="num">
                                      <p:cBhvr>
                                        <p:cTn id="18"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993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1000"/>
                                        <p:tgtEl>
                                          <p:spTgt spid="39939">
                                            <p:txEl>
                                              <p:pRg st="3" end="3"/>
                                            </p:txEl>
                                          </p:spTgt>
                                        </p:tgtEl>
                                      </p:cBhvr>
                                    </p:animEffect>
                                    <p:anim calcmode="lin" valueType="num">
                                      <p:cBhvr>
                                        <p:cTn id="23" dur="1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993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fade">
                                      <p:cBhvr>
                                        <p:cTn id="27" dur="1000"/>
                                        <p:tgtEl>
                                          <p:spTgt spid="39939">
                                            <p:txEl>
                                              <p:pRg st="4" end="4"/>
                                            </p:txEl>
                                          </p:spTgt>
                                        </p:tgtEl>
                                      </p:cBhvr>
                                    </p:animEffect>
                                    <p:anim calcmode="lin" valueType="num">
                                      <p:cBhvr>
                                        <p:cTn id="28" dur="10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99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61912"/>
            <a:ext cx="8229600" cy="1143000"/>
          </a:xfrm>
        </p:spPr>
        <p:txBody>
          <a:bodyPr/>
          <a:lstStyle/>
          <a:p>
            <a:pPr eaLnBrk="1" fontAlgn="auto" hangingPunct="1">
              <a:spcAft>
                <a:spcPts val="0"/>
              </a:spcAft>
              <a:defRPr/>
            </a:pPr>
            <a:r>
              <a:rPr lang="en-US" b="1" dirty="0">
                <a:ea typeface="+mj-ea"/>
                <a:cs typeface="+mj-cs"/>
              </a:rPr>
              <a:t>Phrasing examples:</a:t>
            </a:r>
          </a:p>
        </p:txBody>
      </p:sp>
      <p:sp>
        <p:nvSpPr>
          <p:cNvPr id="3993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0" indent="0">
              <a:buNone/>
            </a:pPr>
            <a:r>
              <a:rPr lang="en-US" sz="3600" b="1" dirty="0">
                <a:solidFill>
                  <a:schemeClr val="accent1">
                    <a:lumMod val="75000"/>
                  </a:schemeClr>
                </a:solidFill>
              </a:rPr>
              <a:t>‘‘I’ve observed </a:t>
            </a:r>
            <a:r>
              <a:rPr lang="en-US" sz="3600" b="1" i="1" dirty="0">
                <a:solidFill>
                  <a:schemeClr val="accent1">
                    <a:lumMod val="75000"/>
                  </a:schemeClr>
                </a:solidFill>
              </a:rPr>
              <a:t>(describe the performance or behavior).</a:t>
            </a:r>
            <a:endParaRPr lang="en-US" sz="3600" b="1" dirty="0">
              <a:solidFill>
                <a:schemeClr val="accent1">
                  <a:lumMod val="75000"/>
                </a:schemeClr>
              </a:solidFill>
            </a:endParaRPr>
          </a:p>
          <a:p>
            <a:pPr marL="0" indent="0">
              <a:buNone/>
            </a:pPr>
            <a:endParaRPr lang="en-US" sz="2800" dirty="0" smtClean="0"/>
          </a:p>
          <a:p>
            <a:pPr lvl="1"/>
            <a:r>
              <a:rPr lang="en-US" sz="2400" dirty="0"/>
              <a:t>‘‘Your  status report failed to include your targets for </a:t>
            </a:r>
            <a:r>
              <a:rPr lang="en-US" sz="2400" dirty="0" smtClean="0"/>
              <a:t>last Friday</a:t>
            </a:r>
            <a:r>
              <a:rPr lang="en-US" sz="2400" dirty="0"/>
              <a:t>. . . .’’</a:t>
            </a:r>
          </a:p>
          <a:p>
            <a:pPr lvl="1"/>
            <a:endParaRPr lang="en-US" sz="2400" dirty="0" smtClean="0"/>
          </a:p>
          <a:p>
            <a:pPr lvl="1"/>
            <a:r>
              <a:rPr lang="en-US" sz="2400" dirty="0"/>
              <a:t> </a:t>
            </a:r>
            <a:r>
              <a:rPr lang="en-US" sz="2400" dirty="0" smtClean="0"/>
              <a:t>“that </a:t>
            </a:r>
            <a:r>
              <a:rPr lang="en-US" sz="2400" dirty="0"/>
              <a:t>you volunteered to help out on Jim’s project this morning . . .’’</a:t>
            </a:r>
          </a:p>
          <a:p>
            <a:pPr marL="0" indent="0">
              <a:buNone/>
            </a:pPr>
            <a:endParaRPr lang="en-US" sz="2800" dirty="0"/>
          </a:p>
          <a:p>
            <a:pPr marL="0" indent="0">
              <a:buNone/>
            </a:pPr>
            <a:endParaRPr lang="en-US" sz="2800" dirty="0"/>
          </a:p>
          <a:p>
            <a:endParaRPr lang="en-US" sz="2800" dirty="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1972449"/>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0850" y="128588"/>
            <a:ext cx="8229600" cy="1143000"/>
          </a:xfrm>
        </p:spPr>
        <p:txBody>
          <a:bodyPr/>
          <a:lstStyle/>
          <a:p>
            <a:pPr eaLnBrk="1" fontAlgn="auto" hangingPunct="1">
              <a:spcAft>
                <a:spcPts val="0"/>
              </a:spcAft>
              <a:defRPr/>
            </a:pPr>
            <a:r>
              <a:rPr lang="en-US" b="1" dirty="0">
                <a:ea typeface="+mj-ea"/>
                <a:cs typeface="+mj-cs"/>
              </a:rPr>
              <a:t>Phrasing examples:</a:t>
            </a:r>
          </a:p>
        </p:txBody>
      </p:sp>
      <p:sp>
        <p:nvSpPr>
          <p:cNvPr id="39939" name="Rectangle 3"/>
          <p:cNvSpPr>
            <a:spLocks noGrp="1" noChangeArrowheads="1"/>
          </p:cNvSpPr>
          <p:nvPr>
            <p:ph idx="1"/>
          </p:nvPr>
        </p:nvSpPr>
        <p:spPr>
          <a:xfrm>
            <a:off x="444500" y="1263650"/>
            <a:ext cx="8229600" cy="4525963"/>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a:buNone/>
            </a:pPr>
            <a:r>
              <a:rPr lang="en-US" sz="3600" b="1" dirty="0">
                <a:solidFill>
                  <a:schemeClr val="accent1">
                    <a:lumMod val="75000"/>
                  </a:schemeClr>
                </a:solidFill>
              </a:rPr>
              <a:t>‘‘The impact is </a:t>
            </a:r>
            <a:r>
              <a:rPr lang="en-US" sz="3600" b="1" i="1" dirty="0">
                <a:solidFill>
                  <a:schemeClr val="accent1">
                    <a:lumMod val="75000"/>
                  </a:schemeClr>
                </a:solidFill>
              </a:rPr>
              <a:t>(describe the impact on the job being done)</a:t>
            </a:r>
            <a:r>
              <a:rPr lang="en-US" sz="3600" b="1" dirty="0">
                <a:solidFill>
                  <a:schemeClr val="accent1">
                    <a:lumMod val="75000"/>
                  </a:schemeClr>
                </a:solidFill>
              </a:rPr>
              <a:t>.’</a:t>
            </a:r>
            <a:r>
              <a:rPr lang="en-US" sz="3600" b="1" dirty="0" smtClean="0">
                <a:solidFill>
                  <a:schemeClr val="accent1">
                    <a:lumMod val="75000"/>
                  </a:schemeClr>
                </a:solidFill>
              </a:rPr>
              <a:t>’</a:t>
            </a:r>
          </a:p>
          <a:p>
            <a:pPr marL="0" indent="0">
              <a:buNone/>
            </a:pPr>
            <a:endParaRPr lang="en-US" sz="1400" b="1" dirty="0">
              <a:solidFill>
                <a:schemeClr val="accent1">
                  <a:lumMod val="75000"/>
                </a:schemeClr>
              </a:solidFill>
            </a:endParaRPr>
          </a:p>
          <a:p>
            <a:pPr lvl="1"/>
            <a:r>
              <a:rPr lang="en-US" sz="2400" dirty="0" smtClean="0"/>
              <a:t>You describe a </a:t>
            </a:r>
            <a:r>
              <a:rPr lang="en-US" sz="2400" dirty="0"/>
              <a:t>specific aspect of performance or behavior. Now you want to make clear why you are bringing this to their attention: What they did or how they </a:t>
            </a:r>
            <a:r>
              <a:rPr lang="en-US" sz="2400" dirty="0" smtClean="0"/>
              <a:t>behaved </a:t>
            </a:r>
            <a:r>
              <a:rPr lang="en-US" sz="2400" dirty="0"/>
              <a:t>had a positive or negative impact on the </a:t>
            </a:r>
            <a:r>
              <a:rPr lang="en-US" sz="2400" dirty="0" smtClean="0"/>
              <a:t>other people in the organization or on the job </a:t>
            </a:r>
            <a:r>
              <a:rPr lang="en-US" sz="2400" dirty="0"/>
              <a:t>in some way— customer service, costs, morale, the company’s image, quality, efficiency, to name just a few. </a:t>
            </a:r>
            <a:endParaRPr lang="en-US" sz="2400" dirty="0" smtClean="0"/>
          </a:p>
          <a:p>
            <a:pPr marL="0" indent="0">
              <a:buNone/>
            </a:pPr>
            <a:endParaRPr lang="en-US" sz="2800" dirty="0"/>
          </a:p>
          <a:p>
            <a:pPr marL="0" indent="0">
              <a:buNone/>
            </a:pPr>
            <a:endParaRPr lang="en-US" sz="2800" dirty="0"/>
          </a:p>
          <a:p>
            <a:endParaRPr lang="en-US" sz="2800" dirty="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9169272"/>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115888"/>
            <a:ext cx="8229600" cy="1143000"/>
          </a:xfrm>
        </p:spPr>
        <p:txBody>
          <a:bodyPr/>
          <a:lstStyle/>
          <a:p>
            <a:pPr eaLnBrk="1" fontAlgn="auto" hangingPunct="1">
              <a:spcAft>
                <a:spcPts val="0"/>
              </a:spcAft>
              <a:defRPr/>
            </a:pPr>
            <a:r>
              <a:rPr lang="en-US" b="1" dirty="0">
                <a:ea typeface="+mj-ea"/>
                <a:cs typeface="+mj-cs"/>
              </a:rPr>
              <a:t>Phrasing examples:</a:t>
            </a:r>
          </a:p>
        </p:txBody>
      </p:sp>
      <p:sp>
        <p:nvSpPr>
          <p:cNvPr id="39939" name="Rectangle 3"/>
          <p:cNvSpPr>
            <a:spLocks noGrp="1" noChangeArrowheads="1"/>
          </p:cNvSpPr>
          <p:nvPr>
            <p:ph idx="1"/>
          </p:nvPr>
        </p:nvSpPr>
        <p:spPr>
          <a:xfrm>
            <a:off x="463550" y="1371600"/>
            <a:ext cx="8229600" cy="4525963"/>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a:buNone/>
            </a:pPr>
            <a:r>
              <a:rPr lang="en-US" sz="3600" b="1" dirty="0">
                <a:solidFill>
                  <a:schemeClr val="accent1">
                    <a:lumMod val="75000"/>
                  </a:schemeClr>
                </a:solidFill>
              </a:rPr>
              <a:t>‘‘From now on, I’d like you to </a:t>
            </a:r>
            <a:r>
              <a:rPr lang="en-US" sz="3600" b="1" i="1" dirty="0">
                <a:solidFill>
                  <a:schemeClr val="accent1">
                    <a:lumMod val="75000"/>
                  </a:schemeClr>
                </a:solidFill>
              </a:rPr>
              <a:t>(describe how to improve </a:t>
            </a:r>
            <a:r>
              <a:rPr lang="en-US" sz="3600" b="1" i="1" dirty="0" smtClean="0">
                <a:solidFill>
                  <a:schemeClr val="accent1">
                    <a:lumMod val="75000"/>
                  </a:schemeClr>
                </a:solidFill>
              </a:rPr>
              <a:t>performance/behavior)</a:t>
            </a:r>
            <a:r>
              <a:rPr lang="en-US" sz="3600" b="1" dirty="0" smtClean="0">
                <a:solidFill>
                  <a:schemeClr val="accent1">
                    <a:lumMod val="75000"/>
                  </a:schemeClr>
                </a:solidFill>
              </a:rPr>
              <a:t>.’’</a:t>
            </a:r>
          </a:p>
          <a:p>
            <a:pPr marL="0" indent="0">
              <a:buNone/>
            </a:pPr>
            <a:endParaRPr lang="en-US" sz="1400" b="1" dirty="0" smtClean="0">
              <a:solidFill>
                <a:schemeClr val="accent1">
                  <a:lumMod val="75000"/>
                </a:schemeClr>
              </a:solidFill>
            </a:endParaRPr>
          </a:p>
          <a:p>
            <a:pPr lvl="1"/>
            <a:r>
              <a:rPr lang="en-US" sz="2400" dirty="0" smtClean="0"/>
              <a:t>What </a:t>
            </a:r>
            <a:r>
              <a:rPr lang="en-US" sz="2400" dirty="0"/>
              <a:t>you have accomplished up to this point is a description of a behavior or performance and its impact on the job being done. Corrective coaching must also include suggestions on how to </a:t>
            </a:r>
            <a:r>
              <a:rPr lang="en-US" sz="2400" dirty="0" smtClean="0"/>
              <a:t>improve </a:t>
            </a:r>
            <a:r>
              <a:rPr lang="en-US" sz="2400" dirty="0"/>
              <a:t>the performance or behavior. You have to be clear in your description of the desired level of </a:t>
            </a:r>
            <a:r>
              <a:rPr lang="en-US" sz="2400" dirty="0" smtClean="0"/>
              <a:t>performance</a:t>
            </a:r>
            <a:r>
              <a:rPr lang="en-US" sz="2400" dirty="0"/>
              <a:t> </a:t>
            </a:r>
            <a:r>
              <a:rPr lang="en-US" sz="2400" dirty="0" smtClean="0"/>
              <a:t>and why.</a:t>
            </a:r>
            <a:endParaRPr lang="en-US" sz="2400" dirty="0"/>
          </a:p>
          <a:p>
            <a:pPr marL="0" indent="0">
              <a:buNone/>
            </a:pPr>
            <a:endParaRPr lang="en-US" sz="2800" dirty="0"/>
          </a:p>
          <a:p>
            <a:pPr marL="0" indent="0">
              <a:buNone/>
            </a:pPr>
            <a:endParaRPr lang="en-US" sz="2800" dirty="0"/>
          </a:p>
          <a:p>
            <a:endParaRPr lang="en-US" sz="2800" dirty="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1151428"/>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38150" y="0"/>
            <a:ext cx="8229600" cy="1143000"/>
          </a:xfrm>
        </p:spPr>
        <p:txBody>
          <a:bodyPr/>
          <a:lstStyle/>
          <a:p>
            <a:pPr eaLnBrk="1" fontAlgn="auto" hangingPunct="1">
              <a:spcAft>
                <a:spcPts val="0"/>
              </a:spcAft>
              <a:defRPr/>
            </a:pPr>
            <a:r>
              <a:rPr lang="en-US" b="1" dirty="0" smtClean="0">
                <a:ea typeface="+mj-ea"/>
                <a:cs typeface="+mj-cs"/>
              </a:rPr>
              <a:t>Other Phrasing </a:t>
            </a:r>
            <a:r>
              <a:rPr lang="en-US" b="1" dirty="0">
                <a:ea typeface="+mj-ea"/>
                <a:cs typeface="+mj-cs"/>
              </a:rPr>
              <a:t>E</a:t>
            </a:r>
            <a:r>
              <a:rPr lang="en-US" b="1" dirty="0" smtClean="0">
                <a:ea typeface="+mj-ea"/>
                <a:cs typeface="+mj-cs"/>
              </a:rPr>
              <a:t>xamples</a:t>
            </a:r>
            <a:r>
              <a:rPr lang="en-US" b="1" dirty="0">
                <a:ea typeface="+mj-ea"/>
                <a:cs typeface="+mj-cs"/>
              </a:rPr>
              <a:t>:</a:t>
            </a:r>
          </a:p>
        </p:txBody>
      </p:sp>
      <p:sp>
        <p:nvSpPr>
          <p:cNvPr id="39939" name="Rectangle 3"/>
          <p:cNvSpPr>
            <a:spLocks noGrp="1" noChangeArrowheads="1"/>
          </p:cNvSpPr>
          <p:nvPr>
            <p:ph type="body" idx="1"/>
          </p:nvPr>
        </p:nvSpPr>
        <p:spPr>
          <a:xfrm>
            <a:off x="457200" y="1155700"/>
            <a:ext cx="8229600" cy="4525963"/>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a:ea typeface="ＭＳ Ｐゴシック" pitchFamily="34" charset="-128"/>
              </a:rPr>
              <a:t>May I offer my thoughts and trust you will receive them as intended:  as a way to help you overcome this hurdle</a:t>
            </a:r>
            <a:r>
              <a:rPr lang="en-US" sz="2800" dirty="0" smtClean="0">
                <a:ea typeface="ＭＳ Ｐゴシック" pitchFamily="34" charset="-128"/>
              </a:rPr>
              <a:t>?</a:t>
            </a:r>
            <a:endParaRPr lang="en-US" sz="2800" dirty="0">
              <a:ea typeface="ＭＳ Ｐゴシック" pitchFamily="34" charset="-128"/>
            </a:endParaRPr>
          </a:p>
          <a:p>
            <a:pPr eaLnBrk="1" hangingPunct="1"/>
            <a:r>
              <a:rPr lang="en-US" sz="2800" dirty="0">
                <a:ea typeface="ＭＳ Ｐゴシック" pitchFamily="34" charset="-128"/>
              </a:rPr>
              <a:t>Sue, I hear you say the morale of your team is your highest priority, but do you realize that by refusing to deal with a non-performer, you are hurting morale</a:t>
            </a:r>
            <a:r>
              <a:rPr lang="en-US" sz="2800" dirty="0" smtClean="0">
                <a:ea typeface="ＭＳ Ｐゴシック" pitchFamily="34" charset="-128"/>
              </a:rPr>
              <a:t>?</a:t>
            </a:r>
            <a:endParaRPr lang="en-US" sz="2800" dirty="0">
              <a:ea typeface="ＭＳ Ｐゴシック" pitchFamily="34" charset="-128"/>
            </a:endParaRPr>
          </a:p>
          <a:p>
            <a:pPr eaLnBrk="1" hangingPunct="1"/>
            <a:r>
              <a:rPr lang="en-US" sz="2800" dirty="0">
                <a:ea typeface="ＭＳ Ｐゴシック" pitchFamily="34" charset="-128"/>
              </a:rPr>
              <a:t>John, what part of this problem is yours</a:t>
            </a:r>
            <a:r>
              <a:rPr lang="en-US" sz="2800" dirty="0" smtClean="0">
                <a:ea typeface="ＭＳ Ｐゴシック" pitchFamily="34" charset="-128"/>
              </a:rPr>
              <a:t>?</a:t>
            </a:r>
            <a:endParaRPr lang="en-US" sz="2800" dirty="0">
              <a:ea typeface="ＭＳ Ｐゴシック" pitchFamily="34" charset="-128"/>
            </a:endParaRPr>
          </a:p>
          <a:p>
            <a:pPr eaLnBrk="1" hangingPunct="1"/>
            <a:r>
              <a:rPr lang="en-US" sz="2800" dirty="0">
                <a:ea typeface="ＭＳ Ｐゴシック" pitchFamily="34" charset="-128"/>
              </a:rPr>
              <a:t>I</a:t>
            </a:r>
            <a:r>
              <a:rPr lang="ja-JP" altLang="en-US" sz="2800" dirty="0">
                <a:ea typeface="ＭＳ Ｐゴシック" pitchFamily="34" charset="-128"/>
              </a:rPr>
              <a:t>’</a:t>
            </a:r>
            <a:r>
              <a:rPr lang="en-US" altLang="ja-JP" sz="2800" dirty="0">
                <a:ea typeface="ＭＳ Ｐゴシック" pitchFamily="34" charset="-128"/>
              </a:rPr>
              <a:t>m having difficulty seeing it the way you</a:t>
            </a:r>
            <a:r>
              <a:rPr lang="ja-JP" altLang="en-US" sz="2800" dirty="0">
                <a:ea typeface="ＭＳ Ｐゴシック" pitchFamily="34" charset="-128"/>
              </a:rPr>
              <a:t>’</a:t>
            </a:r>
            <a:r>
              <a:rPr lang="en-US" altLang="ja-JP" sz="2800" dirty="0">
                <a:ea typeface="ＭＳ Ｐゴシック" pitchFamily="34" charset="-128"/>
              </a:rPr>
              <a:t>re seeing it . . .  Here</a:t>
            </a:r>
            <a:r>
              <a:rPr lang="ja-JP" altLang="en-US" sz="2800" dirty="0">
                <a:ea typeface="ＭＳ Ｐゴシック" pitchFamily="34" charset="-128"/>
              </a:rPr>
              <a:t>’</a:t>
            </a:r>
            <a:r>
              <a:rPr lang="en-US" altLang="ja-JP" sz="2800" dirty="0">
                <a:ea typeface="ＭＳ Ｐゴシック" pitchFamily="34" charset="-128"/>
              </a:rPr>
              <a:t>s what I</a:t>
            </a:r>
            <a:r>
              <a:rPr lang="ja-JP" altLang="en-US" sz="2800" dirty="0">
                <a:ea typeface="ＭＳ Ｐゴシック" pitchFamily="34" charset="-128"/>
              </a:rPr>
              <a:t>’</a:t>
            </a:r>
            <a:r>
              <a:rPr lang="en-US" altLang="ja-JP" sz="2800" dirty="0">
                <a:ea typeface="ＭＳ Ｐゴシック" pitchFamily="34" charset="-128"/>
              </a:rPr>
              <a:t>m seeing . . .</a:t>
            </a:r>
            <a:endParaRPr lang="en-US" sz="2800" dirty="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69748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1000"/>
                                        <p:tgtEl>
                                          <p:spTgt spid="39939">
                                            <p:txEl>
                                              <p:pRg st="0" end="0"/>
                                            </p:txEl>
                                          </p:spTgt>
                                        </p:tgtEl>
                                      </p:cBhvr>
                                    </p:animEffect>
                                    <p:anim calcmode="lin" valueType="num">
                                      <p:cBhvr>
                                        <p:cTn id="8"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39">
                                            <p:txEl>
                                              <p:pRg st="1" end="1"/>
                                            </p:txEl>
                                          </p:spTgt>
                                        </p:tgtEl>
                                        <p:attrNameLst>
                                          <p:attrName>style.visibility</p:attrName>
                                        </p:attrNameLst>
                                      </p:cBhvr>
                                      <p:to>
                                        <p:strVal val="visible"/>
                                      </p:to>
                                    </p:set>
                                    <p:animEffect transition="in" filter="fade">
                                      <p:cBhvr>
                                        <p:cTn id="14" dur="1000"/>
                                        <p:tgtEl>
                                          <p:spTgt spid="39939">
                                            <p:txEl>
                                              <p:pRg st="1" end="1"/>
                                            </p:txEl>
                                          </p:spTgt>
                                        </p:tgtEl>
                                      </p:cBhvr>
                                    </p:animEffect>
                                    <p:anim calcmode="lin" valueType="num">
                                      <p:cBhvr>
                                        <p:cTn id="15"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99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939">
                                            <p:txEl>
                                              <p:pRg st="2" end="2"/>
                                            </p:txEl>
                                          </p:spTgt>
                                        </p:tgtEl>
                                        <p:attrNameLst>
                                          <p:attrName>style.visibility</p:attrName>
                                        </p:attrNameLst>
                                      </p:cBhvr>
                                      <p:to>
                                        <p:strVal val="visible"/>
                                      </p:to>
                                    </p:set>
                                    <p:animEffect transition="in" filter="fade">
                                      <p:cBhvr>
                                        <p:cTn id="21" dur="1000"/>
                                        <p:tgtEl>
                                          <p:spTgt spid="39939">
                                            <p:txEl>
                                              <p:pRg st="2" end="2"/>
                                            </p:txEl>
                                          </p:spTgt>
                                        </p:tgtEl>
                                      </p:cBhvr>
                                    </p:animEffect>
                                    <p:anim calcmode="lin" valueType="num">
                                      <p:cBhvr>
                                        <p:cTn id="22"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99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939">
                                            <p:txEl>
                                              <p:pRg st="3" end="3"/>
                                            </p:txEl>
                                          </p:spTgt>
                                        </p:tgtEl>
                                        <p:attrNameLst>
                                          <p:attrName>style.visibility</p:attrName>
                                        </p:attrNameLst>
                                      </p:cBhvr>
                                      <p:to>
                                        <p:strVal val="visible"/>
                                      </p:to>
                                    </p:set>
                                    <p:animEffect transition="in" filter="fade">
                                      <p:cBhvr>
                                        <p:cTn id="28" dur="1000"/>
                                        <p:tgtEl>
                                          <p:spTgt spid="39939">
                                            <p:txEl>
                                              <p:pRg st="3" end="3"/>
                                            </p:txEl>
                                          </p:spTgt>
                                        </p:tgtEl>
                                      </p:cBhvr>
                                    </p:animEffect>
                                    <p:anim calcmode="lin" valueType="num">
                                      <p:cBhvr>
                                        <p:cTn id="29" dur="1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993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Round-Robin Coaching</a:t>
            </a:r>
          </a:p>
        </p:txBody>
      </p:sp>
      <p:sp>
        <p:nvSpPr>
          <p:cNvPr id="64514" name="Rectangle 3"/>
          <p:cNvSpPr>
            <a:spLocks noGrp="1" noChangeArrowheads="1"/>
          </p:cNvSpPr>
          <p:nvPr>
            <p:ph type="body" idx="1"/>
          </p:nvPr>
        </p:nvSpPr>
        <p:spPr>
          <a:xfrm>
            <a:off x="457200" y="1177119"/>
            <a:ext cx="8229600" cy="4525963"/>
          </a:xfrm>
        </p:spPr>
        <p:txBody>
          <a:bodyPr/>
          <a:lstStyle/>
          <a:p>
            <a:pPr eaLnBrk="1" hangingPunct="1"/>
            <a:r>
              <a:rPr lang="en-US" sz="2800" dirty="0" smtClean="0">
                <a:ea typeface="ＭＳ Ｐゴシック" pitchFamily="34" charset="-128"/>
              </a:rPr>
              <a:t>In groups of three</a:t>
            </a:r>
          </a:p>
          <a:p>
            <a:pPr eaLnBrk="1" hangingPunct="1"/>
            <a:r>
              <a:rPr lang="en-US" sz="2800" dirty="0" smtClean="0">
                <a:ea typeface="ＭＳ Ｐゴシック" pitchFamily="34" charset="-128"/>
              </a:rPr>
              <a:t>One person is the coach, one is the person being coached, and one person is the observer</a:t>
            </a:r>
          </a:p>
          <a:p>
            <a:pPr eaLnBrk="1" hangingPunct="1"/>
            <a:r>
              <a:rPr lang="en-US" sz="2800" dirty="0" smtClean="0">
                <a:ea typeface="ＭＳ Ｐゴシック" pitchFamily="34" charset="-128"/>
              </a:rPr>
              <a:t>Coach for 10 minutes</a:t>
            </a:r>
          </a:p>
          <a:p>
            <a:pPr eaLnBrk="1" hangingPunct="1"/>
            <a:r>
              <a:rPr lang="en-US" sz="2800" dirty="0" smtClean="0">
                <a:ea typeface="ＭＳ Ｐゴシック" pitchFamily="34" charset="-128"/>
              </a:rPr>
              <a:t>Time will be called</a:t>
            </a:r>
          </a:p>
          <a:p>
            <a:pPr eaLnBrk="1" hangingPunct="1"/>
            <a:r>
              <a:rPr lang="en-US" sz="2800" dirty="0" smtClean="0">
                <a:ea typeface="ＭＳ Ｐゴシック" pitchFamily="34" charset="-128"/>
              </a:rPr>
              <a:t>Debrief for 3 minutes – observer provides feedback on the coaching skills observed, and the person being coached provides feedback as well.</a:t>
            </a:r>
          </a:p>
          <a:p>
            <a:pPr eaLnBrk="1" hangingPunct="1"/>
            <a:r>
              <a:rPr lang="en-US" sz="2800" dirty="0" smtClean="0">
                <a:ea typeface="ＭＳ Ｐゴシック" pitchFamily="34" charset="-128"/>
              </a:rPr>
              <a:t>Switch roles – new coach, new observer, new </a:t>
            </a:r>
            <a:r>
              <a:rPr lang="ja-JP" altLang="en-US" sz="2800" dirty="0" smtClean="0">
                <a:ea typeface="ＭＳ Ｐゴシック" pitchFamily="34" charset="-128"/>
              </a:rPr>
              <a:t>“</a:t>
            </a:r>
            <a:r>
              <a:rPr lang="en-US" altLang="ja-JP" sz="2800" dirty="0" err="1" smtClean="0">
                <a:ea typeface="ＭＳ Ｐゴシック" pitchFamily="34" charset="-128"/>
              </a:rPr>
              <a:t>coachee</a:t>
            </a:r>
            <a:r>
              <a:rPr lang="ja-JP" altLang="en-US" sz="2800" dirty="0" smtClean="0">
                <a:ea typeface="ＭＳ Ｐゴシック" pitchFamily="34" charset="-128"/>
              </a:rPr>
              <a:t>”</a:t>
            </a:r>
            <a:endParaRPr lang="en-US" sz="2800" dirty="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254430"/>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ea typeface="+mj-ea"/>
                <a:cs typeface="+mj-cs"/>
              </a:rPr>
              <a:t>Coaching Practice</a:t>
            </a:r>
            <a:endParaRPr lang="en-US" dirty="0">
              <a:ea typeface="+mj-ea"/>
              <a:cs typeface="+mj-cs"/>
            </a:endParaRPr>
          </a:p>
        </p:txBody>
      </p:sp>
      <p:pic>
        <p:nvPicPr>
          <p:cNvPr id="65538" name="Content Placeholder 11"/>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158" r="-9158"/>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8900997"/>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fontAlgn="auto" hangingPunct="1">
              <a:spcAft>
                <a:spcPts val="0"/>
              </a:spcAft>
              <a:defRPr/>
            </a:pPr>
            <a:r>
              <a:rPr lang="en-US" sz="3800" b="1">
                <a:ea typeface="+mj-ea"/>
                <a:cs typeface="+mj-cs"/>
              </a:rPr>
              <a:t>Exercise 3:  Straight Talk Scenario</a:t>
            </a:r>
          </a:p>
        </p:txBody>
      </p:sp>
      <p:sp>
        <p:nvSpPr>
          <p:cNvPr id="120835" name="Rectangle 3"/>
          <p:cNvSpPr>
            <a:spLocks noGrp="1" noChangeArrowheads="1"/>
          </p:cNvSpPr>
          <p:nvPr>
            <p:ph type="body" idx="1"/>
          </p:nvPr>
        </p:nvSpPr>
        <p:spPr/>
        <p:txBody>
          <a:bodyPr>
            <a:normAutofit/>
          </a:bodyPr>
          <a:lstStyle/>
          <a:p>
            <a:pPr marL="0" indent="0" eaLnBrk="1" hangingPunct="1">
              <a:lnSpc>
                <a:spcPct val="80000"/>
              </a:lnSpc>
              <a:buFont typeface="Arial" pitchFamily="34" charset="0"/>
              <a:buNone/>
            </a:pPr>
            <a:r>
              <a:rPr lang="en-US" sz="2000" smtClean="0">
                <a:ea typeface="ＭＳ Ｐゴシック" pitchFamily="34" charset="-128"/>
              </a:rPr>
              <a:t>One of your peers, a Vice President from another department, comes to you with a problem. She recently received a promotion, and is relatively new to this level of leadership. </a:t>
            </a:r>
          </a:p>
          <a:p>
            <a:pPr marL="0" indent="0" eaLnBrk="1" hangingPunct="1">
              <a:lnSpc>
                <a:spcPct val="80000"/>
              </a:lnSpc>
              <a:buFont typeface="Arial" pitchFamily="34" charset="0"/>
              <a:buNone/>
            </a:pPr>
            <a:endParaRPr lang="en-US" sz="1000" smtClean="0">
              <a:ea typeface="ＭＳ Ｐゴシック" pitchFamily="34" charset="-128"/>
            </a:endParaRPr>
          </a:p>
          <a:p>
            <a:pPr marL="0" indent="0" eaLnBrk="1" hangingPunct="1">
              <a:lnSpc>
                <a:spcPct val="80000"/>
              </a:lnSpc>
              <a:buFont typeface="Arial" pitchFamily="34" charset="0"/>
              <a:buNone/>
            </a:pPr>
            <a:r>
              <a:rPr lang="en-US" sz="2000" smtClean="0">
                <a:ea typeface="ＭＳ Ｐゴシック" pitchFamily="34" charset="-128"/>
              </a:rPr>
              <a:t>She tells you about an individual on her team who is not performing. She was a member of this team before her promotion, and she was acutely aware of the problem before becoming team lead. Everyone else on the team is aware of the problem as well, and it is significantly hurting morale. </a:t>
            </a:r>
          </a:p>
          <a:p>
            <a:pPr marL="0" indent="0" eaLnBrk="1" hangingPunct="1">
              <a:lnSpc>
                <a:spcPct val="80000"/>
              </a:lnSpc>
              <a:buFont typeface="Arial" pitchFamily="34" charset="0"/>
              <a:buNone/>
            </a:pPr>
            <a:endParaRPr lang="en-US" sz="1000" smtClean="0">
              <a:ea typeface="ＭＳ Ｐゴシック" pitchFamily="34" charset="-128"/>
            </a:endParaRPr>
          </a:p>
          <a:p>
            <a:pPr marL="0" indent="0" eaLnBrk="1" hangingPunct="1">
              <a:lnSpc>
                <a:spcPct val="80000"/>
              </a:lnSpc>
              <a:buFont typeface="Arial" pitchFamily="34" charset="0"/>
              <a:buNone/>
            </a:pPr>
            <a:r>
              <a:rPr lang="en-US" sz="2000" smtClean="0">
                <a:ea typeface="ＭＳ Ｐゴシック" pitchFamily="34" charset="-128"/>
              </a:rPr>
              <a:t>Her team is expecting her to take action to resolve the issue with the problem employee. After all, she was the one to receive the promotion. She is their last hope. A lack of action on her part will further the downward spiral in morale, possibly result in the loss of valuable talent, and seriously damage her credibility as a leader.</a:t>
            </a:r>
          </a:p>
          <a:p>
            <a:pPr marL="0" indent="0" eaLnBrk="1" hangingPunct="1">
              <a:lnSpc>
                <a:spcPct val="80000"/>
              </a:lnSpc>
              <a:buFont typeface="Arial" pitchFamily="34" charset="0"/>
              <a:buNone/>
            </a:pPr>
            <a:endParaRPr lang="en-US" sz="1000" smtClean="0">
              <a:ea typeface="ＭＳ Ｐゴシック" pitchFamily="34" charset="-128"/>
            </a:endParaRPr>
          </a:p>
          <a:p>
            <a:pPr marL="0" indent="0" eaLnBrk="1" hangingPunct="1">
              <a:lnSpc>
                <a:spcPct val="80000"/>
              </a:lnSpc>
              <a:buFont typeface="Arial" pitchFamily="34" charset="0"/>
              <a:buNone/>
            </a:pPr>
            <a:r>
              <a:rPr lang="en-US" sz="2000" smtClean="0">
                <a:ea typeface="ＭＳ Ｐゴシック" pitchFamily="34" charset="-128"/>
              </a:rPr>
              <a:t>How will you coach her?  In addition to deep, respectful listening and smart questions, demonstrate your skills of </a:t>
            </a:r>
            <a:r>
              <a:rPr lang="ja-JP" altLang="en-US" sz="2000" smtClean="0">
                <a:ea typeface="ＭＳ Ｐゴシック" pitchFamily="34" charset="-128"/>
              </a:rPr>
              <a:t>“</a:t>
            </a:r>
            <a:r>
              <a:rPr lang="en-US" altLang="ja-JP" sz="2000" smtClean="0">
                <a:ea typeface="ＭＳ Ｐゴシック" pitchFamily="34" charset="-128"/>
              </a:rPr>
              <a:t>Straight Talk.</a:t>
            </a:r>
            <a:r>
              <a:rPr lang="ja-JP" altLang="en-US" sz="2000" smtClean="0">
                <a:ea typeface="ＭＳ Ｐゴシック" pitchFamily="34" charset="-128"/>
              </a:rPr>
              <a:t>”</a:t>
            </a:r>
            <a:endParaRPr lang="en-US" altLang="ja-JP" sz="2000" smtClean="0">
              <a:ea typeface="ＭＳ Ｐゴシック" pitchFamily="34" charset="-128"/>
            </a:endParaRPr>
          </a:p>
          <a:p>
            <a:pPr marL="0" indent="0" eaLnBrk="1" hangingPunct="1">
              <a:lnSpc>
                <a:spcPct val="80000"/>
              </a:lnSpc>
            </a:pPr>
            <a:endParaRPr lang="en-US" sz="2000" smtClean="0">
              <a:ea typeface="ＭＳ Ｐゴシック" pitchFamily="34" charset="-128"/>
            </a:endParaRPr>
          </a:p>
          <a:p>
            <a:pPr marL="0" indent="0" eaLnBrk="1" hangingPunct="1">
              <a:lnSpc>
                <a:spcPct val="80000"/>
              </a:lnSpc>
            </a:pPr>
            <a:endParaRPr lang="en-US" sz="200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544349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533400"/>
            <a:ext cx="8229600" cy="712788"/>
          </a:xfrm>
        </p:spPr>
        <p:txBody>
          <a:bodyPr/>
          <a:lstStyle/>
          <a:p>
            <a:pPr eaLnBrk="1" fontAlgn="auto" hangingPunct="1">
              <a:spcAft>
                <a:spcPts val="0"/>
              </a:spcAft>
              <a:defRPr/>
            </a:pPr>
            <a:r>
              <a:rPr lang="en-US" dirty="0">
                <a:ea typeface="+mj-ea"/>
                <a:cs typeface="+mj-cs"/>
              </a:rPr>
              <a:t>Learning Objectives</a:t>
            </a:r>
          </a:p>
        </p:txBody>
      </p:sp>
      <p:sp>
        <p:nvSpPr>
          <p:cNvPr id="87043" name="Rectangle 3"/>
          <p:cNvSpPr>
            <a:spLocks noGrp="1" noChangeArrowheads="1"/>
          </p:cNvSpPr>
          <p:nvPr>
            <p:ph type="body" idx="1"/>
          </p:nvPr>
        </p:nvSpPr>
        <p:spPr>
          <a:xfrm>
            <a:off x="457200" y="1327150"/>
            <a:ext cx="8229600" cy="5149850"/>
          </a:xfrm>
        </p:spPr>
        <p:txBody>
          <a:bodyPr>
            <a:normAutofit/>
          </a:bodyPr>
          <a:lstStyle/>
          <a:p>
            <a:pPr eaLnBrk="1" hangingPunct="1">
              <a:lnSpc>
                <a:spcPct val="90000"/>
              </a:lnSpc>
            </a:pPr>
            <a:r>
              <a:rPr lang="en-US" sz="2200" smtClean="0">
                <a:ea typeface="ＭＳ Ｐゴシック" pitchFamily="34" charset="-128"/>
              </a:rPr>
              <a:t>Shift from supervisor to </a:t>
            </a:r>
            <a:r>
              <a:rPr lang="en-US" altLang="en-US" sz="2200" smtClean="0">
                <a:ea typeface="ＭＳ Ｐゴシック" pitchFamily="34" charset="-128"/>
              </a:rPr>
              <a:t>“</a:t>
            </a:r>
            <a:r>
              <a:rPr lang="en-US" sz="2200" smtClean="0">
                <a:ea typeface="ＭＳ Ｐゴシック" pitchFamily="34" charset="-128"/>
              </a:rPr>
              <a:t>Leader as Coach</a:t>
            </a:r>
            <a:r>
              <a:rPr lang="en-US" altLang="en-US" sz="2200" smtClean="0">
                <a:ea typeface="ＭＳ Ｐゴシック" pitchFamily="34" charset="-128"/>
              </a:rPr>
              <a:t>”</a:t>
            </a:r>
            <a:endParaRPr lang="en-US" sz="2200" smtClean="0">
              <a:ea typeface="ＭＳ Ｐゴシック" pitchFamily="34" charset="-128"/>
            </a:endParaRPr>
          </a:p>
          <a:p>
            <a:pPr eaLnBrk="1" hangingPunct="1">
              <a:lnSpc>
                <a:spcPct val="90000"/>
              </a:lnSpc>
            </a:pPr>
            <a:r>
              <a:rPr lang="en-US" sz="2200" smtClean="0">
                <a:ea typeface="ＭＳ Ｐゴシック" pitchFamily="34" charset="-128"/>
              </a:rPr>
              <a:t>Become proficient and comfortable using coaching skills to help others learn, develop and grow in the workplace</a:t>
            </a:r>
          </a:p>
          <a:p>
            <a:pPr eaLnBrk="1" hangingPunct="1">
              <a:lnSpc>
                <a:spcPct val="90000"/>
              </a:lnSpc>
            </a:pPr>
            <a:r>
              <a:rPr lang="en-US" sz="2200" smtClean="0">
                <a:ea typeface="ＭＳ Ｐゴシック" pitchFamily="34" charset="-128"/>
              </a:rPr>
              <a:t>Integrate and apply the techniques of the coaching conversation and the coaching process seamlessly into everyday interactions </a:t>
            </a:r>
          </a:p>
          <a:p>
            <a:pPr eaLnBrk="1" hangingPunct="1">
              <a:lnSpc>
                <a:spcPct val="90000"/>
              </a:lnSpc>
            </a:pPr>
            <a:r>
              <a:rPr lang="en-US" sz="2200" smtClean="0">
                <a:ea typeface="ＭＳ Ｐゴシック" pitchFamily="34" charset="-128"/>
              </a:rPr>
              <a:t>Identify and describe your communication and coaching style and the communication styles of others to ensure coaching success</a:t>
            </a:r>
          </a:p>
          <a:p>
            <a:pPr eaLnBrk="1" hangingPunct="1">
              <a:lnSpc>
                <a:spcPct val="90000"/>
              </a:lnSpc>
            </a:pPr>
            <a:r>
              <a:rPr lang="en-US" sz="2200" smtClean="0">
                <a:ea typeface="ＭＳ Ｐゴシック" pitchFamily="34" charset="-128"/>
              </a:rPr>
              <a:t>Support and challenge your best performers to greater levels of achievement</a:t>
            </a:r>
          </a:p>
          <a:p>
            <a:pPr eaLnBrk="1" hangingPunct="1">
              <a:lnSpc>
                <a:spcPct val="90000"/>
              </a:lnSpc>
            </a:pPr>
            <a:r>
              <a:rPr lang="en-US" sz="2200" smtClean="0">
                <a:ea typeface="ＭＳ Ｐゴシック" pitchFamily="34" charset="-128"/>
              </a:rPr>
              <a:t>Create and implement your own development action plan to hone your coaching skills</a:t>
            </a:r>
          </a:p>
          <a:p>
            <a:pPr eaLnBrk="1" hangingPunct="1">
              <a:lnSpc>
                <a:spcPct val="90000"/>
              </a:lnSpc>
            </a:pPr>
            <a:r>
              <a:rPr lang="en-US" sz="2200" smtClean="0">
                <a:ea typeface="ＭＳ Ｐゴシック" pitchFamily="34" charset="-128"/>
              </a:rPr>
              <a:t>Develop a coaching culture in your part of the organization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98140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dissolve">
                                      <p:cBhvr>
                                        <p:cTn id="7" dur="500"/>
                                        <p:tgtEl>
                                          <p:spTgt spid="87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Effect transition="in" filter="dissolve">
                                      <p:cBhvr>
                                        <p:cTn id="12" dur="500"/>
                                        <p:tgtEl>
                                          <p:spTgt spid="870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7043">
                                            <p:txEl>
                                              <p:pRg st="1" end="1"/>
                                            </p:txEl>
                                          </p:spTgt>
                                        </p:tgtEl>
                                        <p:attrNameLst>
                                          <p:attrName>style.visibility</p:attrName>
                                        </p:attrNameLst>
                                      </p:cBhvr>
                                      <p:to>
                                        <p:strVal val="visible"/>
                                      </p:to>
                                    </p:set>
                                    <p:animEffect transition="in" filter="dissolve">
                                      <p:cBhvr>
                                        <p:cTn id="17" dur="500"/>
                                        <p:tgtEl>
                                          <p:spTgt spid="870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7043">
                                            <p:txEl>
                                              <p:pRg st="2" end="2"/>
                                            </p:txEl>
                                          </p:spTgt>
                                        </p:tgtEl>
                                        <p:attrNameLst>
                                          <p:attrName>style.visibility</p:attrName>
                                        </p:attrNameLst>
                                      </p:cBhvr>
                                      <p:to>
                                        <p:strVal val="visible"/>
                                      </p:to>
                                    </p:set>
                                    <p:animEffect transition="in" filter="dissolve">
                                      <p:cBhvr>
                                        <p:cTn id="22" dur="500"/>
                                        <p:tgtEl>
                                          <p:spTgt spid="870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7043">
                                            <p:txEl>
                                              <p:pRg st="3" end="3"/>
                                            </p:txEl>
                                          </p:spTgt>
                                        </p:tgtEl>
                                        <p:attrNameLst>
                                          <p:attrName>style.visibility</p:attrName>
                                        </p:attrNameLst>
                                      </p:cBhvr>
                                      <p:to>
                                        <p:strVal val="visible"/>
                                      </p:to>
                                    </p:set>
                                    <p:animEffect transition="in" filter="dissolve">
                                      <p:cBhvr>
                                        <p:cTn id="27" dur="500"/>
                                        <p:tgtEl>
                                          <p:spTgt spid="8704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87043">
                                            <p:txEl>
                                              <p:pRg st="4" end="4"/>
                                            </p:txEl>
                                          </p:spTgt>
                                        </p:tgtEl>
                                        <p:attrNameLst>
                                          <p:attrName>style.visibility</p:attrName>
                                        </p:attrNameLst>
                                      </p:cBhvr>
                                      <p:to>
                                        <p:strVal val="visible"/>
                                      </p:to>
                                    </p:set>
                                    <p:animEffect transition="in" filter="dissolve">
                                      <p:cBhvr>
                                        <p:cTn id="32" dur="500"/>
                                        <p:tgtEl>
                                          <p:spTgt spid="8704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87043">
                                            <p:txEl>
                                              <p:pRg st="5" end="5"/>
                                            </p:txEl>
                                          </p:spTgt>
                                        </p:tgtEl>
                                        <p:attrNameLst>
                                          <p:attrName>style.visibility</p:attrName>
                                        </p:attrNameLst>
                                      </p:cBhvr>
                                      <p:to>
                                        <p:strVal val="visible"/>
                                      </p:to>
                                    </p:set>
                                    <p:animEffect transition="in" filter="dissolve">
                                      <p:cBhvr>
                                        <p:cTn id="37" dur="500"/>
                                        <p:tgtEl>
                                          <p:spTgt spid="8704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87043">
                                            <p:txEl>
                                              <p:pRg st="6" end="6"/>
                                            </p:txEl>
                                          </p:spTgt>
                                        </p:tgtEl>
                                        <p:attrNameLst>
                                          <p:attrName>style.visibility</p:attrName>
                                        </p:attrNameLst>
                                      </p:cBhvr>
                                      <p:to>
                                        <p:strVal val="visible"/>
                                      </p:to>
                                    </p:set>
                                    <p:animEffect transition="in" filter="dissolve">
                                      <p:cBhvr>
                                        <p:cTn id="42" dur="500"/>
                                        <p:tgtEl>
                                          <p:spTgt spid="870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ctr" eaLnBrk="1" fontAlgn="auto" hangingPunct="1">
              <a:spcAft>
                <a:spcPts val="0"/>
              </a:spcAft>
              <a:defRPr/>
            </a:pPr>
            <a:r>
              <a:rPr lang="en-US" b="1" dirty="0">
                <a:ea typeface="+mj-ea"/>
                <a:cs typeface="+mj-cs"/>
              </a:rPr>
              <a:t>The Coaching Conversation</a:t>
            </a:r>
          </a:p>
        </p:txBody>
      </p:sp>
      <p:pic>
        <p:nvPicPr>
          <p:cNvPr id="67586" name="Pictur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17588" y="1458913"/>
            <a:ext cx="6731000" cy="44180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6568299"/>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1.  Check-in</a:t>
            </a:r>
          </a:p>
        </p:txBody>
      </p:sp>
      <p:sp>
        <p:nvSpPr>
          <p:cNvPr id="91139" name="Rectangle 3"/>
          <p:cNvSpPr>
            <a:spLocks noGrp="1" noChangeArrowheads="1"/>
          </p:cNvSpPr>
          <p:nvPr>
            <p:ph type="body" idx="1"/>
          </p:nvPr>
        </p:nvSpPr>
        <p:spPr>
          <a:xfrm>
            <a:off x="559560" y="1372737"/>
            <a:ext cx="7772400" cy="4530725"/>
          </a:xfrm>
        </p:spPr>
        <p:txBody>
          <a:bodyPr/>
          <a:lstStyle/>
          <a:p>
            <a:pPr eaLnBrk="1" hangingPunct="1"/>
            <a:r>
              <a:rPr lang="en-US" dirty="0" smtClean="0">
                <a:ea typeface="ＭＳ Ｐゴシック" pitchFamily="34" charset="-128"/>
              </a:rPr>
              <a:t>Focus the conversation</a:t>
            </a:r>
          </a:p>
          <a:p>
            <a:pPr eaLnBrk="1" hangingPunct="1"/>
            <a:r>
              <a:rPr lang="en-US" dirty="0" smtClean="0">
                <a:ea typeface="ＭＳ Ｐゴシック" pitchFamily="34" charset="-128"/>
              </a:rPr>
              <a:t>Establish the purpose of having a conversation </a:t>
            </a:r>
          </a:p>
          <a:p>
            <a:pPr eaLnBrk="1" hangingPunct="1"/>
            <a:r>
              <a:rPr lang="en-US" dirty="0" smtClean="0">
                <a:ea typeface="ＭＳ Ｐゴシック" pitchFamily="34" charset="-128"/>
              </a:rPr>
              <a:t>What is the issue (or issues) to be addressed?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023218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p:cTn id="7" dur="1000" fill="hold"/>
                                        <p:tgtEl>
                                          <p:spTgt spid="91138"/>
                                        </p:tgtEl>
                                        <p:attrNameLst>
                                          <p:attrName>ppt_x</p:attrName>
                                        </p:attrNameLst>
                                      </p:cBhvr>
                                      <p:tavLst>
                                        <p:tav tm="0">
                                          <p:val>
                                            <p:strVal val="#ppt_x-.2"/>
                                          </p:val>
                                        </p:tav>
                                        <p:tav tm="100000">
                                          <p:val>
                                            <p:strVal val="#ppt_x"/>
                                          </p:val>
                                        </p:tav>
                                      </p:tavLst>
                                    </p:anim>
                                    <p:anim calcmode="lin" valueType="num">
                                      <p:cBhvr>
                                        <p:cTn id="8" dur="1000" fill="hold"/>
                                        <p:tgtEl>
                                          <p:spTgt spid="911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11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1139">
                                            <p:txEl>
                                              <p:pRg st="0" end="0"/>
                                            </p:txEl>
                                          </p:spTgt>
                                        </p:tgtEl>
                                        <p:attrNameLst>
                                          <p:attrName>style.visibility</p:attrName>
                                        </p:attrNameLst>
                                      </p:cBhvr>
                                      <p:to>
                                        <p:strVal val="visible"/>
                                      </p:to>
                                    </p:set>
                                    <p:animEffect transition="in" filter="fade">
                                      <p:cBhvr>
                                        <p:cTn id="14" dur="500"/>
                                        <p:tgtEl>
                                          <p:spTgt spid="91139">
                                            <p:txEl>
                                              <p:pRg st="0" end="0"/>
                                            </p:txEl>
                                          </p:spTgt>
                                        </p:tgtEl>
                                      </p:cBhvr>
                                    </p:animEffect>
                                    <p:anim calcmode="lin" valueType="num">
                                      <p:cBhvr>
                                        <p:cTn id="15" dur="500" fill="hold"/>
                                        <p:tgtEl>
                                          <p:spTgt spid="9113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113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1139">
                                            <p:txEl>
                                              <p:pRg st="1" end="1"/>
                                            </p:txEl>
                                          </p:spTgt>
                                        </p:tgtEl>
                                        <p:attrNameLst>
                                          <p:attrName>style.visibility</p:attrName>
                                        </p:attrNameLst>
                                      </p:cBhvr>
                                      <p:to>
                                        <p:strVal val="visible"/>
                                      </p:to>
                                    </p:set>
                                    <p:animEffect transition="in" filter="fade">
                                      <p:cBhvr>
                                        <p:cTn id="21" dur="500"/>
                                        <p:tgtEl>
                                          <p:spTgt spid="91139">
                                            <p:txEl>
                                              <p:pRg st="1" end="1"/>
                                            </p:txEl>
                                          </p:spTgt>
                                        </p:tgtEl>
                                      </p:cBhvr>
                                    </p:animEffect>
                                    <p:anim calcmode="lin" valueType="num">
                                      <p:cBhvr>
                                        <p:cTn id="22"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113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1139">
                                            <p:txEl>
                                              <p:pRg st="2" end="2"/>
                                            </p:txEl>
                                          </p:spTgt>
                                        </p:tgtEl>
                                        <p:attrNameLst>
                                          <p:attrName>style.visibility</p:attrName>
                                        </p:attrNameLst>
                                      </p:cBhvr>
                                      <p:to>
                                        <p:strVal val="visible"/>
                                      </p:to>
                                    </p:set>
                                    <p:animEffect transition="in" filter="fade">
                                      <p:cBhvr>
                                        <p:cTn id="28" dur="500"/>
                                        <p:tgtEl>
                                          <p:spTgt spid="91139">
                                            <p:txEl>
                                              <p:pRg st="2" end="2"/>
                                            </p:txEl>
                                          </p:spTgt>
                                        </p:tgtEl>
                                      </p:cBhvr>
                                    </p:animEffect>
                                    <p:anim calcmode="lin" valueType="num">
                                      <p:cBhvr>
                                        <p:cTn id="29" dur="5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1139">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build="p"/>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2.  Define the Challenge</a:t>
            </a:r>
          </a:p>
        </p:txBody>
      </p:sp>
      <p:sp>
        <p:nvSpPr>
          <p:cNvPr id="92163" name="Rectangle 3"/>
          <p:cNvSpPr>
            <a:spLocks noGrp="1" noChangeArrowheads="1"/>
          </p:cNvSpPr>
          <p:nvPr>
            <p:ph type="body" idx="1"/>
          </p:nvPr>
        </p:nvSpPr>
        <p:spPr>
          <a:xfrm>
            <a:off x="600502" y="1280615"/>
            <a:ext cx="7772400" cy="4530725"/>
          </a:xfrm>
        </p:spPr>
        <p:txBody>
          <a:bodyPr/>
          <a:lstStyle/>
          <a:p>
            <a:pPr eaLnBrk="1" hangingPunct="1"/>
            <a:r>
              <a:rPr lang="en-US" dirty="0" smtClean="0">
                <a:ea typeface="ＭＳ Ｐゴシック" pitchFamily="34" charset="-128"/>
              </a:rPr>
              <a:t>Establish a common understanding of the problem or challenge</a:t>
            </a:r>
          </a:p>
          <a:p>
            <a:pPr eaLnBrk="1" hangingPunct="1"/>
            <a:r>
              <a:rPr lang="en-US" dirty="0" smtClean="0">
                <a:ea typeface="ＭＳ Ｐゴシック" pitchFamily="34" charset="-128"/>
              </a:rPr>
              <a:t>Identify the stakeholders being impacted</a:t>
            </a:r>
          </a:p>
          <a:p>
            <a:pPr eaLnBrk="1" hangingPunct="1"/>
            <a:r>
              <a:rPr lang="en-US" dirty="0" smtClean="0">
                <a:ea typeface="ＭＳ Ｐゴシック" pitchFamily="34" charset="-128"/>
              </a:rPr>
              <a:t>Assess the budgetary implications of the challenge (if necessary)</a:t>
            </a:r>
          </a:p>
          <a:p>
            <a:pPr eaLnBrk="1" hangingPunct="1"/>
            <a:r>
              <a:rPr lang="en-US" dirty="0" smtClean="0">
                <a:ea typeface="ＭＳ Ｐゴシック" pitchFamily="34" charset="-128"/>
              </a:rPr>
              <a:t>State the problem in a single clear statement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766594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p:cTn id="7" dur="1000" fill="hold"/>
                                        <p:tgtEl>
                                          <p:spTgt spid="92162"/>
                                        </p:tgtEl>
                                        <p:attrNameLst>
                                          <p:attrName>ppt_x</p:attrName>
                                        </p:attrNameLst>
                                      </p:cBhvr>
                                      <p:tavLst>
                                        <p:tav tm="0">
                                          <p:val>
                                            <p:strVal val="#ppt_x-.2"/>
                                          </p:val>
                                        </p:tav>
                                        <p:tav tm="100000">
                                          <p:val>
                                            <p:strVal val="#ppt_x"/>
                                          </p:val>
                                        </p:tav>
                                      </p:tavLst>
                                    </p:anim>
                                    <p:anim calcmode="lin" valueType="num">
                                      <p:cBhvr>
                                        <p:cTn id="8" dur="1000" fill="hold"/>
                                        <p:tgtEl>
                                          <p:spTgt spid="921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2163">
                                            <p:txEl>
                                              <p:pRg st="0" end="0"/>
                                            </p:txEl>
                                          </p:spTgt>
                                        </p:tgtEl>
                                        <p:attrNameLst>
                                          <p:attrName>style.visibility</p:attrName>
                                        </p:attrNameLst>
                                      </p:cBhvr>
                                      <p:to>
                                        <p:strVal val="visible"/>
                                      </p:to>
                                    </p:set>
                                    <p:animEffect transition="in" filter="fade">
                                      <p:cBhvr>
                                        <p:cTn id="14" dur="500"/>
                                        <p:tgtEl>
                                          <p:spTgt spid="92163">
                                            <p:txEl>
                                              <p:pRg st="0" end="0"/>
                                            </p:txEl>
                                          </p:spTgt>
                                        </p:tgtEl>
                                      </p:cBhvr>
                                    </p:animEffect>
                                    <p:anim calcmode="lin" valueType="num">
                                      <p:cBhvr>
                                        <p:cTn id="15" dur="5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216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2163">
                                            <p:txEl>
                                              <p:pRg st="1" end="1"/>
                                            </p:txEl>
                                          </p:spTgt>
                                        </p:tgtEl>
                                        <p:attrNameLst>
                                          <p:attrName>style.visibility</p:attrName>
                                        </p:attrNameLst>
                                      </p:cBhvr>
                                      <p:to>
                                        <p:strVal val="visible"/>
                                      </p:to>
                                    </p:set>
                                    <p:animEffect transition="in" filter="fade">
                                      <p:cBhvr>
                                        <p:cTn id="21" dur="500"/>
                                        <p:tgtEl>
                                          <p:spTgt spid="92163">
                                            <p:txEl>
                                              <p:pRg st="1" end="1"/>
                                            </p:txEl>
                                          </p:spTgt>
                                        </p:tgtEl>
                                      </p:cBhvr>
                                    </p:animEffect>
                                    <p:anim calcmode="lin" valueType="num">
                                      <p:cBhvr>
                                        <p:cTn id="22" dur="500" fill="hold"/>
                                        <p:tgtEl>
                                          <p:spTgt spid="9216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216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2163">
                                            <p:txEl>
                                              <p:pRg st="2" end="2"/>
                                            </p:txEl>
                                          </p:spTgt>
                                        </p:tgtEl>
                                        <p:attrNameLst>
                                          <p:attrName>style.visibility</p:attrName>
                                        </p:attrNameLst>
                                      </p:cBhvr>
                                      <p:to>
                                        <p:strVal val="visible"/>
                                      </p:to>
                                    </p:set>
                                    <p:animEffect transition="in" filter="fade">
                                      <p:cBhvr>
                                        <p:cTn id="28" dur="500"/>
                                        <p:tgtEl>
                                          <p:spTgt spid="92163">
                                            <p:txEl>
                                              <p:pRg st="2" end="2"/>
                                            </p:txEl>
                                          </p:spTgt>
                                        </p:tgtEl>
                                      </p:cBhvr>
                                    </p:animEffect>
                                    <p:anim calcmode="lin" valueType="num">
                                      <p:cBhvr>
                                        <p:cTn id="29" dur="500" fill="hold"/>
                                        <p:tgtEl>
                                          <p:spTgt spid="9216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216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2163">
                                            <p:txEl>
                                              <p:pRg st="3" end="3"/>
                                            </p:txEl>
                                          </p:spTgt>
                                        </p:tgtEl>
                                        <p:attrNameLst>
                                          <p:attrName>style.visibility</p:attrName>
                                        </p:attrNameLst>
                                      </p:cBhvr>
                                      <p:to>
                                        <p:strVal val="visible"/>
                                      </p:to>
                                    </p:set>
                                    <p:animEffect transition="in" filter="fade">
                                      <p:cBhvr>
                                        <p:cTn id="35" dur="500"/>
                                        <p:tgtEl>
                                          <p:spTgt spid="92163">
                                            <p:txEl>
                                              <p:pRg st="3" end="3"/>
                                            </p:txEl>
                                          </p:spTgt>
                                        </p:tgtEl>
                                      </p:cBhvr>
                                    </p:animEffect>
                                    <p:anim calcmode="lin" valueType="num">
                                      <p:cBhvr>
                                        <p:cTn id="36" dur="500" fill="hold"/>
                                        <p:tgtEl>
                                          <p:spTgt spid="9216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2163">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3" grpId="0" build="p"/>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3.  Determine the Goal</a:t>
            </a:r>
          </a:p>
        </p:txBody>
      </p:sp>
      <p:sp>
        <p:nvSpPr>
          <p:cNvPr id="93187" name="Rectangle 3"/>
          <p:cNvSpPr>
            <a:spLocks noGrp="1" noChangeArrowheads="1"/>
          </p:cNvSpPr>
          <p:nvPr>
            <p:ph type="body" idx="1"/>
          </p:nvPr>
        </p:nvSpPr>
        <p:spPr>
          <a:xfrm>
            <a:off x="593678" y="1327245"/>
            <a:ext cx="8229600" cy="4525963"/>
          </a:xfrm>
        </p:spPr>
        <p:txBody>
          <a:bodyPr/>
          <a:lstStyle/>
          <a:p>
            <a:pPr eaLnBrk="1" hangingPunct="1"/>
            <a:r>
              <a:rPr lang="en-US" dirty="0" smtClean="0">
                <a:ea typeface="ＭＳ Ｐゴシック" pitchFamily="34" charset="-128"/>
              </a:rPr>
              <a:t>What is the ideal or desired outcome?</a:t>
            </a:r>
          </a:p>
          <a:p>
            <a:pPr eaLnBrk="1" hangingPunct="1"/>
            <a:r>
              <a:rPr lang="en-US" dirty="0" smtClean="0">
                <a:ea typeface="ＭＳ Ｐゴシック" pitchFamily="34" charset="-128"/>
              </a:rPr>
              <a:t>If this issue is resolved, what will success look like?</a:t>
            </a:r>
          </a:p>
          <a:p>
            <a:pPr eaLnBrk="1" hangingPunct="1"/>
            <a:r>
              <a:rPr lang="en-US" dirty="0" smtClean="0">
                <a:ea typeface="ＭＳ Ｐゴシック" pitchFamily="34" charset="-128"/>
              </a:rPr>
              <a:t>What is the result if this problem is resolved?</a:t>
            </a:r>
          </a:p>
          <a:p>
            <a:pPr eaLnBrk="1" hangingPunct="1"/>
            <a:r>
              <a:rPr lang="en-US" dirty="0" smtClean="0">
                <a:ea typeface="ＭＳ Ｐゴシック" pitchFamily="34" charset="-128"/>
              </a:rPr>
              <a:t>Craft a goal statement (this is not a solution statement, but a goal statement)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22268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1000" fill="hold"/>
                                        <p:tgtEl>
                                          <p:spTgt spid="93186"/>
                                        </p:tgtEl>
                                        <p:attrNameLst>
                                          <p:attrName>ppt_x</p:attrName>
                                        </p:attrNameLst>
                                      </p:cBhvr>
                                      <p:tavLst>
                                        <p:tav tm="0">
                                          <p:val>
                                            <p:strVal val="#ppt_x-.2"/>
                                          </p:val>
                                        </p:tav>
                                        <p:tav tm="100000">
                                          <p:val>
                                            <p:strVal val="#ppt_x"/>
                                          </p:val>
                                        </p:tav>
                                      </p:tavLst>
                                    </p:anim>
                                    <p:anim calcmode="lin" valueType="num">
                                      <p:cBhvr>
                                        <p:cTn id="8" dur="1000" fill="hold"/>
                                        <p:tgtEl>
                                          <p:spTgt spid="931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931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3187">
                                            <p:txEl>
                                              <p:pRg st="0" end="0"/>
                                            </p:txEl>
                                          </p:spTgt>
                                        </p:tgtEl>
                                        <p:attrNameLst>
                                          <p:attrName>style.visibility</p:attrName>
                                        </p:attrNameLst>
                                      </p:cBhvr>
                                      <p:to>
                                        <p:strVal val="visible"/>
                                      </p:to>
                                    </p:set>
                                    <p:animEffect transition="in" filter="fade">
                                      <p:cBhvr>
                                        <p:cTn id="14" dur="500"/>
                                        <p:tgtEl>
                                          <p:spTgt spid="93187">
                                            <p:txEl>
                                              <p:pRg st="0" end="0"/>
                                            </p:txEl>
                                          </p:spTgt>
                                        </p:tgtEl>
                                      </p:cBhvr>
                                    </p:animEffect>
                                    <p:anim calcmode="lin" valueType="num">
                                      <p:cBhvr>
                                        <p:cTn id="15"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318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3187">
                                            <p:txEl>
                                              <p:pRg st="1" end="1"/>
                                            </p:txEl>
                                          </p:spTgt>
                                        </p:tgtEl>
                                        <p:attrNameLst>
                                          <p:attrName>style.visibility</p:attrName>
                                        </p:attrNameLst>
                                      </p:cBhvr>
                                      <p:to>
                                        <p:strVal val="visible"/>
                                      </p:to>
                                    </p:set>
                                    <p:animEffect transition="in" filter="fade">
                                      <p:cBhvr>
                                        <p:cTn id="21" dur="500"/>
                                        <p:tgtEl>
                                          <p:spTgt spid="93187">
                                            <p:txEl>
                                              <p:pRg st="1" end="1"/>
                                            </p:txEl>
                                          </p:spTgt>
                                        </p:tgtEl>
                                      </p:cBhvr>
                                    </p:animEffect>
                                    <p:anim calcmode="lin" valueType="num">
                                      <p:cBhvr>
                                        <p:cTn id="22"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318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3187">
                                            <p:txEl>
                                              <p:pRg st="2" end="2"/>
                                            </p:txEl>
                                          </p:spTgt>
                                        </p:tgtEl>
                                        <p:attrNameLst>
                                          <p:attrName>style.visibility</p:attrName>
                                        </p:attrNameLst>
                                      </p:cBhvr>
                                      <p:to>
                                        <p:strVal val="visible"/>
                                      </p:to>
                                    </p:set>
                                    <p:animEffect transition="in" filter="fade">
                                      <p:cBhvr>
                                        <p:cTn id="28" dur="500"/>
                                        <p:tgtEl>
                                          <p:spTgt spid="93187">
                                            <p:txEl>
                                              <p:pRg st="2" end="2"/>
                                            </p:txEl>
                                          </p:spTgt>
                                        </p:tgtEl>
                                      </p:cBhvr>
                                    </p:animEffect>
                                    <p:anim calcmode="lin" valueType="num">
                                      <p:cBhvr>
                                        <p:cTn id="2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318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3187">
                                            <p:txEl>
                                              <p:pRg st="3" end="3"/>
                                            </p:txEl>
                                          </p:spTgt>
                                        </p:tgtEl>
                                        <p:attrNameLst>
                                          <p:attrName>style.visibility</p:attrName>
                                        </p:attrNameLst>
                                      </p:cBhvr>
                                      <p:to>
                                        <p:strVal val="visible"/>
                                      </p:to>
                                    </p:set>
                                    <p:animEffect transition="in" filter="fade">
                                      <p:cBhvr>
                                        <p:cTn id="35" dur="500"/>
                                        <p:tgtEl>
                                          <p:spTgt spid="93187">
                                            <p:txEl>
                                              <p:pRg st="3" end="3"/>
                                            </p:txEl>
                                          </p:spTgt>
                                        </p:tgtEl>
                                      </p:cBhvr>
                                    </p:animEffect>
                                    <p:anim calcmode="lin" valueType="num">
                                      <p:cBhvr>
                                        <p:cTn id="36"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3187">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4.  Generate Options</a:t>
            </a:r>
          </a:p>
        </p:txBody>
      </p:sp>
      <p:sp>
        <p:nvSpPr>
          <p:cNvPr id="94211" name="Rectangle 3"/>
          <p:cNvSpPr>
            <a:spLocks noGrp="1" noChangeArrowheads="1"/>
          </p:cNvSpPr>
          <p:nvPr>
            <p:ph type="body" idx="1"/>
          </p:nvPr>
        </p:nvSpPr>
        <p:spPr>
          <a:xfrm>
            <a:off x="607326" y="1286302"/>
            <a:ext cx="8229600" cy="4525963"/>
          </a:xfrm>
        </p:spPr>
        <p:txBody>
          <a:bodyPr/>
          <a:lstStyle/>
          <a:p>
            <a:pPr eaLnBrk="1" hangingPunct="1"/>
            <a:r>
              <a:rPr lang="en-US" sz="2800" dirty="0" smtClean="0">
                <a:ea typeface="ＭＳ Ｐゴシック" pitchFamily="34" charset="-128"/>
              </a:rPr>
              <a:t>Ask questions to stimulate thinking</a:t>
            </a:r>
          </a:p>
          <a:p>
            <a:pPr eaLnBrk="1" hangingPunct="1"/>
            <a:r>
              <a:rPr lang="en-US" sz="2800" dirty="0" smtClean="0">
                <a:ea typeface="ＭＳ Ｐゴシック" pitchFamily="34" charset="-128"/>
              </a:rPr>
              <a:t>Encourage innovative thinking</a:t>
            </a:r>
          </a:p>
          <a:p>
            <a:pPr eaLnBrk="1" hangingPunct="1"/>
            <a:r>
              <a:rPr lang="en-US" sz="2800" dirty="0" smtClean="0">
                <a:ea typeface="ＭＳ Ｐゴシック" pitchFamily="34" charset="-128"/>
              </a:rPr>
              <a:t>Quiet your mind &amp; listen non-judgmentally</a:t>
            </a:r>
          </a:p>
          <a:p>
            <a:pPr eaLnBrk="1" hangingPunct="1"/>
            <a:r>
              <a:rPr lang="en-US" sz="2800" dirty="0" smtClean="0">
                <a:ea typeface="ＭＳ Ｐゴシック" pitchFamily="34" charset="-128"/>
              </a:rPr>
              <a:t>Refrain from offering your own solutions (at least initially)</a:t>
            </a:r>
          </a:p>
          <a:p>
            <a:pPr eaLnBrk="1" hangingPunct="1"/>
            <a:r>
              <a:rPr lang="en-US" sz="2800" dirty="0" smtClean="0">
                <a:ea typeface="ＭＳ Ｐゴシック" pitchFamily="34" charset="-128"/>
              </a:rPr>
              <a:t>Brainstorm to explore options</a:t>
            </a:r>
          </a:p>
          <a:p>
            <a:pPr eaLnBrk="1" hangingPunct="1"/>
            <a:r>
              <a:rPr lang="en-US" sz="2800" dirty="0" smtClean="0">
                <a:ea typeface="ＭＳ Ｐゴシック" pitchFamily="34" charset="-128"/>
              </a:rPr>
              <a:t>Paraphrase what you are hearing</a:t>
            </a:r>
          </a:p>
          <a:p>
            <a:pPr eaLnBrk="1" hangingPunct="1"/>
            <a:r>
              <a:rPr lang="en-US" sz="2800" dirty="0" smtClean="0">
                <a:ea typeface="ＭＳ Ｐゴシック" pitchFamily="34" charset="-128"/>
              </a:rPr>
              <a:t>Draw out consequences</a:t>
            </a:r>
          </a:p>
          <a:p>
            <a:pPr eaLnBrk="1" hangingPunct="1"/>
            <a:r>
              <a:rPr lang="en-US" sz="2800" dirty="0" smtClean="0">
                <a:ea typeface="ＭＳ Ｐゴシック" pitchFamily="34" charset="-128"/>
              </a:rPr>
              <a:t>Share personal experiences and your ideas </a:t>
            </a:r>
            <a:r>
              <a:rPr lang="en-US" sz="2800" i="1" dirty="0" smtClean="0">
                <a:ea typeface="ＭＳ Ｐゴシック" pitchFamily="34" charset="-128"/>
              </a:rPr>
              <a:t>after</a:t>
            </a:r>
            <a:r>
              <a:rPr lang="en-US" sz="2800" dirty="0" smtClean="0">
                <a:ea typeface="ＭＳ Ｐゴシック" pitchFamily="34" charset="-128"/>
              </a:rPr>
              <a:t> the person you are coaching has offered his/hers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5220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p:cTn id="7" dur="1000" fill="hold"/>
                                        <p:tgtEl>
                                          <p:spTgt spid="94210"/>
                                        </p:tgtEl>
                                        <p:attrNameLst>
                                          <p:attrName>ppt_x</p:attrName>
                                        </p:attrNameLst>
                                      </p:cBhvr>
                                      <p:tavLst>
                                        <p:tav tm="0">
                                          <p:val>
                                            <p:strVal val="#ppt_x-.2"/>
                                          </p:val>
                                        </p:tav>
                                        <p:tav tm="100000">
                                          <p:val>
                                            <p:strVal val="#ppt_x"/>
                                          </p:val>
                                        </p:tav>
                                      </p:tavLst>
                                    </p:anim>
                                    <p:anim calcmode="lin" valueType="num">
                                      <p:cBhvr>
                                        <p:cTn id="8" dur="1000" fill="hold"/>
                                        <p:tgtEl>
                                          <p:spTgt spid="942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42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4211">
                                            <p:txEl>
                                              <p:pRg st="0" end="0"/>
                                            </p:txEl>
                                          </p:spTgt>
                                        </p:tgtEl>
                                        <p:attrNameLst>
                                          <p:attrName>style.visibility</p:attrName>
                                        </p:attrNameLst>
                                      </p:cBhvr>
                                      <p:to>
                                        <p:strVal val="visible"/>
                                      </p:to>
                                    </p:set>
                                    <p:animEffect transition="in" filter="fade">
                                      <p:cBhvr>
                                        <p:cTn id="14" dur="500"/>
                                        <p:tgtEl>
                                          <p:spTgt spid="94211">
                                            <p:txEl>
                                              <p:pRg st="0" end="0"/>
                                            </p:txEl>
                                          </p:spTgt>
                                        </p:tgtEl>
                                      </p:cBhvr>
                                    </p:animEffect>
                                    <p:anim calcmode="lin" valueType="num">
                                      <p:cBhvr>
                                        <p:cTn id="15"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42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4211">
                                            <p:txEl>
                                              <p:pRg st="1" end="1"/>
                                            </p:txEl>
                                          </p:spTgt>
                                        </p:tgtEl>
                                        <p:attrNameLst>
                                          <p:attrName>style.visibility</p:attrName>
                                        </p:attrNameLst>
                                      </p:cBhvr>
                                      <p:to>
                                        <p:strVal val="visible"/>
                                      </p:to>
                                    </p:set>
                                    <p:animEffect transition="in" filter="fade">
                                      <p:cBhvr>
                                        <p:cTn id="21" dur="500"/>
                                        <p:tgtEl>
                                          <p:spTgt spid="94211">
                                            <p:txEl>
                                              <p:pRg st="1" end="1"/>
                                            </p:txEl>
                                          </p:spTgt>
                                        </p:tgtEl>
                                      </p:cBhvr>
                                    </p:animEffect>
                                    <p:anim calcmode="lin" valueType="num">
                                      <p:cBhvr>
                                        <p:cTn id="22" dur="5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421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4211">
                                            <p:txEl>
                                              <p:pRg st="2" end="2"/>
                                            </p:txEl>
                                          </p:spTgt>
                                        </p:tgtEl>
                                        <p:attrNameLst>
                                          <p:attrName>style.visibility</p:attrName>
                                        </p:attrNameLst>
                                      </p:cBhvr>
                                      <p:to>
                                        <p:strVal val="visible"/>
                                      </p:to>
                                    </p:set>
                                    <p:animEffect transition="in" filter="fade">
                                      <p:cBhvr>
                                        <p:cTn id="28" dur="500"/>
                                        <p:tgtEl>
                                          <p:spTgt spid="94211">
                                            <p:txEl>
                                              <p:pRg st="2" end="2"/>
                                            </p:txEl>
                                          </p:spTgt>
                                        </p:tgtEl>
                                      </p:cBhvr>
                                    </p:animEffect>
                                    <p:anim calcmode="lin" valueType="num">
                                      <p:cBhvr>
                                        <p:cTn id="29" dur="5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421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4211">
                                            <p:txEl>
                                              <p:pRg st="3" end="3"/>
                                            </p:txEl>
                                          </p:spTgt>
                                        </p:tgtEl>
                                        <p:attrNameLst>
                                          <p:attrName>style.visibility</p:attrName>
                                        </p:attrNameLst>
                                      </p:cBhvr>
                                      <p:to>
                                        <p:strVal val="visible"/>
                                      </p:to>
                                    </p:set>
                                    <p:animEffect transition="in" filter="fade">
                                      <p:cBhvr>
                                        <p:cTn id="35" dur="500"/>
                                        <p:tgtEl>
                                          <p:spTgt spid="94211">
                                            <p:txEl>
                                              <p:pRg st="3" end="3"/>
                                            </p:txEl>
                                          </p:spTgt>
                                        </p:tgtEl>
                                      </p:cBhvr>
                                    </p:animEffect>
                                    <p:anim calcmode="lin" valueType="num">
                                      <p:cBhvr>
                                        <p:cTn id="36" dur="500" fill="hold"/>
                                        <p:tgtEl>
                                          <p:spTgt spid="9421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421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94211">
                                            <p:txEl>
                                              <p:pRg st="4" end="4"/>
                                            </p:txEl>
                                          </p:spTgt>
                                        </p:tgtEl>
                                        <p:attrNameLst>
                                          <p:attrName>style.visibility</p:attrName>
                                        </p:attrNameLst>
                                      </p:cBhvr>
                                      <p:to>
                                        <p:strVal val="visible"/>
                                      </p:to>
                                    </p:set>
                                    <p:animEffect transition="in" filter="fade">
                                      <p:cBhvr>
                                        <p:cTn id="42" dur="500"/>
                                        <p:tgtEl>
                                          <p:spTgt spid="94211">
                                            <p:txEl>
                                              <p:pRg st="4" end="4"/>
                                            </p:txEl>
                                          </p:spTgt>
                                        </p:tgtEl>
                                      </p:cBhvr>
                                    </p:animEffect>
                                    <p:anim calcmode="lin" valueType="num">
                                      <p:cBhvr>
                                        <p:cTn id="43" dur="500" fill="hold"/>
                                        <p:tgtEl>
                                          <p:spTgt spid="94211">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9421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94211">
                                            <p:txEl>
                                              <p:pRg st="5" end="5"/>
                                            </p:txEl>
                                          </p:spTgt>
                                        </p:tgtEl>
                                        <p:attrNameLst>
                                          <p:attrName>style.visibility</p:attrName>
                                        </p:attrNameLst>
                                      </p:cBhvr>
                                      <p:to>
                                        <p:strVal val="visible"/>
                                      </p:to>
                                    </p:set>
                                    <p:animEffect transition="in" filter="fade">
                                      <p:cBhvr>
                                        <p:cTn id="49" dur="500"/>
                                        <p:tgtEl>
                                          <p:spTgt spid="94211">
                                            <p:txEl>
                                              <p:pRg st="5" end="5"/>
                                            </p:txEl>
                                          </p:spTgt>
                                        </p:tgtEl>
                                      </p:cBhvr>
                                    </p:animEffect>
                                    <p:anim calcmode="lin" valueType="num">
                                      <p:cBhvr>
                                        <p:cTn id="50" dur="500" fill="hold"/>
                                        <p:tgtEl>
                                          <p:spTgt spid="94211">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94211">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94211">
                                            <p:txEl>
                                              <p:pRg st="6" end="6"/>
                                            </p:txEl>
                                          </p:spTgt>
                                        </p:tgtEl>
                                        <p:attrNameLst>
                                          <p:attrName>style.visibility</p:attrName>
                                        </p:attrNameLst>
                                      </p:cBhvr>
                                      <p:to>
                                        <p:strVal val="visible"/>
                                      </p:to>
                                    </p:set>
                                    <p:animEffect transition="in" filter="fade">
                                      <p:cBhvr>
                                        <p:cTn id="56" dur="500"/>
                                        <p:tgtEl>
                                          <p:spTgt spid="94211">
                                            <p:txEl>
                                              <p:pRg st="6" end="6"/>
                                            </p:txEl>
                                          </p:spTgt>
                                        </p:tgtEl>
                                      </p:cBhvr>
                                    </p:animEffect>
                                    <p:anim calcmode="lin" valueType="num">
                                      <p:cBhvr>
                                        <p:cTn id="57" dur="500" fill="hold"/>
                                        <p:tgtEl>
                                          <p:spTgt spid="94211">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94211">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94211">
                                            <p:txEl>
                                              <p:pRg st="7" end="7"/>
                                            </p:txEl>
                                          </p:spTgt>
                                        </p:tgtEl>
                                        <p:attrNameLst>
                                          <p:attrName>style.visibility</p:attrName>
                                        </p:attrNameLst>
                                      </p:cBhvr>
                                      <p:to>
                                        <p:strVal val="visible"/>
                                      </p:to>
                                    </p:set>
                                    <p:animEffect transition="in" filter="fade">
                                      <p:cBhvr>
                                        <p:cTn id="63" dur="500"/>
                                        <p:tgtEl>
                                          <p:spTgt spid="94211">
                                            <p:txEl>
                                              <p:pRg st="7" end="7"/>
                                            </p:txEl>
                                          </p:spTgt>
                                        </p:tgtEl>
                                      </p:cBhvr>
                                    </p:animEffect>
                                    <p:anim calcmode="lin" valueType="num">
                                      <p:cBhvr>
                                        <p:cTn id="64" dur="500" fill="hold"/>
                                        <p:tgtEl>
                                          <p:spTgt spid="94211">
                                            <p:txEl>
                                              <p:pRg st="7" end="7"/>
                                            </p:txEl>
                                          </p:spTgt>
                                        </p:tgtEl>
                                        <p:attrNameLst>
                                          <p:attrName>ppt_x</p:attrName>
                                        </p:attrNameLst>
                                      </p:cBhvr>
                                      <p:tavLst>
                                        <p:tav tm="0">
                                          <p:val>
                                            <p:strVal val="#ppt_x"/>
                                          </p:val>
                                        </p:tav>
                                        <p:tav tm="100000">
                                          <p:val>
                                            <p:strVal val="#ppt_x"/>
                                          </p:val>
                                        </p:tav>
                                      </p:tavLst>
                                    </p:anim>
                                    <p:anim calcmode="lin" valueType="num">
                                      <p:cBhvr>
                                        <p:cTn id="65" dur="500" fill="hold"/>
                                        <p:tgtEl>
                                          <p:spTgt spid="94211">
                                            <p:txEl>
                                              <p:pRg st="7" end="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build="p"/>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5.  Evaluate Options</a:t>
            </a:r>
          </a:p>
        </p:txBody>
      </p:sp>
      <p:sp>
        <p:nvSpPr>
          <p:cNvPr id="95235" name="Rectangle 3"/>
          <p:cNvSpPr>
            <a:spLocks noGrp="1" noChangeArrowheads="1"/>
          </p:cNvSpPr>
          <p:nvPr>
            <p:ph type="body" idx="1"/>
          </p:nvPr>
        </p:nvSpPr>
        <p:spPr/>
        <p:txBody>
          <a:bodyPr>
            <a:normAutofit fontScale="85000" lnSpcReduction="20000"/>
          </a:bodyPr>
          <a:lstStyle/>
          <a:p>
            <a:pPr eaLnBrk="1" hangingPunct="1">
              <a:lnSpc>
                <a:spcPct val="90000"/>
              </a:lnSpc>
            </a:pPr>
            <a:r>
              <a:rPr lang="en-US" dirty="0" smtClean="0">
                <a:ea typeface="ＭＳ Ｐゴシック" pitchFamily="34" charset="-128"/>
              </a:rPr>
              <a:t>Begin to narrow the focus</a:t>
            </a:r>
          </a:p>
          <a:p>
            <a:pPr eaLnBrk="1" hangingPunct="1">
              <a:lnSpc>
                <a:spcPct val="90000"/>
              </a:lnSpc>
              <a:buFont typeface="Arial" pitchFamily="34" charset="0"/>
              <a:buNone/>
            </a:pPr>
            <a:endParaRPr lang="en-US" dirty="0" smtClean="0">
              <a:ea typeface="ＭＳ Ｐゴシック" pitchFamily="34" charset="-128"/>
            </a:endParaRPr>
          </a:p>
          <a:p>
            <a:pPr eaLnBrk="1" hangingPunct="1">
              <a:lnSpc>
                <a:spcPct val="90000"/>
              </a:lnSpc>
            </a:pPr>
            <a:r>
              <a:rPr lang="en-US" dirty="0" smtClean="0">
                <a:ea typeface="ＭＳ Ｐゴシック" pitchFamily="34" charset="-128"/>
              </a:rPr>
              <a:t>Eliminate unworkable options</a:t>
            </a:r>
          </a:p>
          <a:p>
            <a:pPr eaLnBrk="1" hangingPunct="1">
              <a:lnSpc>
                <a:spcPct val="90000"/>
              </a:lnSpc>
              <a:buFont typeface="Arial" pitchFamily="34" charset="0"/>
              <a:buNone/>
            </a:pPr>
            <a:endParaRPr lang="en-US" dirty="0" smtClean="0">
              <a:ea typeface="ＭＳ Ｐゴシック" pitchFamily="34" charset="-128"/>
            </a:endParaRPr>
          </a:p>
          <a:p>
            <a:pPr eaLnBrk="1" hangingPunct="1">
              <a:lnSpc>
                <a:spcPct val="90000"/>
              </a:lnSpc>
            </a:pPr>
            <a:r>
              <a:rPr lang="en-US" dirty="0" smtClean="0">
                <a:ea typeface="ＭＳ Ｐゴシック" pitchFamily="34" charset="-128"/>
              </a:rPr>
              <a:t>Do a values check – are the options you are considering aligned with the organization</a:t>
            </a:r>
            <a:r>
              <a:rPr lang="ja-JP" altLang="en-US" dirty="0" smtClean="0">
                <a:ea typeface="ＭＳ Ｐゴシック" pitchFamily="34" charset="-128"/>
              </a:rPr>
              <a:t>’</a:t>
            </a:r>
            <a:r>
              <a:rPr lang="en-US" altLang="ja-JP" dirty="0" smtClean="0">
                <a:ea typeface="ＭＳ Ｐゴシック" pitchFamily="34" charset="-128"/>
              </a:rPr>
              <a:t>s mission, vision and values?  Are they fair?  The right thing to do?  Eliminate those options which don</a:t>
            </a:r>
            <a:r>
              <a:rPr lang="ja-JP" altLang="en-US" dirty="0" smtClean="0">
                <a:ea typeface="ＭＳ Ｐゴシック" pitchFamily="34" charset="-128"/>
              </a:rPr>
              <a:t>’</a:t>
            </a:r>
            <a:r>
              <a:rPr lang="en-US" altLang="ja-JP" dirty="0" smtClean="0">
                <a:ea typeface="ＭＳ Ｐゴシック" pitchFamily="34" charset="-128"/>
              </a:rPr>
              <a:t>t pass the values check.</a:t>
            </a:r>
          </a:p>
          <a:p>
            <a:pPr eaLnBrk="1" hangingPunct="1">
              <a:lnSpc>
                <a:spcPct val="90000"/>
              </a:lnSpc>
              <a:buFont typeface="Arial" pitchFamily="34" charset="0"/>
              <a:buNone/>
            </a:pPr>
            <a:endParaRPr lang="en-US" dirty="0" smtClean="0">
              <a:ea typeface="ＭＳ Ｐゴシック" pitchFamily="34" charset="-128"/>
            </a:endParaRPr>
          </a:p>
          <a:p>
            <a:pPr eaLnBrk="1" hangingPunct="1">
              <a:lnSpc>
                <a:spcPct val="90000"/>
              </a:lnSpc>
            </a:pPr>
            <a:r>
              <a:rPr lang="en-US" dirty="0" smtClean="0">
                <a:ea typeface="ＭＳ Ｐゴシック" pitchFamily="34" charset="-128"/>
              </a:rPr>
              <a:t>Of the remaining options, identify the one or two which will get you most directly to your goal, to problem resolution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446505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1000" fill="hold"/>
                                        <p:tgtEl>
                                          <p:spTgt spid="95234"/>
                                        </p:tgtEl>
                                        <p:attrNameLst>
                                          <p:attrName>ppt_x</p:attrName>
                                        </p:attrNameLst>
                                      </p:cBhvr>
                                      <p:tavLst>
                                        <p:tav tm="0">
                                          <p:val>
                                            <p:strVal val="#ppt_x-.2"/>
                                          </p:val>
                                        </p:tav>
                                        <p:tav tm="100000">
                                          <p:val>
                                            <p:strVal val="#ppt_x"/>
                                          </p:val>
                                        </p:tav>
                                      </p:tavLst>
                                    </p:anim>
                                    <p:anim calcmode="lin" valueType="num">
                                      <p:cBhvr>
                                        <p:cTn id="8" dur="1000" fill="hold"/>
                                        <p:tgtEl>
                                          <p:spTgt spid="952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952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5235">
                                            <p:txEl>
                                              <p:pRg st="0" end="0"/>
                                            </p:txEl>
                                          </p:spTgt>
                                        </p:tgtEl>
                                        <p:attrNameLst>
                                          <p:attrName>style.visibility</p:attrName>
                                        </p:attrNameLst>
                                      </p:cBhvr>
                                      <p:to>
                                        <p:strVal val="visible"/>
                                      </p:to>
                                    </p:set>
                                    <p:animEffect transition="in" filter="fade">
                                      <p:cBhvr>
                                        <p:cTn id="14" dur="500"/>
                                        <p:tgtEl>
                                          <p:spTgt spid="95235">
                                            <p:txEl>
                                              <p:pRg st="0" end="0"/>
                                            </p:txEl>
                                          </p:spTgt>
                                        </p:tgtEl>
                                      </p:cBhvr>
                                    </p:animEffect>
                                    <p:anim calcmode="lin" valueType="num">
                                      <p:cBhvr>
                                        <p:cTn id="15" dur="5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523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5235">
                                            <p:txEl>
                                              <p:pRg st="2" end="2"/>
                                            </p:txEl>
                                          </p:spTgt>
                                        </p:tgtEl>
                                        <p:attrNameLst>
                                          <p:attrName>style.visibility</p:attrName>
                                        </p:attrNameLst>
                                      </p:cBhvr>
                                      <p:to>
                                        <p:strVal val="visible"/>
                                      </p:to>
                                    </p:set>
                                    <p:animEffect transition="in" filter="fade">
                                      <p:cBhvr>
                                        <p:cTn id="21" dur="500"/>
                                        <p:tgtEl>
                                          <p:spTgt spid="95235">
                                            <p:txEl>
                                              <p:pRg st="2" end="2"/>
                                            </p:txEl>
                                          </p:spTgt>
                                        </p:tgtEl>
                                      </p:cBhvr>
                                    </p:animEffect>
                                    <p:anim calcmode="lin" valueType="num">
                                      <p:cBhvr>
                                        <p:cTn id="22" dur="500" fill="hold"/>
                                        <p:tgtEl>
                                          <p:spTgt spid="9523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9523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5235">
                                            <p:txEl>
                                              <p:pRg st="4" end="4"/>
                                            </p:txEl>
                                          </p:spTgt>
                                        </p:tgtEl>
                                        <p:attrNameLst>
                                          <p:attrName>style.visibility</p:attrName>
                                        </p:attrNameLst>
                                      </p:cBhvr>
                                      <p:to>
                                        <p:strVal val="visible"/>
                                      </p:to>
                                    </p:set>
                                    <p:animEffect transition="in" filter="fade">
                                      <p:cBhvr>
                                        <p:cTn id="28" dur="500"/>
                                        <p:tgtEl>
                                          <p:spTgt spid="95235">
                                            <p:txEl>
                                              <p:pRg st="4" end="4"/>
                                            </p:txEl>
                                          </p:spTgt>
                                        </p:tgtEl>
                                      </p:cBhvr>
                                    </p:animEffect>
                                    <p:anim calcmode="lin" valueType="num">
                                      <p:cBhvr>
                                        <p:cTn id="29" dur="500" fill="hold"/>
                                        <p:tgtEl>
                                          <p:spTgt spid="95235">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9523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5235">
                                            <p:txEl>
                                              <p:pRg st="6" end="6"/>
                                            </p:txEl>
                                          </p:spTgt>
                                        </p:tgtEl>
                                        <p:attrNameLst>
                                          <p:attrName>style.visibility</p:attrName>
                                        </p:attrNameLst>
                                      </p:cBhvr>
                                      <p:to>
                                        <p:strVal val="visible"/>
                                      </p:to>
                                    </p:set>
                                    <p:animEffect transition="in" filter="fade">
                                      <p:cBhvr>
                                        <p:cTn id="35" dur="500"/>
                                        <p:tgtEl>
                                          <p:spTgt spid="95235">
                                            <p:txEl>
                                              <p:pRg st="6" end="6"/>
                                            </p:txEl>
                                          </p:spTgt>
                                        </p:tgtEl>
                                      </p:cBhvr>
                                    </p:animEffect>
                                    <p:anim calcmode="lin" valueType="num">
                                      <p:cBhvr>
                                        <p:cTn id="36" dur="500" fill="hold"/>
                                        <p:tgtEl>
                                          <p:spTgt spid="95235">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95235">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5" grpId="0" build="p"/>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6.  Select the Most Viable Option</a:t>
            </a:r>
          </a:p>
        </p:txBody>
      </p:sp>
      <p:sp>
        <p:nvSpPr>
          <p:cNvPr id="96259" name="Rectangle 3"/>
          <p:cNvSpPr>
            <a:spLocks noGrp="1" noChangeArrowheads="1"/>
          </p:cNvSpPr>
          <p:nvPr>
            <p:ph type="body" idx="1"/>
          </p:nvPr>
        </p:nvSpPr>
        <p:spPr/>
        <p:txBody>
          <a:bodyPr rtlCol="0">
            <a:normAutofit fontScale="85000" lnSpcReduction="10000"/>
          </a:bodyPr>
          <a:lstStyle/>
          <a:p>
            <a:pPr marL="182880" indent="-182880" eaLnBrk="1" fontAlgn="auto" hangingPunct="1">
              <a:spcAft>
                <a:spcPts val="0"/>
              </a:spcAft>
              <a:defRPr/>
            </a:pPr>
            <a:r>
              <a:rPr lang="en-US" dirty="0">
                <a:ea typeface="+mn-ea"/>
                <a:cs typeface="+mn-cs"/>
              </a:rPr>
              <a:t>Brainstorm various strategies to get you to your </a:t>
            </a:r>
            <a:r>
              <a:rPr lang="en-US" dirty="0" smtClean="0">
                <a:ea typeface="+mn-ea"/>
                <a:cs typeface="+mn-cs"/>
              </a:rPr>
              <a:t>goal</a:t>
            </a:r>
          </a:p>
          <a:p>
            <a:pPr marL="0" indent="0" eaLnBrk="1" fontAlgn="auto" hangingPunct="1">
              <a:spcAft>
                <a:spcPts val="0"/>
              </a:spcAft>
              <a:buFont typeface="Arial" pitchFamily="34" charset="0"/>
              <a:buNone/>
              <a:defRPr/>
            </a:pPr>
            <a:endParaRPr lang="en-US" dirty="0">
              <a:ea typeface="+mn-ea"/>
              <a:cs typeface="+mn-cs"/>
            </a:endParaRPr>
          </a:p>
          <a:p>
            <a:pPr marL="182880" indent="-182880" eaLnBrk="1" fontAlgn="auto" hangingPunct="1">
              <a:spcAft>
                <a:spcPts val="0"/>
              </a:spcAft>
              <a:defRPr/>
            </a:pPr>
            <a:r>
              <a:rPr lang="en-US" dirty="0">
                <a:ea typeface="+mn-ea"/>
                <a:cs typeface="+mn-cs"/>
              </a:rPr>
              <a:t>Explore resource needs of the various </a:t>
            </a:r>
            <a:r>
              <a:rPr lang="en-US" dirty="0" smtClean="0">
                <a:ea typeface="+mn-ea"/>
                <a:cs typeface="+mn-cs"/>
              </a:rPr>
              <a:t>strategies</a:t>
            </a:r>
          </a:p>
          <a:p>
            <a:pPr marL="0" indent="0" eaLnBrk="1" fontAlgn="auto" hangingPunct="1">
              <a:spcAft>
                <a:spcPts val="0"/>
              </a:spcAft>
              <a:buFont typeface="Arial" pitchFamily="34" charset="0"/>
              <a:buNone/>
              <a:defRPr/>
            </a:pPr>
            <a:endParaRPr lang="en-US" dirty="0">
              <a:ea typeface="+mn-ea"/>
              <a:cs typeface="+mn-cs"/>
            </a:endParaRPr>
          </a:p>
          <a:p>
            <a:pPr marL="182880" indent="-182880" eaLnBrk="1" fontAlgn="auto" hangingPunct="1">
              <a:spcAft>
                <a:spcPts val="0"/>
              </a:spcAft>
              <a:defRPr/>
            </a:pPr>
            <a:r>
              <a:rPr lang="en-US" dirty="0">
                <a:ea typeface="+mn-ea"/>
                <a:cs typeface="+mn-cs"/>
              </a:rPr>
              <a:t>Identify potential barriers of each strategy and what action is needed to clear </a:t>
            </a:r>
            <a:r>
              <a:rPr lang="en-US" dirty="0" smtClean="0">
                <a:ea typeface="+mn-ea"/>
                <a:cs typeface="+mn-cs"/>
              </a:rPr>
              <a:t>barriers</a:t>
            </a:r>
          </a:p>
          <a:p>
            <a:pPr marL="0" indent="0" eaLnBrk="1" fontAlgn="auto" hangingPunct="1">
              <a:spcAft>
                <a:spcPts val="0"/>
              </a:spcAft>
              <a:buFont typeface="Arial" pitchFamily="34" charset="0"/>
              <a:buNone/>
              <a:defRPr/>
            </a:pPr>
            <a:endParaRPr lang="en-US" dirty="0">
              <a:ea typeface="+mn-ea"/>
              <a:cs typeface="+mn-cs"/>
            </a:endParaRPr>
          </a:p>
          <a:p>
            <a:pPr marL="182880" indent="-182880" eaLnBrk="1" fontAlgn="auto" hangingPunct="1">
              <a:spcAft>
                <a:spcPts val="0"/>
              </a:spcAft>
              <a:defRPr/>
            </a:pPr>
            <a:r>
              <a:rPr lang="en-US" dirty="0">
                <a:ea typeface="+mn-ea"/>
                <a:cs typeface="+mn-cs"/>
              </a:rPr>
              <a:t> Select the most viable option and begin to guide the person you are coaching to the development of an action plan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719292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1000" fill="hold"/>
                                        <p:tgtEl>
                                          <p:spTgt spid="96258"/>
                                        </p:tgtEl>
                                        <p:attrNameLst>
                                          <p:attrName>ppt_x</p:attrName>
                                        </p:attrNameLst>
                                      </p:cBhvr>
                                      <p:tavLst>
                                        <p:tav tm="0">
                                          <p:val>
                                            <p:strVal val="#ppt_x-.2"/>
                                          </p:val>
                                        </p:tav>
                                        <p:tav tm="100000">
                                          <p:val>
                                            <p:strVal val="#ppt_x"/>
                                          </p:val>
                                        </p:tav>
                                      </p:tavLst>
                                    </p:anim>
                                    <p:anim calcmode="lin" valueType="num">
                                      <p:cBhvr>
                                        <p:cTn id="8" dur="1000" fill="hold"/>
                                        <p:tgtEl>
                                          <p:spTgt spid="962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62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6259">
                                            <p:txEl>
                                              <p:pRg st="0" end="0"/>
                                            </p:txEl>
                                          </p:spTgt>
                                        </p:tgtEl>
                                        <p:attrNameLst>
                                          <p:attrName>style.visibility</p:attrName>
                                        </p:attrNameLst>
                                      </p:cBhvr>
                                      <p:to>
                                        <p:strVal val="visible"/>
                                      </p:to>
                                    </p:set>
                                    <p:animEffect transition="in" filter="fade">
                                      <p:cBhvr>
                                        <p:cTn id="14" dur="500"/>
                                        <p:tgtEl>
                                          <p:spTgt spid="96259">
                                            <p:txEl>
                                              <p:pRg st="0" end="0"/>
                                            </p:txEl>
                                          </p:spTgt>
                                        </p:tgtEl>
                                      </p:cBhvr>
                                    </p:animEffect>
                                    <p:anim calcmode="lin" valueType="num">
                                      <p:cBhvr>
                                        <p:cTn id="15" dur="5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625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6259">
                                            <p:txEl>
                                              <p:pRg st="2" end="2"/>
                                            </p:txEl>
                                          </p:spTgt>
                                        </p:tgtEl>
                                        <p:attrNameLst>
                                          <p:attrName>style.visibility</p:attrName>
                                        </p:attrNameLst>
                                      </p:cBhvr>
                                      <p:to>
                                        <p:strVal val="visible"/>
                                      </p:to>
                                    </p:set>
                                    <p:animEffect transition="in" filter="fade">
                                      <p:cBhvr>
                                        <p:cTn id="21" dur="500"/>
                                        <p:tgtEl>
                                          <p:spTgt spid="96259">
                                            <p:txEl>
                                              <p:pRg st="2" end="2"/>
                                            </p:txEl>
                                          </p:spTgt>
                                        </p:tgtEl>
                                      </p:cBhvr>
                                    </p:animEffect>
                                    <p:anim calcmode="lin" valueType="num">
                                      <p:cBhvr>
                                        <p:cTn id="22" dur="5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9625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6259">
                                            <p:txEl>
                                              <p:pRg st="4" end="4"/>
                                            </p:txEl>
                                          </p:spTgt>
                                        </p:tgtEl>
                                        <p:attrNameLst>
                                          <p:attrName>style.visibility</p:attrName>
                                        </p:attrNameLst>
                                      </p:cBhvr>
                                      <p:to>
                                        <p:strVal val="visible"/>
                                      </p:to>
                                    </p:set>
                                    <p:animEffect transition="in" filter="fade">
                                      <p:cBhvr>
                                        <p:cTn id="28" dur="500"/>
                                        <p:tgtEl>
                                          <p:spTgt spid="96259">
                                            <p:txEl>
                                              <p:pRg st="4" end="4"/>
                                            </p:txEl>
                                          </p:spTgt>
                                        </p:tgtEl>
                                      </p:cBhvr>
                                    </p:animEffect>
                                    <p:anim calcmode="lin" valueType="num">
                                      <p:cBhvr>
                                        <p:cTn id="29" dur="500" fill="hold"/>
                                        <p:tgtEl>
                                          <p:spTgt spid="96259">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96259">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6259">
                                            <p:txEl>
                                              <p:pRg st="6" end="6"/>
                                            </p:txEl>
                                          </p:spTgt>
                                        </p:tgtEl>
                                        <p:attrNameLst>
                                          <p:attrName>style.visibility</p:attrName>
                                        </p:attrNameLst>
                                      </p:cBhvr>
                                      <p:to>
                                        <p:strVal val="visible"/>
                                      </p:to>
                                    </p:set>
                                    <p:animEffect transition="in" filter="fade">
                                      <p:cBhvr>
                                        <p:cTn id="35" dur="500"/>
                                        <p:tgtEl>
                                          <p:spTgt spid="96259">
                                            <p:txEl>
                                              <p:pRg st="6" end="6"/>
                                            </p:txEl>
                                          </p:spTgt>
                                        </p:tgtEl>
                                      </p:cBhvr>
                                    </p:animEffect>
                                    <p:anim calcmode="lin" valueType="num">
                                      <p:cBhvr>
                                        <p:cTn id="36" dur="500" fill="hold"/>
                                        <p:tgtEl>
                                          <p:spTgt spid="96259">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96259">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build="p"/>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7.  Develop the Action Plan</a:t>
            </a:r>
          </a:p>
        </p:txBody>
      </p:sp>
      <p:sp>
        <p:nvSpPr>
          <p:cNvPr id="97283" name="Rectangle 3"/>
          <p:cNvSpPr>
            <a:spLocks noGrp="1" noChangeArrowheads="1"/>
          </p:cNvSpPr>
          <p:nvPr>
            <p:ph type="body" idx="1"/>
          </p:nvPr>
        </p:nvSpPr>
        <p:spPr/>
        <p:txBody>
          <a:bodyPr>
            <a:normAutofit fontScale="85000" lnSpcReduction="20000"/>
          </a:bodyPr>
          <a:lstStyle/>
          <a:p>
            <a:pPr eaLnBrk="1" hangingPunct="1">
              <a:lnSpc>
                <a:spcPct val="90000"/>
              </a:lnSpc>
            </a:pPr>
            <a:r>
              <a:rPr lang="en-US" smtClean="0">
                <a:ea typeface="ＭＳ Ｐゴシック" pitchFamily="34" charset="-128"/>
              </a:rPr>
              <a:t>Guide the person you are coaching to identify, step-by-step, what actions they will be take and the estimated time to complete those actions</a:t>
            </a:r>
          </a:p>
          <a:p>
            <a:pPr eaLnBrk="1" hangingPunct="1">
              <a:lnSpc>
                <a:spcPct val="90000"/>
              </a:lnSpc>
              <a:buFont typeface="Arial" pitchFamily="34" charset="0"/>
              <a:buNone/>
            </a:pPr>
            <a:endParaRPr lang="en-US" sz="1100" smtClean="0">
              <a:ea typeface="ＭＳ Ｐゴシック" pitchFamily="34" charset="-128"/>
            </a:endParaRPr>
          </a:p>
          <a:p>
            <a:pPr eaLnBrk="1" hangingPunct="1">
              <a:lnSpc>
                <a:spcPct val="90000"/>
              </a:lnSpc>
            </a:pPr>
            <a:r>
              <a:rPr lang="en-US" smtClean="0">
                <a:ea typeface="ＭＳ Ｐゴシック" pitchFamily="34" charset="-128"/>
              </a:rPr>
              <a:t>Help the individual break the steps down into </a:t>
            </a:r>
            <a:r>
              <a:rPr lang="ja-JP" altLang="en-US" smtClean="0">
                <a:ea typeface="ＭＳ Ｐゴシック" pitchFamily="34" charset="-128"/>
              </a:rPr>
              <a:t>“</a:t>
            </a:r>
            <a:r>
              <a:rPr lang="en-US" altLang="ja-JP" smtClean="0">
                <a:ea typeface="ＭＳ Ｐゴシック" pitchFamily="34" charset="-128"/>
              </a:rPr>
              <a:t>bite-sized chunks</a:t>
            </a:r>
            <a:r>
              <a:rPr lang="ja-JP" altLang="en-US" smtClean="0">
                <a:ea typeface="ＭＳ Ｐゴシック" pitchFamily="34" charset="-128"/>
              </a:rPr>
              <a:t>”</a:t>
            </a:r>
            <a:endParaRPr lang="en-US" altLang="ja-JP" smtClean="0">
              <a:ea typeface="ＭＳ Ｐゴシック" pitchFamily="34" charset="-128"/>
            </a:endParaRPr>
          </a:p>
          <a:p>
            <a:pPr eaLnBrk="1" hangingPunct="1">
              <a:lnSpc>
                <a:spcPct val="90000"/>
              </a:lnSpc>
              <a:buFont typeface="Arial" pitchFamily="34" charset="0"/>
              <a:buNone/>
            </a:pPr>
            <a:endParaRPr lang="en-US" sz="1100" smtClean="0">
              <a:ea typeface="ＭＳ Ｐゴシック" pitchFamily="34" charset="-128"/>
            </a:endParaRPr>
          </a:p>
          <a:p>
            <a:pPr eaLnBrk="1" hangingPunct="1">
              <a:lnSpc>
                <a:spcPct val="90000"/>
              </a:lnSpc>
            </a:pPr>
            <a:r>
              <a:rPr lang="en-US" smtClean="0">
                <a:ea typeface="ＭＳ Ｐゴシック" pitchFamily="34" charset="-128"/>
              </a:rPr>
              <a:t>Ask about other individuals who need to be informed or involved</a:t>
            </a:r>
          </a:p>
          <a:p>
            <a:pPr eaLnBrk="1" hangingPunct="1">
              <a:lnSpc>
                <a:spcPct val="90000"/>
              </a:lnSpc>
              <a:buFont typeface="Arial" pitchFamily="34" charset="0"/>
              <a:buNone/>
            </a:pPr>
            <a:endParaRPr lang="en-US" sz="1100" smtClean="0">
              <a:ea typeface="ＭＳ Ｐゴシック" pitchFamily="34" charset="-128"/>
            </a:endParaRPr>
          </a:p>
          <a:p>
            <a:pPr eaLnBrk="1" hangingPunct="1">
              <a:lnSpc>
                <a:spcPct val="90000"/>
              </a:lnSpc>
            </a:pPr>
            <a:r>
              <a:rPr lang="en-US" smtClean="0">
                <a:ea typeface="ＭＳ Ｐゴシック" pitchFamily="34" charset="-128"/>
              </a:rPr>
              <a:t>Ensure the timing is realistic, and establish check-in milestones</a:t>
            </a:r>
          </a:p>
          <a:p>
            <a:pPr eaLnBrk="1" hangingPunct="1">
              <a:lnSpc>
                <a:spcPct val="90000"/>
              </a:lnSpc>
              <a:buFont typeface="Arial" pitchFamily="34" charset="0"/>
              <a:buNone/>
            </a:pPr>
            <a:endParaRPr lang="en-US" sz="1100" smtClean="0">
              <a:ea typeface="ＭＳ Ｐゴシック" pitchFamily="34" charset="-128"/>
            </a:endParaRPr>
          </a:p>
          <a:p>
            <a:pPr eaLnBrk="1" hangingPunct="1">
              <a:lnSpc>
                <a:spcPct val="90000"/>
              </a:lnSpc>
            </a:pPr>
            <a:r>
              <a:rPr lang="en-US" smtClean="0">
                <a:ea typeface="ＭＳ Ｐゴシック" pitchFamily="34" charset="-128"/>
              </a:rPr>
              <a:t>Discuss a fall-back or alternative plan in case the plan doesn</a:t>
            </a:r>
            <a:r>
              <a:rPr lang="ja-JP" altLang="en-US" smtClean="0">
                <a:ea typeface="ＭＳ Ｐゴシック" pitchFamily="34" charset="-128"/>
              </a:rPr>
              <a:t>’</a:t>
            </a:r>
            <a:r>
              <a:rPr lang="en-US" altLang="ja-JP" smtClean="0">
                <a:ea typeface="ＭＳ Ｐゴシック" pitchFamily="34" charset="-128"/>
              </a:rPr>
              <a:t>t work</a:t>
            </a:r>
          </a:p>
          <a:p>
            <a:pPr eaLnBrk="1" hangingPunct="1">
              <a:lnSpc>
                <a:spcPct val="90000"/>
              </a:lnSpc>
              <a:buFont typeface="Wingdings" pitchFamily="2" charset="2"/>
              <a:buNone/>
            </a:pPr>
            <a:endParaRPr lang="en-US"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822645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1000" fill="hold"/>
                                        <p:tgtEl>
                                          <p:spTgt spid="97282"/>
                                        </p:tgtEl>
                                        <p:attrNameLst>
                                          <p:attrName>ppt_x</p:attrName>
                                        </p:attrNameLst>
                                      </p:cBhvr>
                                      <p:tavLst>
                                        <p:tav tm="0">
                                          <p:val>
                                            <p:strVal val="#ppt_x-.2"/>
                                          </p:val>
                                        </p:tav>
                                        <p:tav tm="100000">
                                          <p:val>
                                            <p:strVal val="#ppt_x"/>
                                          </p:val>
                                        </p:tav>
                                      </p:tavLst>
                                    </p:anim>
                                    <p:anim calcmode="lin" valueType="num">
                                      <p:cBhvr>
                                        <p:cTn id="8" dur="1000" fill="hold"/>
                                        <p:tgtEl>
                                          <p:spTgt spid="972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972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7283">
                                            <p:txEl>
                                              <p:pRg st="0" end="0"/>
                                            </p:txEl>
                                          </p:spTgt>
                                        </p:tgtEl>
                                        <p:attrNameLst>
                                          <p:attrName>style.visibility</p:attrName>
                                        </p:attrNameLst>
                                      </p:cBhvr>
                                      <p:to>
                                        <p:strVal val="visible"/>
                                      </p:to>
                                    </p:set>
                                    <p:animEffect transition="in" filter="fade">
                                      <p:cBhvr>
                                        <p:cTn id="14" dur="500"/>
                                        <p:tgtEl>
                                          <p:spTgt spid="97283">
                                            <p:txEl>
                                              <p:pRg st="0" end="0"/>
                                            </p:txEl>
                                          </p:spTgt>
                                        </p:tgtEl>
                                      </p:cBhvr>
                                    </p:animEffect>
                                    <p:anim calcmode="lin" valueType="num">
                                      <p:cBhvr>
                                        <p:cTn id="15" dur="500" fill="hold"/>
                                        <p:tgtEl>
                                          <p:spTgt spid="972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728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7283">
                                            <p:txEl>
                                              <p:pRg st="2" end="2"/>
                                            </p:txEl>
                                          </p:spTgt>
                                        </p:tgtEl>
                                        <p:attrNameLst>
                                          <p:attrName>style.visibility</p:attrName>
                                        </p:attrNameLst>
                                      </p:cBhvr>
                                      <p:to>
                                        <p:strVal val="visible"/>
                                      </p:to>
                                    </p:set>
                                    <p:animEffect transition="in" filter="fade">
                                      <p:cBhvr>
                                        <p:cTn id="21" dur="500"/>
                                        <p:tgtEl>
                                          <p:spTgt spid="97283">
                                            <p:txEl>
                                              <p:pRg st="2" end="2"/>
                                            </p:txEl>
                                          </p:spTgt>
                                        </p:tgtEl>
                                      </p:cBhvr>
                                    </p:animEffect>
                                    <p:anim calcmode="lin" valueType="num">
                                      <p:cBhvr>
                                        <p:cTn id="22"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9728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7283">
                                            <p:txEl>
                                              <p:pRg st="4" end="4"/>
                                            </p:txEl>
                                          </p:spTgt>
                                        </p:tgtEl>
                                        <p:attrNameLst>
                                          <p:attrName>style.visibility</p:attrName>
                                        </p:attrNameLst>
                                      </p:cBhvr>
                                      <p:to>
                                        <p:strVal val="visible"/>
                                      </p:to>
                                    </p:set>
                                    <p:animEffect transition="in" filter="fade">
                                      <p:cBhvr>
                                        <p:cTn id="28" dur="500"/>
                                        <p:tgtEl>
                                          <p:spTgt spid="97283">
                                            <p:txEl>
                                              <p:pRg st="4" end="4"/>
                                            </p:txEl>
                                          </p:spTgt>
                                        </p:tgtEl>
                                      </p:cBhvr>
                                    </p:animEffect>
                                    <p:anim calcmode="lin" valueType="num">
                                      <p:cBhvr>
                                        <p:cTn id="29" dur="500" fill="hold"/>
                                        <p:tgtEl>
                                          <p:spTgt spid="9728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9728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7283">
                                            <p:txEl>
                                              <p:pRg st="6" end="6"/>
                                            </p:txEl>
                                          </p:spTgt>
                                        </p:tgtEl>
                                        <p:attrNameLst>
                                          <p:attrName>style.visibility</p:attrName>
                                        </p:attrNameLst>
                                      </p:cBhvr>
                                      <p:to>
                                        <p:strVal val="visible"/>
                                      </p:to>
                                    </p:set>
                                    <p:animEffect transition="in" filter="fade">
                                      <p:cBhvr>
                                        <p:cTn id="35" dur="500"/>
                                        <p:tgtEl>
                                          <p:spTgt spid="97283">
                                            <p:txEl>
                                              <p:pRg st="6" end="6"/>
                                            </p:txEl>
                                          </p:spTgt>
                                        </p:tgtEl>
                                      </p:cBhvr>
                                    </p:animEffect>
                                    <p:anim calcmode="lin" valueType="num">
                                      <p:cBhvr>
                                        <p:cTn id="36" dur="500" fill="hold"/>
                                        <p:tgtEl>
                                          <p:spTgt spid="97283">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97283">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97283">
                                            <p:txEl>
                                              <p:pRg st="8" end="8"/>
                                            </p:txEl>
                                          </p:spTgt>
                                        </p:tgtEl>
                                        <p:attrNameLst>
                                          <p:attrName>style.visibility</p:attrName>
                                        </p:attrNameLst>
                                      </p:cBhvr>
                                      <p:to>
                                        <p:strVal val="visible"/>
                                      </p:to>
                                    </p:set>
                                    <p:animEffect transition="in" filter="fade">
                                      <p:cBhvr>
                                        <p:cTn id="42" dur="500"/>
                                        <p:tgtEl>
                                          <p:spTgt spid="97283">
                                            <p:txEl>
                                              <p:pRg st="8" end="8"/>
                                            </p:txEl>
                                          </p:spTgt>
                                        </p:tgtEl>
                                      </p:cBhvr>
                                    </p:animEffect>
                                    <p:anim calcmode="lin" valueType="num">
                                      <p:cBhvr>
                                        <p:cTn id="43" dur="500" fill="hold"/>
                                        <p:tgtEl>
                                          <p:spTgt spid="97283">
                                            <p:txEl>
                                              <p:pRg st="8" end="8"/>
                                            </p:txEl>
                                          </p:spTgt>
                                        </p:tgtEl>
                                        <p:attrNameLst>
                                          <p:attrName>ppt_x</p:attrName>
                                        </p:attrNameLst>
                                      </p:cBhvr>
                                      <p:tavLst>
                                        <p:tav tm="0">
                                          <p:val>
                                            <p:strVal val="#ppt_x"/>
                                          </p:val>
                                        </p:tav>
                                        <p:tav tm="100000">
                                          <p:val>
                                            <p:strVal val="#ppt_x"/>
                                          </p:val>
                                        </p:tav>
                                      </p:tavLst>
                                    </p:anim>
                                    <p:anim calcmode="lin" valueType="num">
                                      <p:cBhvr>
                                        <p:cTn id="44" dur="500" fill="hold"/>
                                        <p:tgtEl>
                                          <p:spTgt spid="97283">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8.  Anchor the Plan</a:t>
            </a:r>
          </a:p>
        </p:txBody>
      </p:sp>
      <p:sp>
        <p:nvSpPr>
          <p:cNvPr id="98307" name="Rectangle 3"/>
          <p:cNvSpPr>
            <a:spLocks noGrp="1" noChangeArrowheads="1"/>
          </p:cNvSpPr>
          <p:nvPr>
            <p:ph type="body" idx="1"/>
          </p:nvPr>
        </p:nvSpPr>
        <p:spPr/>
        <p:txBody>
          <a:bodyPr rtlCol="0">
            <a:normAutofit fontScale="85000" lnSpcReduction="20000"/>
          </a:bodyPr>
          <a:lstStyle/>
          <a:p>
            <a:pPr marL="182880" indent="-182880" eaLnBrk="1" fontAlgn="auto" hangingPunct="1">
              <a:spcAft>
                <a:spcPts val="0"/>
              </a:spcAft>
              <a:defRPr/>
            </a:pPr>
            <a:r>
              <a:rPr lang="en-US" dirty="0">
                <a:ea typeface="+mn-ea"/>
                <a:cs typeface="+mn-cs"/>
              </a:rPr>
              <a:t>Ask the person you are coaching to recap what they are going to </a:t>
            </a:r>
            <a:r>
              <a:rPr lang="en-US" dirty="0" smtClean="0">
                <a:ea typeface="+mn-ea"/>
                <a:cs typeface="+mn-cs"/>
              </a:rPr>
              <a:t>do</a:t>
            </a:r>
          </a:p>
          <a:p>
            <a:pPr marL="0" indent="0" eaLnBrk="1" fontAlgn="auto" hangingPunct="1">
              <a:spcAft>
                <a:spcPts val="0"/>
              </a:spcAft>
              <a:buFont typeface="Arial" pitchFamily="34" charset="0"/>
              <a:buNone/>
              <a:defRPr/>
            </a:pPr>
            <a:endParaRPr lang="en-US" dirty="0">
              <a:ea typeface="+mn-ea"/>
              <a:cs typeface="+mn-cs"/>
            </a:endParaRPr>
          </a:p>
          <a:p>
            <a:pPr marL="182880" indent="-182880" eaLnBrk="1" fontAlgn="auto" hangingPunct="1">
              <a:spcAft>
                <a:spcPts val="0"/>
              </a:spcAft>
              <a:defRPr/>
            </a:pPr>
            <a:r>
              <a:rPr lang="en-US" dirty="0">
                <a:ea typeface="+mn-ea"/>
                <a:cs typeface="+mn-cs"/>
              </a:rPr>
              <a:t>Ask for their commitment to completing it, and to checking in with you at various </a:t>
            </a:r>
            <a:r>
              <a:rPr lang="en-US" dirty="0" smtClean="0">
                <a:ea typeface="+mn-ea"/>
                <a:cs typeface="+mn-cs"/>
              </a:rPr>
              <a:t>milestones</a:t>
            </a:r>
          </a:p>
          <a:p>
            <a:pPr marL="0" indent="0" eaLnBrk="1" fontAlgn="auto" hangingPunct="1">
              <a:spcAft>
                <a:spcPts val="0"/>
              </a:spcAft>
              <a:buFont typeface="Arial" pitchFamily="34" charset="0"/>
              <a:buNone/>
              <a:defRPr/>
            </a:pPr>
            <a:endParaRPr lang="en-US" dirty="0">
              <a:ea typeface="+mn-ea"/>
              <a:cs typeface="+mn-cs"/>
            </a:endParaRPr>
          </a:p>
          <a:p>
            <a:pPr marL="182880" indent="-182880" eaLnBrk="1" fontAlgn="auto" hangingPunct="1">
              <a:spcAft>
                <a:spcPts val="0"/>
              </a:spcAft>
              <a:defRPr/>
            </a:pPr>
            <a:r>
              <a:rPr lang="en-US" dirty="0">
                <a:ea typeface="+mn-ea"/>
                <a:cs typeface="+mn-cs"/>
              </a:rPr>
              <a:t>Emphasize your support and availability should problems </a:t>
            </a:r>
            <a:r>
              <a:rPr lang="en-US" dirty="0" smtClean="0">
                <a:ea typeface="+mn-ea"/>
                <a:cs typeface="+mn-cs"/>
              </a:rPr>
              <a:t>arise</a:t>
            </a:r>
          </a:p>
          <a:p>
            <a:pPr marL="0" indent="0" eaLnBrk="1" fontAlgn="auto" hangingPunct="1">
              <a:spcAft>
                <a:spcPts val="0"/>
              </a:spcAft>
              <a:buFont typeface="Arial" pitchFamily="34" charset="0"/>
              <a:buNone/>
              <a:defRPr/>
            </a:pPr>
            <a:endParaRPr lang="en-US" dirty="0">
              <a:ea typeface="+mn-ea"/>
              <a:cs typeface="+mn-cs"/>
            </a:endParaRPr>
          </a:p>
          <a:p>
            <a:pPr marL="182880" indent="-182880" eaLnBrk="1" fontAlgn="auto" hangingPunct="1">
              <a:spcAft>
                <a:spcPts val="0"/>
              </a:spcAft>
              <a:defRPr/>
            </a:pPr>
            <a:r>
              <a:rPr lang="en-US" dirty="0">
                <a:ea typeface="+mn-ea"/>
                <a:cs typeface="+mn-cs"/>
              </a:rPr>
              <a:t>Establish accountability to the plan and the timing for completion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281955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p:cTn id="7" dur="1000" fill="hold"/>
                                        <p:tgtEl>
                                          <p:spTgt spid="98306"/>
                                        </p:tgtEl>
                                        <p:attrNameLst>
                                          <p:attrName>ppt_x</p:attrName>
                                        </p:attrNameLst>
                                      </p:cBhvr>
                                      <p:tavLst>
                                        <p:tav tm="0">
                                          <p:val>
                                            <p:strVal val="#ppt_x-.2"/>
                                          </p:val>
                                        </p:tav>
                                        <p:tav tm="100000">
                                          <p:val>
                                            <p:strVal val="#ppt_x"/>
                                          </p:val>
                                        </p:tav>
                                      </p:tavLst>
                                    </p:anim>
                                    <p:anim calcmode="lin" valueType="num">
                                      <p:cBhvr>
                                        <p:cTn id="8" dur="1000" fill="hold"/>
                                        <p:tgtEl>
                                          <p:spTgt spid="983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983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8307">
                                            <p:txEl>
                                              <p:pRg st="0" end="0"/>
                                            </p:txEl>
                                          </p:spTgt>
                                        </p:tgtEl>
                                        <p:attrNameLst>
                                          <p:attrName>style.visibility</p:attrName>
                                        </p:attrNameLst>
                                      </p:cBhvr>
                                      <p:to>
                                        <p:strVal val="visible"/>
                                      </p:to>
                                    </p:set>
                                    <p:animEffect transition="in" filter="fade">
                                      <p:cBhvr>
                                        <p:cTn id="14" dur="500"/>
                                        <p:tgtEl>
                                          <p:spTgt spid="98307">
                                            <p:txEl>
                                              <p:pRg st="0" end="0"/>
                                            </p:txEl>
                                          </p:spTgt>
                                        </p:tgtEl>
                                      </p:cBhvr>
                                    </p:animEffect>
                                    <p:anim calcmode="lin" valueType="num">
                                      <p:cBhvr>
                                        <p:cTn id="15" dur="5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830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8307">
                                            <p:txEl>
                                              <p:pRg st="2" end="2"/>
                                            </p:txEl>
                                          </p:spTgt>
                                        </p:tgtEl>
                                        <p:attrNameLst>
                                          <p:attrName>style.visibility</p:attrName>
                                        </p:attrNameLst>
                                      </p:cBhvr>
                                      <p:to>
                                        <p:strVal val="visible"/>
                                      </p:to>
                                    </p:set>
                                    <p:animEffect transition="in" filter="fade">
                                      <p:cBhvr>
                                        <p:cTn id="21" dur="500"/>
                                        <p:tgtEl>
                                          <p:spTgt spid="98307">
                                            <p:txEl>
                                              <p:pRg st="2" end="2"/>
                                            </p:txEl>
                                          </p:spTgt>
                                        </p:tgtEl>
                                      </p:cBhvr>
                                    </p:animEffect>
                                    <p:anim calcmode="lin" valueType="num">
                                      <p:cBhvr>
                                        <p:cTn id="22" dur="5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9830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8307">
                                            <p:txEl>
                                              <p:pRg st="4" end="4"/>
                                            </p:txEl>
                                          </p:spTgt>
                                        </p:tgtEl>
                                        <p:attrNameLst>
                                          <p:attrName>style.visibility</p:attrName>
                                        </p:attrNameLst>
                                      </p:cBhvr>
                                      <p:to>
                                        <p:strVal val="visible"/>
                                      </p:to>
                                    </p:set>
                                    <p:animEffect transition="in" filter="fade">
                                      <p:cBhvr>
                                        <p:cTn id="28" dur="500"/>
                                        <p:tgtEl>
                                          <p:spTgt spid="98307">
                                            <p:txEl>
                                              <p:pRg st="4" end="4"/>
                                            </p:txEl>
                                          </p:spTgt>
                                        </p:tgtEl>
                                      </p:cBhvr>
                                    </p:animEffect>
                                    <p:anim calcmode="lin" valueType="num">
                                      <p:cBhvr>
                                        <p:cTn id="29" dur="500" fill="hold"/>
                                        <p:tgtEl>
                                          <p:spTgt spid="98307">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98307">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8307">
                                            <p:txEl>
                                              <p:pRg st="6" end="6"/>
                                            </p:txEl>
                                          </p:spTgt>
                                        </p:tgtEl>
                                        <p:attrNameLst>
                                          <p:attrName>style.visibility</p:attrName>
                                        </p:attrNameLst>
                                      </p:cBhvr>
                                      <p:to>
                                        <p:strVal val="visible"/>
                                      </p:to>
                                    </p:set>
                                    <p:animEffect transition="in" filter="fade">
                                      <p:cBhvr>
                                        <p:cTn id="35" dur="500"/>
                                        <p:tgtEl>
                                          <p:spTgt spid="98307">
                                            <p:txEl>
                                              <p:pRg st="6" end="6"/>
                                            </p:txEl>
                                          </p:spTgt>
                                        </p:tgtEl>
                                      </p:cBhvr>
                                    </p:animEffect>
                                    <p:anim calcmode="lin" valueType="num">
                                      <p:cBhvr>
                                        <p:cTn id="36" dur="500" fill="hold"/>
                                        <p:tgtEl>
                                          <p:spTgt spid="98307">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98307">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build="p"/>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Initial questions for each step</a:t>
            </a:r>
          </a:p>
        </p:txBody>
      </p:sp>
      <p:sp>
        <p:nvSpPr>
          <p:cNvPr id="99331" name="Rectangle 3"/>
          <p:cNvSpPr>
            <a:spLocks noGrp="1" noChangeArrowheads="1"/>
          </p:cNvSpPr>
          <p:nvPr>
            <p:ph type="body" idx="1"/>
          </p:nvPr>
        </p:nvSpPr>
        <p:spPr>
          <a:xfrm>
            <a:off x="559558" y="1163472"/>
            <a:ext cx="7772400" cy="4800600"/>
          </a:xfrm>
        </p:spPr>
        <p:txBody>
          <a:bodyPr/>
          <a:lstStyle/>
          <a:p>
            <a:pPr marL="533400" indent="-533400" eaLnBrk="1" hangingPunct="1">
              <a:lnSpc>
                <a:spcPct val="90000"/>
              </a:lnSpc>
              <a:buFont typeface="Wingdings" pitchFamily="2" charset="2"/>
              <a:buNone/>
            </a:pPr>
            <a:r>
              <a:rPr lang="en-US" b="1" dirty="0" smtClean="0">
                <a:ea typeface="ＭＳ Ｐゴシック" pitchFamily="34" charset="-128"/>
              </a:rPr>
              <a:t>1.  Check in</a:t>
            </a:r>
          </a:p>
          <a:p>
            <a:pPr marL="533400" indent="-533400" eaLnBrk="1" hangingPunct="1">
              <a:lnSpc>
                <a:spcPct val="90000"/>
              </a:lnSpc>
              <a:buFont typeface="Wingdings" pitchFamily="2" charset="2"/>
              <a:buNone/>
            </a:pPr>
            <a:r>
              <a:rPr lang="en-US" sz="2000" dirty="0" smtClean="0">
                <a:ea typeface="ＭＳ Ｐゴシック" pitchFamily="34" charset="-128"/>
              </a:rPr>
              <a:t>	What would you like to focus on today? </a:t>
            </a:r>
          </a:p>
          <a:p>
            <a:pPr marL="533400" indent="-533400" eaLnBrk="1" hangingPunct="1">
              <a:lnSpc>
                <a:spcPct val="90000"/>
              </a:lnSpc>
              <a:buFont typeface="Wingdings" pitchFamily="2" charset="2"/>
              <a:buNone/>
            </a:pPr>
            <a:r>
              <a:rPr lang="en-US" sz="2000" dirty="0" smtClean="0">
                <a:ea typeface="ＭＳ Ｐゴシック" pitchFamily="34" charset="-128"/>
              </a:rPr>
              <a:t>	How would you like to use our time together today?</a:t>
            </a:r>
          </a:p>
          <a:p>
            <a:pPr marL="533400" indent="-533400" eaLnBrk="1" hangingPunct="1">
              <a:lnSpc>
                <a:spcPct val="90000"/>
              </a:lnSpc>
              <a:buFont typeface="Wingdings" pitchFamily="2" charset="2"/>
              <a:buNone/>
            </a:pPr>
            <a:r>
              <a:rPr lang="en-US" sz="1800" dirty="0" smtClean="0">
                <a:ea typeface="ＭＳ Ｐゴシック" pitchFamily="34" charset="-128"/>
              </a:rPr>
              <a:t>	</a:t>
            </a:r>
            <a:r>
              <a:rPr lang="en-US" sz="2000" dirty="0" smtClean="0">
                <a:ea typeface="ＭＳ Ｐゴシック" pitchFamily="34" charset="-128"/>
              </a:rPr>
              <a:t>		</a:t>
            </a:r>
          </a:p>
          <a:p>
            <a:pPr marL="533400" indent="-533400" eaLnBrk="1" hangingPunct="1">
              <a:lnSpc>
                <a:spcPct val="90000"/>
              </a:lnSpc>
              <a:buFont typeface="Wingdings" pitchFamily="2" charset="2"/>
              <a:buNone/>
            </a:pPr>
            <a:r>
              <a:rPr lang="en-US" b="1" dirty="0" smtClean="0">
                <a:ea typeface="ＭＳ Ｐゴシック" pitchFamily="34" charset="-128"/>
              </a:rPr>
              <a:t>2.  Define the challenge</a:t>
            </a:r>
          </a:p>
          <a:p>
            <a:pPr marL="533400" indent="-533400" eaLnBrk="1" hangingPunct="1">
              <a:lnSpc>
                <a:spcPct val="90000"/>
              </a:lnSpc>
              <a:buFont typeface="Wingdings" pitchFamily="2" charset="2"/>
              <a:buNone/>
            </a:pPr>
            <a:r>
              <a:rPr lang="en-US" sz="2000" b="1" dirty="0" smtClean="0">
                <a:ea typeface="ＭＳ Ｐゴシック" pitchFamily="34" charset="-128"/>
              </a:rPr>
              <a:t>	</a:t>
            </a:r>
            <a:r>
              <a:rPr lang="en-US" sz="2000" dirty="0" smtClean="0">
                <a:ea typeface="ＭＳ Ｐゴシック" pitchFamily="34" charset="-128"/>
              </a:rPr>
              <a:t>What</a:t>
            </a:r>
            <a:r>
              <a:rPr lang="ja-JP" altLang="en-US" sz="2000" dirty="0" smtClean="0">
                <a:ea typeface="ＭＳ Ｐゴシック" pitchFamily="34" charset="-128"/>
              </a:rPr>
              <a:t>’</a:t>
            </a:r>
            <a:r>
              <a:rPr lang="en-US" altLang="ja-JP" sz="2000" dirty="0" smtClean="0">
                <a:ea typeface="ＭＳ Ｐゴシック" pitchFamily="34" charset="-128"/>
              </a:rPr>
              <a:t>s the problem?  How would you define it?</a:t>
            </a:r>
            <a:endParaRPr lang="en-US" altLang="ja-JP" sz="2000" b="1" dirty="0" smtClean="0">
              <a:ea typeface="ＭＳ Ｐゴシック" pitchFamily="34" charset="-128"/>
            </a:endParaRPr>
          </a:p>
          <a:p>
            <a:pPr marL="533400" indent="-533400" eaLnBrk="1" hangingPunct="1">
              <a:lnSpc>
                <a:spcPct val="90000"/>
              </a:lnSpc>
              <a:buFont typeface="Wingdings" pitchFamily="2" charset="2"/>
              <a:buNone/>
            </a:pPr>
            <a:r>
              <a:rPr lang="en-US" sz="2000" b="1" dirty="0" smtClean="0">
                <a:ea typeface="ＭＳ Ｐゴシック" pitchFamily="34" charset="-128"/>
              </a:rPr>
              <a:t>	</a:t>
            </a:r>
            <a:r>
              <a:rPr lang="en-US" sz="2000" dirty="0" smtClean="0">
                <a:ea typeface="ＭＳ Ｐゴシック" pitchFamily="34" charset="-128"/>
              </a:rPr>
              <a:t>Who</a:t>
            </a:r>
            <a:r>
              <a:rPr lang="ja-JP" altLang="en-US" sz="2000" dirty="0" smtClean="0">
                <a:ea typeface="ＭＳ Ｐゴシック" pitchFamily="34" charset="-128"/>
              </a:rPr>
              <a:t>’</a:t>
            </a:r>
            <a:r>
              <a:rPr lang="en-US" altLang="ja-JP" sz="2000" dirty="0" smtClean="0">
                <a:ea typeface="ＭＳ Ｐゴシック" pitchFamily="34" charset="-128"/>
              </a:rPr>
              <a:t>s being impacted?  What</a:t>
            </a:r>
            <a:r>
              <a:rPr lang="ja-JP" altLang="en-US" sz="2000" dirty="0" smtClean="0">
                <a:ea typeface="ＭＳ Ｐゴシック" pitchFamily="34" charset="-128"/>
              </a:rPr>
              <a:t>’</a:t>
            </a:r>
            <a:r>
              <a:rPr lang="en-US" altLang="ja-JP" sz="2000" dirty="0" smtClean="0">
                <a:ea typeface="ＭＳ Ｐゴシック" pitchFamily="34" charset="-128"/>
              </a:rPr>
              <a:t>s it costing us?</a:t>
            </a:r>
          </a:p>
          <a:p>
            <a:pPr marL="533400" indent="-533400" eaLnBrk="1" hangingPunct="1">
              <a:lnSpc>
                <a:spcPct val="90000"/>
              </a:lnSpc>
              <a:buFont typeface="Wingdings" pitchFamily="2" charset="2"/>
              <a:buNone/>
            </a:pPr>
            <a:r>
              <a:rPr lang="en-US" sz="2000" b="1" dirty="0" smtClean="0">
                <a:ea typeface="ＭＳ Ｐゴシック" pitchFamily="34" charset="-128"/>
              </a:rPr>
              <a:t>	</a:t>
            </a:r>
          </a:p>
          <a:p>
            <a:pPr marL="533400" indent="-533400" eaLnBrk="1" hangingPunct="1">
              <a:lnSpc>
                <a:spcPct val="90000"/>
              </a:lnSpc>
              <a:buFont typeface="Wingdings" pitchFamily="2" charset="2"/>
              <a:buNone/>
            </a:pPr>
            <a:r>
              <a:rPr lang="en-US" b="1" dirty="0" smtClean="0">
                <a:ea typeface="ＭＳ Ｐゴシック" pitchFamily="34" charset="-128"/>
              </a:rPr>
              <a:t>3.  Determine the goal</a:t>
            </a:r>
          </a:p>
          <a:p>
            <a:pPr marL="533400" indent="-533400" eaLnBrk="1" hangingPunct="1">
              <a:lnSpc>
                <a:spcPct val="90000"/>
              </a:lnSpc>
              <a:buFont typeface="Wingdings" pitchFamily="2" charset="2"/>
              <a:buNone/>
            </a:pPr>
            <a:r>
              <a:rPr lang="en-US" sz="2000" b="1" dirty="0" smtClean="0">
                <a:ea typeface="ＭＳ Ｐゴシック" pitchFamily="34" charset="-128"/>
              </a:rPr>
              <a:t>	</a:t>
            </a:r>
            <a:r>
              <a:rPr lang="en-US" sz="2000" dirty="0" smtClean="0">
                <a:ea typeface="ＭＳ Ｐゴシック" pitchFamily="34" charset="-128"/>
              </a:rPr>
              <a:t>What</a:t>
            </a:r>
            <a:r>
              <a:rPr lang="ja-JP" altLang="en-US" sz="2000" dirty="0" smtClean="0">
                <a:ea typeface="ＭＳ Ｐゴシック" pitchFamily="34" charset="-128"/>
              </a:rPr>
              <a:t>’</a:t>
            </a:r>
            <a:r>
              <a:rPr lang="en-US" altLang="ja-JP" sz="2000" dirty="0" smtClean="0">
                <a:ea typeface="ＭＳ Ｐゴシック" pitchFamily="34" charset="-128"/>
              </a:rPr>
              <a:t>s your goal?</a:t>
            </a:r>
          </a:p>
          <a:p>
            <a:pPr marL="533400" indent="-533400" eaLnBrk="1" hangingPunct="1">
              <a:lnSpc>
                <a:spcPct val="90000"/>
              </a:lnSpc>
              <a:buFont typeface="Wingdings" pitchFamily="2" charset="2"/>
              <a:buNone/>
            </a:pPr>
            <a:r>
              <a:rPr lang="en-US" sz="2000" b="1" dirty="0" smtClean="0">
                <a:ea typeface="ＭＳ Ｐゴシック" pitchFamily="34" charset="-128"/>
              </a:rPr>
              <a:t>	</a:t>
            </a:r>
            <a:r>
              <a:rPr lang="en-US" sz="2000" dirty="0" smtClean="0">
                <a:ea typeface="ＭＳ Ｐゴシック" pitchFamily="34" charset="-128"/>
              </a:rPr>
              <a:t>What</a:t>
            </a:r>
            <a:r>
              <a:rPr lang="ja-JP" altLang="en-US" sz="2000" dirty="0" smtClean="0">
                <a:ea typeface="ＭＳ Ｐゴシック" pitchFamily="34" charset="-128"/>
              </a:rPr>
              <a:t>’</a:t>
            </a:r>
            <a:r>
              <a:rPr lang="en-US" altLang="ja-JP" sz="2000" dirty="0" smtClean="0">
                <a:ea typeface="ＭＳ Ｐゴシック" pitchFamily="34" charset="-128"/>
              </a:rPr>
              <a:t>s the ideal outcome?</a:t>
            </a:r>
            <a:endParaRPr lang="en-US" altLang="ja-JP" sz="2000" b="1" dirty="0" smtClean="0">
              <a:ea typeface="ＭＳ Ｐゴシック" pitchFamily="34" charset="-128"/>
            </a:endParaRPr>
          </a:p>
          <a:p>
            <a:pPr marL="533400" indent="-533400" eaLnBrk="1" hangingPunct="1">
              <a:lnSpc>
                <a:spcPct val="90000"/>
              </a:lnSpc>
              <a:buFont typeface="Wingdings" pitchFamily="2" charset="2"/>
              <a:buNone/>
            </a:pPr>
            <a:r>
              <a:rPr lang="en-US" sz="2000" b="1" dirty="0" smtClean="0">
                <a:ea typeface="ＭＳ Ｐゴシック" pitchFamily="34" charset="-128"/>
              </a:rPr>
              <a:t>	</a:t>
            </a:r>
            <a:r>
              <a:rPr lang="en-US" sz="2000" dirty="0" smtClean="0">
                <a:ea typeface="ＭＳ Ｐゴシック" pitchFamily="34" charset="-128"/>
              </a:rPr>
              <a:t>What would success look like?</a:t>
            </a:r>
          </a:p>
          <a:p>
            <a:pPr marL="533400" indent="-533400" eaLnBrk="1" hangingPunct="1">
              <a:lnSpc>
                <a:spcPct val="90000"/>
              </a:lnSpc>
              <a:buFont typeface="Wingdings" pitchFamily="2" charset="2"/>
              <a:buNone/>
            </a:pPr>
            <a:r>
              <a:rPr lang="en-US" sz="2000" dirty="0" smtClean="0">
                <a:ea typeface="ＭＳ Ｐゴシック" pitchFamily="34" charset="-128"/>
              </a:rPr>
              <a:t>	What result are you seeking?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52959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fade">
                                      <p:cBhvr>
                                        <p:cTn id="7" dur="2000"/>
                                        <p:tgtEl>
                                          <p:spTgt spid="99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331">
                                            <p:txEl>
                                              <p:pRg st="0" end="0"/>
                                            </p:txEl>
                                          </p:spTgt>
                                        </p:tgtEl>
                                        <p:attrNameLst>
                                          <p:attrName>style.visibility</p:attrName>
                                        </p:attrNameLst>
                                      </p:cBhvr>
                                      <p:to>
                                        <p:strVal val="visible"/>
                                      </p:to>
                                    </p:set>
                                    <p:animEffect transition="in" filter="fade">
                                      <p:cBhvr>
                                        <p:cTn id="12" dur="2000"/>
                                        <p:tgtEl>
                                          <p:spTgt spid="993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331">
                                            <p:txEl>
                                              <p:pRg st="1" end="1"/>
                                            </p:txEl>
                                          </p:spTgt>
                                        </p:tgtEl>
                                        <p:attrNameLst>
                                          <p:attrName>style.visibility</p:attrName>
                                        </p:attrNameLst>
                                      </p:cBhvr>
                                      <p:to>
                                        <p:strVal val="visible"/>
                                      </p:to>
                                    </p:set>
                                    <p:animEffect transition="in" filter="fade">
                                      <p:cBhvr>
                                        <p:cTn id="17" dur="2000"/>
                                        <p:tgtEl>
                                          <p:spTgt spid="993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9331">
                                            <p:txEl>
                                              <p:pRg st="2" end="2"/>
                                            </p:txEl>
                                          </p:spTgt>
                                        </p:tgtEl>
                                        <p:attrNameLst>
                                          <p:attrName>style.visibility</p:attrName>
                                        </p:attrNameLst>
                                      </p:cBhvr>
                                      <p:to>
                                        <p:strVal val="visible"/>
                                      </p:to>
                                    </p:set>
                                    <p:animEffect transition="in" filter="fade">
                                      <p:cBhvr>
                                        <p:cTn id="22" dur="2000"/>
                                        <p:tgtEl>
                                          <p:spTgt spid="993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9331">
                                            <p:txEl>
                                              <p:pRg st="3" end="3"/>
                                            </p:txEl>
                                          </p:spTgt>
                                        </p:tgtEl>
                                        <p:attrNameLst>
                                          <p:attrName>style.visibility</p:attrName>
                                        </p:attrNameLst>
                                      </p:cBhvr>
                                      <p:to>
                                        <p:strVal val="visible"/>
                                      </p:to>
                                    </p:set>
                                    <p:animEffect transition="in" filter="fade">
                                      <p:cBhvr>
                                        <p:cTn id="27" dur="2000"/>
                                        <p:tgtEl>
                                          <p:spTgt spid="9933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9331">
                                            <p:txEl>
                                              <p:pRg st="4" end="4"/>
                                            </p:txEl>
                                          </p:spTgt>
                                        </p:tgtEl>
                                        <p:attrNameLst>
                                          <p:attrName>style.visibility</p:attrName>
                                        </p:attrNameLst>
                                      </p:cBhvr>
                                      <p:to>
                                        <p:strVal val="visible"/>
                                      </p:to>
                                    </p:set>
                                    <p:animEffect transition="in" filter="fade">
                                      <p:cBhvr>
                                        <p:cTn id="32" dur="2000"/>
                                        <p:tgtEl>
                                          <p:spTgt spid="9933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9331">
                                            <p:txEl>
                                              <p:pRg st="5" end="5"/>
                                            </p:txEl>
                                          </p:spTgt>
                                        </p:tgtEl>
                                        <p:attrNameLst>
                                          <p:attrName>style.visibility</p:attrName>
                                        </p:attrNameLst>
                                      </p:cBhvr>
                                      <p:to>
                                        <p:strVal val="visible"/>
                                      </p:to>
                                    </p:set>
                                    <p:animEffect transition="in" filter="fade">
                                      <p:cBhvr>
                                        <p:cTn id="37" dur="2000"/>
                                        <p:tgtEl>
                                          <p:spTgt spid="9933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9331">
                                            <p:txEl>
                                              <p:pRg st="6" end="6"/>
                                            </p:txEl>
                                          </p:spTgt>
                                        </p:tgtEl>
                                        <p:attrNameLst>
                                          <p:attrName>style.visibility</p:attrName>
                                        </p:attrNameLst>
                                      </p:cBhvr>
                                      <p:to>
                                        <p:strVal val="visible"/>
                                      </p:to>
                                    </p:set>
                                    <p:animEffect transition="in" filter="fade">
                                      <p:cBhvr>
                                        <p:cTn id="42" dur="2000"/>
                                        <p:tgtEl>
                                          <p:spTgt spid="9933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9331">
                                            <p:txEl>
                                              <p:pRg st="7" end="7"/>
                                            </p:txEl>
                                          </p:spTgt>
                                        </p:tgtEl>
                                        <p:attrNameLst>
                                          <p:attrName>style.visibility</p:attrName>
                                        </p:attrNameLst>
                                      </p:cBhvr>
                                      <p:to>
                                        <p:strVal val="visible"/>
                                      </p:to>
                                    </p:set>
                                    <p:animEffect transition="in" filter="fade">
                                      <p:cBhvr>
                                        <p:cTn id="47" dur="2000"/>
                                        <p:tgtEl>
                                          <p:spTgt spid="99331">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9331">
                                            <p:txEl>
                                              <p:pRg st="8" end="8"/>
                                            </p:txEl>
                                          </p:spTgt>
                                        </p:tgtEl>
                                        <p:attrNameLst>
                                          <p:attrName>style.visibility</p:attrName>
                                        </p:attrNameLst>
                                      </p:cBhvr>
                                      <p:to>
                                        <p:strVal val="visible"/>
                                      </p:to>
                                    </p:set>
                                    <p:animEffect transition="in" filter="fade">
                                      <p:cBhvr>
                                        <p:cTn id="52" dur="2000"/>
                                        <p:tgtEl>
                                          <p:spTgt spid="99331">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9331">
                                            <p:txEl>
                                              <p:pRg st="9" end="9"/>
                                            </p:txEl>
                                          </p:spTgt>
                                        </p:tgtEl>
                                        <p:attrNameLst>
                                          <p:attrName>style.visibility</p:attrName>
                                        </p:attrNameLst>
                                      </p:cBhvr>
                                      <p:to>
                                        <p:strVal val="visible"/>
                                      </p:to>
                                    </p:set>
                                    <p:animEffect transition="in" filter="fade">
                                      <p:cBhvr>
                                        <p:cTn id="57" dur="2000"/>
                                        <p:tgtEl>
                                          <p:spTgt spid="99331">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9331">
                                            <p:txEl>
                                              <p:pRg st="10" end="10"/>
                                            </p:txEl>
                                          </p:spTgt>
                                        </p:tgtEl>
                                        <p:attrNameLst>
                                          <p:attrName>style.visibility</p:attrName>
                                        </p:attrNameLst>
                                      </p:cBhvr>
                                      <p:to>
                                        <p:strVal val="visible"/>
                                      </p:to>
                                    </p:set>
                                    <p:animEffect transition="in" filter="fade">
                                      <p:cBhvr>
                                        <p:cTn id="62" dur="2000"/>
                                        <p:tgtEl>
                                          <p:spTgt spid="99331">
                                            <p:txEl>
                                              <p:pRg st="10" end="1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9331">
                                            <p:txEl>
                                              <p:pRg st="11" end="11"/>
                                            </p:txEl>
                                          </p:spTgt>
                                        </p:tgtEl>
                                        <p:attrNameLst>
                                          <p:attrName>style.visibility</p:attrName>
                                        </p:attrNameLst>
                                      </p:cBhvr>
                                      <p:to>
                                        <p:strVal val="visible"/>
                                      </p:to>
                                    </p:set>
                                    <p:animEffect transition="in" filter="fade">
                                      <p:cBhvr>
                                        <p:cTn id="67" dur="2000"/>
                                        <p:tgtEl>
                                          <p:spTgt spid="99331">
                                            <p:txEl>
                                              <p:pRg st="11" end="11"/>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9331">
                                            <p:txEl>
                                              <p:pRg st="12" end="12"/>
                                            </p:txEl>
                                          </p:spTgt>
                                        </p:tgtEl>
                                        <p:attrNameLst>
                                          <p:attrName>style.visibility</p:attrName>
                                        </p:attrNameLst>
                                      </p:cBhvr>
                                      <p:to>
                                        <p:strVal val="visible"/>
                                      </p:to>
                                    </p:set>
                                    <p:animEffect transition="in" filter="fade">
                                      <p:cBhvr>
                                        <p:cTn id="72" dur="2000"/>
                                        <p:tgtEl>
                                          <p:spTgt spid="9933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en-US" sz="4400" b="1" dirty="0">
                <a:ea typeface="+mj-ea"/>
                <a:cs typeface="+mj-cs"/>
              </a:rPr>
              <a:t>Definition of Coaching</a:t>
            </a:r>
          </a:p>
        </p:txBody>
      </p:sp>
      <p:sp>
        <p:nvSpPr>
          <p:cNvPr id="4099" name="Rectangle 3"/>
          <p:cNvSpPr>
            <a:spLocks noGrp="1" noChangeArrowheads="1"/>
          </p:cNvSpPr>
          <p:nvPr>
            <p:ph type="body" idx="1"/>
          </p:nvPr>
        </p:nvSpPr>
        <p:spPr>
          <a:xfrm>
            <a:off x="1143000" y="1981200"/>
            <a:ext cx="7391400" cy="3886200"/>
          </a:xfrm>
        </p:spPr>
        <p:txBody>
          <a:bodyPr/>
          <a:lstStyle/>
          <a:p>
            <a:pPr eaLnBrk="1" hangingPunct="1">
              <a:buFont typeface="Wingdings" pitchFamily="2" charset="2"/>
              <a:buNone/>
            </a:pPr>
            <a:r>
              <a:rPr lang="en-US" sz="3600" smtClean="0">
                <a:ea typeface="ＭＳ Ｐゴシック" pitchFamily="34" charset="-128"/>
              </a:rPr>
              <a:t>       Coaching is a developmental         process designed to help   individuals and teams achieve and sustain top performance in support of the organization</a:t>
            </a:r>
            <a:r>
              <a:rPr lang="ja-JP" altLang="en-US" sz="3600" smtClean="0">
                <a:ea typeface="ＭＳ Ｐゴシック" pitchFamily="34" charset="-128"/>
              </a:rPr>
              <a:t>’</a:t>
            </a:r>
            <a:r>
              <a:rPr lang="en-US" altLang="ja-JP" sz="3600" smtClean="0">
                <a:ea typeface="ＭＳ Ｐゴシック" pitchFamily="34" charset="-128"/>
              </a:rPr>
              <a:t>s goals.</a:t>
            </a:r>
            <a:endParaRPr lang="en-US" sz="360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24531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dissolve">
                                      <p:cBhvr>
                                        <p:cTn id="12"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fontAlgn="auto" hangingPunct="1">
              <a:spcAft>
                <a:spcPts val="0"/>
              </a:spcAft>
              <a:defRPr/>
            </a:pPr>
            <a:endParaRPr lang="en-US">
              <a:ea typeface="+mj-ea"/>
              <a:cs typeface="+mj-cs"/>
            </a:endParaRPr>
          </a:p>
        </p:txBody>
      </p:sp>
      <p:sp>
        <p:nvSpPr>
          <p:cNvPr id="101379" name="Rectangle 3"/>
          <p:cNvSpPr>
            <a:spLocks noGrp="1" noChangeArrowheads="1"/>
          </p:cNvSpPr>
          <p:nvPr>
            <p:ph type="body" idx="1"/>
          </p:nvPr>
        </p:nvSpPr>
        <p:spPr>
          <a:xfrm>
            <a:off x="511791" y="1504665"/>
            <a:ext cx="8229600" cy="4525963"/>
          </a:xfrm>
        </p:spPr>
        <p:txBody>
          <a:bodyPr/>
          <a:lstStyle/>
          <a:p>
            <a:pPr eaLnBrk="1" hangingPunct="1">
              <a:buFont typeface="Wingdings" pitchFamily="2" charset="2"/>
              <a:buNone/>
            </a:pPr>
            <a:r>
              <a:rPr lang="en-US" b="1" dirty="0" smtClean="0">
                <a:ea typeface="ＭＳ Ｐゴシック" pitchFamily="34" charset="-128"/>
              </a:rPr>
              <a:t>4.  Generate options</a:t>
            </a:r>
          </a:p>
          <a:p>
            <a:pPr eaLnBrk="1" hangingPunct="1">
              <a:buFont typeface="Wingdings" pitchFamily="2" charset="2"/>
              <a:buNone/>
            </a:pPr>
            <a:r>
              <a:rPr lang="en-US" sz="2000" dirty="0" smtClean="0">
                <a:ea typeface="ＭＳ Ｐゴシック" pitchFamily="34" charset="-128"/>
              </a:rPr>
              <a:t>	What has worked for you in the past?  (or for others?)</a:t>
            </a:r>
          </a:p>
          <a:p>
            <a:pPr eaLnBrk="1" hangingPunct="1">
              <a:buFont typeface="Wingdings" pitchFamily="2" charset="2"/>
              <a:buNone/>
            </a:pPr>
            <a:r>
              <a:rPr lang="en-US" sz="2000" dirty="0" smtClean="0">
                <a:ea typeface="ＭＳ Ｐゴシック" pitchFamily="34" charset="-128"/>
              </a:rPr>
              <a:t>	What are our options here?</a:t>
            </a:r>
          </a:p>
          <a:p>
            <a:pPr eaLnBrk="1" hangingPunct="1">
              <a:buFont typeface="Wingdings" pitchFamily="2" charset="2"/>
              <a:buNone/>
            </a:pPr>
            <a:r>
              <a:rPr lang="en-US" sz="2000" dirty="0" smtClean="0">
                <a:ea typeface="ＭＳ Ｐゴシック" pitchFamily="34" charset="-128"/>
              </a:rPr>
              <a:t>	That</a:t>
            </a:r>
            <a:r>
              <a:rPr lang="ja-JP" altLang="en-US" sz="2000" dirty="0" smtClean="0">
                <a:ea typeface="ＭＳ Ｐゴシック" pitchFamily="34" charset="-128"/>
              </a:rPr>
              <a:t>’</a:t>
            </a:r>
            <a:r>
              <a:rPr lang="en-US" altLang="ja-JP" sz="2000" dirty="0" smtClean="0">
                <a:ea typeface="ＭＳ Ｐゴシック" pitchFamily="34" charset="-128"/>
              </a:rPr>
              <a:t>s one . . .  what</a:t>
            </a:r>
            <a:r>
              <a:rPr lang="ja-JP" altLang="en-US" sz="2000" dirty="0" smtClean="0">
                <a:ea typeface="ＭＳ Ｐゴシック" pitchFamily="34" charset="-128"/>
              </a:rPr>
              <a:t>’</a:t>
            </a:r>
            <a:r>
              <a:rPr lang="en-US" altLang="ja-JP" sz="2000" dirty="0" smtClean="0">
                <a:ea typeface="ＭＳ Ｐゴシック" pitchFamily="34" charset="-128"/>
              </a:rPr>
              <a:t>s another?</a:t>
            </a:r>
          </a:p>
          <a:p>
            <a:pPr eaLnBrk="1" hangingPunct="1">
              <a:buFont typeface="Wingdings" pitchFamily="2" charset="2"/>
              <a:buNone/>
            </a:pPr>
            <a:r>
              <a:rPr lang="en-US" sz="2000" dirty="0" smtClean="0">
                <a:ea typeface="ＭＳ Ｐゴシック" pitchFamily="34" charset="-128"/>
              </a:rPr>
              <a:t>	What might happen if you go that direction?</a:t>
            </a:r>
          </a:p>
          <a:p>
            <a:pPr eaLnBrk="1" hangingPunct="1">
              <a:buFont typeface="Wingdings" pitchFamily="2" charset="2"/>
              <a:buNone/>
            </a:pPr>
            <a:endParaRPr lang="en-US" sz="2000" dirty="0" smtClean="0">
              <a:ea typeface="ＭＳ Ｐゴシック" pitchFamily="34" charset="-128"/>
            </a:endParaRPr>
          </a:p>
          <a:p>
            <a:pPr eaLnBrk="1" hangingPunct="1">
              <a:buFont typeface="Wingdings" pitchFamily="2" charset="2"/>
              <a:buNone/>
            </a:pPr>
            <a:r>
              <a:rPr lang="en-US" b="1" dirty="0" smtClean="0">
                <a:ea typeface="ＭＳ Ｐゴシック" pitchFamily="34" charset="-128"/>
              </a:rPr>
              <a:t>5.  Evaluate options</a:t>
            </a:r>
          </a:p>
          <a:p>
            <a:pPr eaLnBrk="1" hangingPunct="1">
              <a:buFont typeface="Wingdings" pitchFamily="2" charset="2"/>
              <a:buNone/>
            </a:pPr>
            <a:r>
              <a:rPr lang="en-US" sz="2000" dirty="0" smtClean="0">
                <a:ea typeface="ＭＳ Ｐゴシック" pitchFamily="34" charset="-128"/>
              </a:rPr>
              <a:t>	Which of these options is most workable?</a:t>
            </a:r>
          </a:p>
          <a:p>
            <a:pPr eaLnBrk="1" hangingPunct="1">
              <a:buFont typeface="Wingdings" pitchFamily="2" charset="2"/>
              <a:buNone/>
            </a:pPr>
            <a:r>
              <a:rPr lang="en-US" sz="2000" dirty="0" smtClean="0">
                <a:ea typeface="ＭＳ Ｐゴシック" pitchFamily="34" charset="-128"/>
              </a:rPr>
              <a:t>	Which one is the most sound in terms of our mission &amp; values?</a:t>
            </a:r>
          </a:p>
          <a:p>
            <a:pPr eaLnBrk="1" hangingPunct="1">
              <a:buFont typeface="Wingdings" pitchFamily="2" charset="2"/>
              <a:buNone/>
            </a:pPr>
            <a:r>
              <a:rPr lang="en-US" sz="2000" dirty="0" smtClean="0">
                <a:ea typeface="ＭＳ Ｐゴシック" pitchFamily="34" charset="-128"/>
              </a:rPr>
              <a:t>	Are these options fair to all concerned?</a:t>
            </a:r>
          </a:p>
          <a:p>
            <a:pPr eaLnBrk="1" hangingPunct="1">
              <a:buFont typeface="Wingdings" pitchFamily="2" charset="2"/>
              <a:buNone/>
            </a:pPr>
            <a:r>
              <a:rPr lang="en-US" sz="2000" dirty="0" smtClean="0">
                <a:ea typeface="ＭＳ Ｐゴシック" pitchFamily="34" charset="-128"/>
              </a:rPr>
              <a:t>	What</a:t>
            </a:r>
            <a:r>
              <a:rPr lang="ja-JP" altLang="en-US" sz="2000" dirty="0" smtClean="0">
                <a:ea typeface="ＭＳ Ｐゴシック" pitchFamily="34" charset="-128"/>
              </a:rPr>
              <a:t>’</a:t>
            </a:r>
            <a:r>
              <a:rPr lang="en-US" altLang="ja-JP" sz="2000" dirty="0" smtClean="0">
                <a:ea typeface="ＭＳ Ｐゴシック" pitchFamily="34" charset="-128"/>
              </a:rPr>
              <a:t>s the right thing to do?</a:t>
            </a:r>
            <a:endParaRPr lang="en-US" sz="2000" dirty="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4313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1378"/>
                                        </p:tgtEl>
                                        <p:attrNameLst>
                                          <p:attrName>style.visibility</p:attrName>
                                        </p:attrNameLst>
                                      </p:cBhvr>
                                      <p:to>
                                        <p:strVal val="visible"/>
                                      </p:to>
                                    </p:set>
                                    <p:animEffect transition="in" filter="fade">
                                      <p:cBhvr>
                                        <p:cTn id="7" dur="2000"/>
                                        <p:tgtEl>
                                          <p:spTgt spid="1013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379">
                                            <p:txEl>
                                              <p:pRg st="0" end="0"/>
                                            </p:txEl>
                                          </p:spTgt>
                                        </p:tgtEl>
                                        <p:attrNameLst>
                                          <p:attrName>style.visibility</p:attrName>
                                        </p:attrNameLst>
                                      </p:cBhvr>
                                      <p:to>
                                        <p:strVal val="visible"/>
                                      </p:to>
                                    </p:set>
                                    <p:animEffect transition="in" filter="fade">
                                      <p:cBhvr>
                                        <p:cTn id="12" dur="2000"/>
                                        <p:tgtEl>
                                          <p:spTgt spid="1013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379">
                                            <p:txEl>
                                              <p:pRg st="1" end="1"/>
                                            </p:txEl>
                                          </p:spTgt>
                                        </p:tgtEl>
                                        <p:attrNameLst>
                                          <p:attrName>style.visibility</p:attrName>
                                        </p:attrNameLst>
                                      </p:cBhvr>
                                      <p:to>
                                        <p:strVal val="visible"/>
                                      </p:to>
                                    </p:set>
                                    <p:animEffect transition="in" filter="fade">
                                      <p:cBhvr>
                                        <p:cTn id="17" dur="2000"/>
                                        <p:tgtEl>
                                          <p:spTgt spid="1013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379">
                                            <p:txEl>
                                              <p:pRg st="2" end="2"/>
                                            </p:txEl>
                                          </p:spTgt>
                                        </p:tgtEl>
                                        <p:attrNameLst>
                                          <p:attrName>style.visibility</p:attrName>
                                        </p:attrNameLst>
                                      </p:cBhvr>
                                      <p:to>
                                        <p:strVal val="visible"/>
                                      </p:to>
                                    </p:set>
                                    <p:animEffect transition="in" filter="fade">
                                      <p:cBhvr>
                                        <p:cTn id="22" dur="2000"/>
                                        <p:tgtEl>
                                          <p:spTgt spid="1013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1379">
                                            <p:txEl>
                                              <p:pRg st="3" end="3"/>
                                            </p:txEl>
                                          </p:spTgt>
                                        </p:tgtEl>
                                        <p:attrNameLst>
                                          <p:attrName>style.visibility</p:attrName>
                                        </p:attrNameLst>
                                      </p:cBhvr>
                                      <p:to>
                                        <p:strVal val="visible"/>
                                      </p:to>
                                    </p:set>
                                    <p:animEffect transition="in" filter="fade">
                                      <p:cBhvr>
                                        <p:cTn id="27" dur="2000"/>
                                        <p:tgtEl>
                                          <p:spTgt spid="10137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1379">
                                            <p:txEl>
                                              <p:pRg st="4" end="4"/>
                                            </p:txEl>
                                          </p:spTgt>
                                        </p:tgtEl>
                                        <p:attrNameLst>
                                          <p:attrName>style.visibility</p:attrName>
                                        </p:attrNameLst>
                                      </p:cBhvr>
                                      <p:to>
                                        <p:strVal val="visible"/>
                                      </p:to>
                                    </p:set>
                                    <p:animEffect transition="in" filter="fade">
                                      <p:cBhvr>
                                        <p:cTn id="32" dur="2000"/>
                                        <p:tgtEl>
                                          <p:spTgt spid="10137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1379">
                                            <p:txEl>
                                              <p:pRg st="6" end="6"/>
                                            </p:txEl>
                                          </p:spTgt>
                                        </p:tgtEl>
                                        <p:attrNameLst>
                                          <p:attrName>style.visibility</p:attrName>
                                        </p:attrNameLst>
                                      </p:cBhvr>
                                      <p:to>
                                        <p:strVal val="visible"/>
                                      </p:to>
                                    </p:set>
                                    <p:animEffect transition="in" filter="fade">
                                      <p:cBhvr>
                                        <p:cTn id="37" dur="2000"/>
                                        <p:tgtEl>
                                          <p:spTgt spid="10137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1379">
                                            <p:txEl>
                                              <p:pRg st="7" end="7"/>
                                            </p:txEl>
                                          </p:spTgt>
                                        </p:tgtEl>
                                        <p:attrNameLst>
                                          <p:attrName>style.visibility</p:attrName>
                                        </p:attrNameLst>
                                      </p:cBhvr>
                                      <p:to>
                                        <p:strVal val="visible"/>
                                      </p:to>
                                    </p:set>
                                    <p:animEffect transition="in" filter="fade">
                                      <p:cBhvr>
                                        <p:cTn id="42" dur="2000"/>
                                        <p:tgtEl>
                                          <p:spTgt spid="10137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1379">
                                            <p:txEl>
                                              <p:pRg st="8" end="8"/>
                                            </p:txEl>
                                          </p:spTgt>
                                        </p:tgtEl>
                                        <p:attrNameLst>
                                          <p:attrName>style.visibility</p:attrName>
                                        </p:attrNameLst>
                                      </p:cBhvr>
                                      <p:to>
                                        <p:strVal val="visible"/>
                                      </p:to>
                                    </p:set>
                                    <p:animEffect transition="in" filter="fade">
                                      <p:cBhvr>
                                        <p:cTn id="47" dur="2000"/>
                                        <p:tgtEl>
                                          <p:spTgt spid="10137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1379">
                                            <p:txEl>
                                              <p:pRg st="9" end="9"/>
                                            </p:txEl>
                                          </p:spTgt>
                                        </p:tgtEl>
                                        <p:attrNameLst>
                                          <p:attrName>style.visibility</p:attrName>
                                        </p:attrNameLst>
                                      </p:cBhvr>
                                      <p:to>
                                        <p:strVal val="visible"/>
                                      </p:to>
                                    </p:set>
                                    <p:animEffect transition="in" filter="fade">
                                      <p:cBhvr>
                                        <p:cTn id="52" dur="2000"/>
                                        <p:tgtEl>
                                          <p:spTgt spid="101379">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1379">
                                            <p:txEl>
                                              <p:pRg st="10" end="10"/>
                                            </p:txEl>
                                          </p:spTgt>
                                        </p:tgtEl>
                                        <p:attrNameLst>
                                          <p:attrName>style.visibility</p:attrName>
                                        </p:attrNameLst>
                                      </p:cBhvr>
                                      <p:to>
                                        <p:strVal val="visible"/>
                                      </p:to>
                                    </p:set>
                                    <p:animEffect transition="in" filter="fade">
                                      <p:cBhvr>
                                        <p:cTn id="57" dur="2000"/>
                                        <p:tgtEl>
                                          <p:spTgt spid="1013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1379" grpId="0" build="p"/>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fontAlgn="auto" hangingPunct="1">
              <a:spcAft>
                <a:spcPts val="0"/>
              </a:spcAft>
              <a:defRPr/>
            </a:pPr>
            <a:endParaRPr lang="en-US">
              <a:ea typeface="+mj-ea"/>
              <a:cs typeface="+mj-cs"/>
            </a:endParaRPr>
          </a:p>
        </p:txBody>
      </p:sp>
      <p:sp>
        <p:nvSpPr>
          <p:cNvPr id="100355" name="Rectangle 3"/>
          <p:cNvSpPr>
            <a:spLocks noGrp="1" noChangeArrowheads="1"/>
          </p:cNvSpPr>
          <p:nvPr>
            <p:ph type="body" idx="1"/>
          </p:nvPr>
        </p:nvSpPr>
        <p:spPr>
          <a:xfrm>
            <a:off x="491320" y="1204413"/>
            <a:ext cx="7772400" cy="5029200"/>
          </a:xfrm>
        </p:spPr>
        <p:txBody>
          <a:bodyPr/>
          <a:lstStyle/>
          <a:p>
            <a:pPr marL="533400" indent="-533400" eaLnBrk="1" hangingPunct="1">
              <a:lnSpc>
                <a:spcPct val="80000"/>
              </a:lnSpc>
              <a:buFont typeface="Wingdings" pitchFamily="2" charset="2"/>
              <a:buNone/>
            </a:pPr>
            <a:r>
              <a:rPr lang="en-US" b="1" dirty="0" smtClean="0">
                <a:ea typeface="ＭＳ Ｐゴシック" pitchFamily="34" charset="-128"/>
              </a:rPr>
              <a:t>6. Select the most viable option</a:t>
            </a:r>
          </a:p>
          <a:p>
            <a:pPr marL="533400" indent="-533400" eaLnBrk="1" hangingPunct="1">
              <a:lnSpc>
                <a:spcPct val="80000"/>
              </a:lnSpc>
              <a:buFont typeface="Wingdings" pitchFamily="2" charset="2"/>
              <a:buNone/>
            </a:pPr>
            <a:r>
              <a:rPr lang="en-US" sz="1800" dirty="0" smtClean="0">
                <a:ea typeface="ＭＳ Ｐゴシック" pitchFamily="34" charset="-128"/>
              </a:rPr>
              <a:t>	</a:t>
            </a:r>
            <a:r>
              <a:rPr lang="en-US" sz="2000" dirty="0" smtClean="0">
                <a:ea typeface="ＭＳ Ｐゴシック" pitchFamily="34" charset="-128"/>
              </a:rPr>
              <a:t>Of the approaches we</a:t>
            </a:r>
            <a:r>
              <a:rPr lang="ja-JP" altLang="en-US" sz="2000" dirty="0" smtClean="0">
                <a:ea typeface="ＭＳ Ｐゴシック" pitchFamily="34" charset="-128"/>
              </a:rPr>
              <a:t>’</a:t>
            </a:r>
            <a:r>
              <a:rPr lang="en-US" altLang="ja-JP" sz="2000" dirty="0" err="1" smtClean="0">
                <a:ea typeface="ＭＳ Ｐゴシック" pitchFamily="34" charset="-128"/>
              </a:rPr>
              <a:t>ve</a:t>
            </a:r>
            <a:r>
              <a:rPr lang="en-US" altLang="ja-JP" sz="2000" dirty="0" smtClean="0">
                <a:ea typeface="ＭＳ Ｐゴシック" pitchFamily="34" charset="-128"/>
              </a:rPr>
              <a:t> discussed, which would work best?</a:t>
            </a:r>
          </a:p>
          <a:p>
            <a:pPr marL="533400" indent="-533400" eaLnBrk="1" hangingPunct="1">
              <a:lnSpc>
                <a:spcPct val="80000"/>
              </a:lnSpc>
              <a:buFont typeface="Wingdings" pitchFamily="2" charset="2"/>
              <a:buNone/>
            </a:pPr>
            <a:r>
              <a:rPr lang="en-US" sz="2000" dirty="0" smtClean="0">
                <a:ea typeface="ＭＳ Ｐゴシック" pitchFamily="34" charset="-128"/>
              </a:rPr>
              <a:t>	What resources will you need?</a:t>
            </a:r>
          </a:p>
          <a:p>
            <a:pPr marL="533400" indent="-533400" eaLnBrk="1" hangingPunct="1">
              <a:lnSpc>
                <a:spcPct val="80000"/>
              </a:lnSpc>
              <a:buFont typeface="Wingdings" pitchFamily="2" charset="2"/>
              <a:buNone/>
            </a:pPr>
            <a:r>
              <a:rPr lang="en-US" sz="2000" dirty="0" smtClean="0">
                <a:ea typeface="ＭＳ Ｐゴシック" pitchFamily="34" charset="-128"/>
              </a:rPr>
              <a:t>	What might get in the way?</a:t>
            </a:r>
          </a:p>
          <a:p>
            <a:pPr marL="533400" indent="-533400" eaLnBrk="1" hangingPunct="1">
              <a:lnSpc>
                <a:spcPct val="80000"/>
              </a:lnSpc>
              <a:buFont typeface="Wingdings" pitchFamily="2" charset="2"/>
              <a:buNone/>
            </a:pPr>
            <a:r>
              <a:rPr lang="en-US" sz="2000" dirty="0" smtClean="0">
                <a:ea typeface="ＭＳ Ｐゴシック" pitchFamily="34" charset="-128"/>
              </a:rPr>
              <a:t>	Are there any unforeseen consequences we could encounter with this options?</a:t>
            </a:r>
          </a:p>
          <a:p>
            <a:pPr marL="533400" indent="-533400" eaLnBrk="1" hangingPunct="1">
              <a:lnSpc>
                <a:spcPct val="80000"/>
              </a:lnSpc>
              <a:buFont typeface="Wingdings" pitchFamily="2" charset="2"/>
              <a:buNone/>
            </a:pPr>
            <a:r>
              <a:rPr lang="en-US" sz="2000" dirty="0" smtClean="0">
                <a:ea typeface="ＭＳ Ｐゴシック" pitchFamily="34" charset="-128"/>
              </a:rPr>
              <a:t>	What would the outcome of this approach be?</a:t>
            </a:r>
          </a:p>
          <a:p>
            <a:pPr marL="533400" indent="-533400" eaLnBrk="1" hangingPunct="1">
              <a:lnSpc>
                <a:spcPct val="80000"/>
              </a:lnSpc>
              <a:buFont typeface="Wingdings" pitchFamily="2" charset="2"/>
              <a:buNone/>
            </a:pPr>
            <a:r>
              <a:rPr lang="en-US" sz="2000" dirty="0" smtClean="0">
                <a:ea typeface="ＭＳ Ｐゴシック" pitchFamily="34" charset="-128"/>
              </a:rPr>
              <a:t>	Will it get us to our goal?</a:t>
            </a:r>
          </a:p>
          <a:p>
            <a:pPr marL="533400" indent="-533400" eaLnBrk="1" hangingPunct="1">
              <a:lnSpc>
                <a:spcPct val="80000"/>
              </a:lnSpc>
              <a:buFont typeface="Wingdings" pitchFamily="2" charset="2"/>
              <a:buNone/>
            </a:pPr>
            <a:endParaRPr lang="en-US" sz="2000" b="1" dirty="0" smtClean="0">
              <a:ea typeface="ＭＳ Ｐゴシック" pitchFamily="34" charset="-128"/>
            </a:endParaRPr>
          </a:p>
          <a:p>
            <a:pPr marL="533400" indent="-533400" eaLnBrk="1" hangingPunct="1">
              <a:lnSpc>
                <a:spcPct val="80000"/>
              </a:lnSpc>
              <a:buFont typeface="Wingdings" pitchFamily="2" charset="2"/>
              <a:buNone/>
            </a:pPr>
            <a:r>
              <a:rPr lang="en-US" b="1" dirty="0" smtClean="0">
                <a:ea typeface="ＭＳ Ｐゴシック" pitchFamily="34" charset="-128"/>
              </a:rPr>
              <a:t>7. Develop the action plan</a:t>
            </a:r>
          </a:p>
          <a:p>
            <a:pPr marL="533400" indent="-533400" eaLnBrk="1" hangingPunct="1">
              <a:lnSpc>
                <a:spcPct val="80000"/>
              </a:lnSpc>
              <a:buFont typeface="Wingdings" pitchFamily="2" charset="2"/>
              <a:buNone/>
            </a:pPr>
            <a:r>
              <a:rPr lang="en-US" sz="1800" dirty="0" smtClean="0">
                <a:ea typeface="ＭＳ Ｐゴシック" pitchFamily="34" charset="-128"/>
              </a:rPr>
              <a:t>	</a:t>
            </a:r>
            <a:r>
              <a:rPr lang="en-US" sz="2000" dirty="0" smtClean="0">
                <a:ea typeface="ＭＳ Ｐゴシック" pitchFamily="34" charset="-128"/>
              </a:rPr>
              <a:t>What needs to happen first?</a:t>
            </a:r>
          </a:p>
          <a:p>
            <a:pPr marL="533400" indent="-533400" eaLnBrk="1" hangingPunct="1">
              <a:lnSpc>
                <a:spcPct val="80000"/>
              </a:lnSpc>
              <a:buFont typeface="Wingdings" pitchFamily="2" charset="2"/>
              <a:buNone/>
            </a:pPr>
            <a:r>
              <a:rPr lang="en-US" sz="2000" dirty="0" smtClean="0">
                <a:ea typeface="ＭＳ Ｐゴシック" pitchFamily="34" charset="-128"/>
              </a:rPr>
              <a:t>	What are your next steps?</a:t>
            </a:r>
          </a:p>
          <a:p>
            <a:pPr marL="533400" indent="-533400" eaLnBrk="1" hangingPunct="1">
              <a:lnSpc>
                <a:spcPct val="80000"/>
              </a:lnSpc>
              <a:buFont typeface="Wingdings" pitchFamily="2" charset="2"/>
              <a:buNone/>
            </a:pPr>
            <a:r>
              <a:rPr lang="en-US" sz="2000" dirty="0" smtClean="0">
                <a:ea typeface="ＭＳ Ｐゴシック" pitchFamily="34" charset="-128"/>
              </a:rPr>
              <a:t>	Who else needs to be involved (or be informed)?</a:t>
            </a:r>
          </a:p>
          <a:p>
            <a:pPr marL="533400" indent="-533400" eaLnBrk="1" hangingPunct="1">
              <a:lnSpc>
                <a:spcPct val="80000"/>
              </a:lnSpc>
              <a:buFont typeface="Wingdings" pitchFamily="2" charset="2"/>
              <a:buNone/>
            </a:pPr>
            <a:r>
              <a:rPr lang="en-US" sz="2000" dirty="0" smtClean="0">
                <a:ea typeface="ＭＳ Ｐゴシック" pitchFamily="34" charset="-128"/>
              </a:rPr>
              <a:t>	What is your sense of timing on this?  How long will it take to complete each step?</a:t>
            </a:r>
          </a:p>
          <a:p>
            <a:pPr marL="533400" indent="-533400" eaLnBrk="1" hangingPunct="1">
              <a:lnSpc>
                <a:spcPct val="80000"/>
              </a:lnSpc>
              <a:buFont typeface="Wingdings" pitchFamily="2" charset="2"/>
              <a:buNone/>
            </a:pPr>
            <a:r>
              <a:rPr lang="en-US" sz="2000" dirty="0" smtClean="0">
                <a:ea typeface="ＭＳ Ｐゴシック" pitchFamily="34" charset="-128"/>
              </a:rPr>
              <a:t>	What milestones do you anticipate?</a:t>
            </a:r>
            <a:endParaRPr lang="en-US" sz="2000" b="1" dirty="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47196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0354"/>
                                        </p:tgtEl>
                                        <p:attrNameLst>
                                          <p:attrName>style.visibility</p:attrName>
                                        </p:attrNameLst>
                                      </p:cBhvr>
                                      <p:to>
                                        <p:strVal val="visible"/>
                                      </p:to>
                                    </p:set>
                                    <p:animEffect transition="in" filter="fade">
                                      <p:cBhvr>
                                        <p:cTn id="7" dur="2000"/>
                                        <p:tgtEl>
                                          <p:spTgt spid="1003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355">
                                            <p:txEl>
                                              <p:pRg st="0" end="0"/>
                                            </p:txEl>
                                          </p:spTgt>
                                        </p:tgtEl>
                                        <p:attrNameLst>
                                          <p:attrName>style.visibility</p:attrName>
                                        </p:attrNameLst>
                                      </p:cBhvr>
                                      <p:to>
                                        <p:strVal val="visible"/>
                                      </p:to>
                                    </p:set>
                                    <p:animEffect transition="in" filter="fade">
                                      <p:cBhvr>
                                        <p:cTn id="12" dur="2000"/>
                                        <p:tgtEl>
                                          <p:spTgt spid="1003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355">
                                            <p:txEl>
                                              <p:pRg st="1" end="1"/>
                                            </p:txEl>
                                          </p:spTgt>
                                        </p:tgtEl>
                                        <p:attrNameLst>
                                          <p:attrName>style.visibility</p:attrName>
                                        </p:attrNameLst>
                                      </p:cBhvr>
                                      <p:to>
                                        <p:strVal val="visible"/>
                                      </p:to>
                                    </p:set>
                                    <p:animEffect transition="in" filter="fade">
                                      <p:cBhvr>
                                        <p:cTn id="17" dur="2000"/>
                                        <p:tgtEl>
                                          <p:spTgt spid="1003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355">
                                            <p:txEl>
                                              <p:pRg st="2" end="2"/>
                                            </p:txEl>
                                          </p:spTgt>
                                        </p:tgtEl>
                                        <p:attrNameLst>
                                          <p:attrName>style.visibility</p:attrName>
                                        </p:attrNameLst>
                                      </p:cBhvr>
                                      <p:to>
                                        <p:strVal val="visible"/>
                                      </p:to>
                                    </p:set>
                                    <p:animEffect transition="in" filter="fade">
                                      <p:cBhvr>
                                        <p:cTn id="22" dur="2000"/>
                                        <p:tgtEl>
                                          <p:spTgt spid="1003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0355">
                                            <p:txEl>
                                              <p:pRg st="3" end="3"/>
                                            </p:txEl>
                                          </p:spTgt>
                                        </p:tgtEl>
                                        <p:attrNameLst>
                                          <p:attrName>style.visibility</p:attrName>
                                        </p:attrNameLst>
                                      </p:cBhvr>
                                      <p:to>
                                        <p:strVal val="visible"/>
                                      </p:to>
                                    </p:set>
                                    <p:animEffect transition="in" filter="fade">
                                      <p:cBhvr>
                                        <p:cTn id="27" dur="2000"/>
                                        <p:tgtEl>
                                          <p:spTgt spid="10035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0355">
                                            <p:txEl>
                                              <p:pRg st="4" end="4"/>
                                            </p:txEl>
                                          </p:spTgt>
                                        </p:tgtEl>
                                        <p:attrNameLst>
                                          <p:attrName>style.visibility</p:attrName>
                                        </p:attrNameLst>
                                      </p:cBhvr>
                                      <p:to>
                                        <p:strVal val="visible"/>
                                      </p:to>
                                    </p:set>
                                    <p:animEffect transition="in" filter="fade">
                                      <p:cBhvr>
                                        <p:cTn id="32" dur="2000"/>
                                        <p:tgtEl>
                                          <p:spTgt spid="10035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0355">
                                            <p:txEl>
                                              <p:pRg st="5" end="5"/>
                                            </p:txEl>
                                          </p:spTgt>
                                        </p:tgtEl>
                                        <p:attrNameLst>
                                          <p:attrName>style.visibility</p:attrName>
                                        </p:attrNameLst>
                                      </p:cBhvr>
                                      <p:to>
                                        <p:strVal val="visible"/>
                                      </p:to>
                                    </p:set>
                                    <p:animEffect transition="in" filter="fade">
                                      <p:cBhvr>
                                        <p:cTn id="37" dur="2000"/>
                                        <p:tgtEl>
                                          <p:spTgt spid="10035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0355">
                                            <p:txEl>
                                              <p:pRg st="6" end="6"/>
                                            </p:txEl>
                                          </p:spTgt>
                                        </p:tgtEl>
                                        <p:attrNameLst>
                                          <p:attrName>style.visibility</p:attrName>
                                        </p:attrNameLst>
                                      </p:cBhvr>
                                      <p:to>
                                        <p:strVal val="visible"/>
                                      </p:to>
                                    </p:set>
                                    <p:animEffect transition="in" filter="fade">
                                      <p:cBhvr>
                                        <p:cTn id="42" dur="2000"/>
                                        <p:tgtEl>
                                          <p:spTgt spid="100355">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0355">
                                            <p:txEl>
                                              <p:pRg st="8" end="8"/>
                                            </p:txEl>
                                          </p:spTgt>
                                        </p:tgtEl>
                                        <p:attrNameLst>
                                          <p:attrName>style.visibility</p:attrName>
                                        </p:attrNameLst>
                                      </p:cBhvr>
                                      <p:to>
                                        <p:strVal val="visible"/>
                                      </p:to>
                                    </p:set>
                                    <p:animEffect transition="in" filter="fade">
                                      <p:cBhvr>
                                        <p:cTn id="47" dur="2000"/>
                                        <p:tgtEl>
                                          <p:spTgt spid="10035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0355">
                                            <p:txEl>
                                              <p:pRg st="9" end="9"/>
                                            </p:txEl>
                                          </p:spTgt>
                                        </p:tgtEl>
                                        <p:attrNameLst>
                                          <p:attrName>style.visibility</p:attrName>
                                        </p:attrNameLst>
                                      </p:cBhvr>
                                      <p:to>
                                        <p:strVal val="visible"/>
                                      </p:to>
                                    </p:set>
                                    <p:animEffect transition="in" filter="fade">
                                      <p:cBhvr>
                                        <p:cTn id="52" dur="2000"/>
                                        <p:tgtEl>
                                          <p:spTgt spid="100355">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0355">
                                            <p:txEl>
                                              <p:pRg st="10" end="10"/>
                                            </p:txEl>
                                          </p:spTgt>
                                        </p:tgtEl>
                                        <p:attrNameLst>
                                          <p:attrName>style.visibility</p:attrName>
                                        </p:attrNameLst>
                                      </p:cBhvr>
                                      <p:to>
                                        <p:strVal val="visible"/>
                                      </p:to>
                                    </p:set>
                                    <p:animEffect transition="in" filter="fade">
                                      <p:cBhvr>
                                        <p:cTn id="57" dur="2000"/>
                                        <p:tgtEl>
                                          <p:spTgt spid="100355">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0355">
                                            <p:txEl>
                                              <p:pRg st="11" end="11"/>
                                            </p:txEl>
                                          </p:spTgt>
                                        </p:tgtEl>
                                        <p:attrNameLst>
                                          <p:attrName>style.visibility</p:attrName>
                                        </p:attrNameLst>
                                      </p:cBhvr>
                                      <p:to>
                                        <p:strVal val="visible"/>
                                      </p:to>
                                    </p:set>
                                    <p:animEffect transition="in" filter="fade">
                                      <p:cBhvr>
                                        <p:cTn id="62" dur="2000"/>
                                        <p:tgtEl>
                                          <p:spTgt spid="100355">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0355">
                                            <p:txEl>
                                              <p:pRg st="12" end="12"/>
                                            </p:txEl>
                                          </p:spTgt>
                                        </p:tgtEl>
                                        <p:attrNameLst>
                                          <p:attrName>style.visibility</p:attrName>
                                        </p:attrNameLst>
                                      </p:cBhvr>
                                      <p:to>
                                        <p:strVal val="visible"/>
                                      </p:to>
                                    </p:set>
                                    <p:animEffect transition="in" filter="fade">
                                      <p:cBhvr>
                                        <p:cTn id="67" dur="2000"/>
                                        <p:tgtEl>
                                          <p:spTgt spid="100355">
                                            <p:txEl>
                                              <p:pRg st="12" end="1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0355">
                                            <p:txEl>
                                              <p:pRg st="13" end="13"/>
                                            </p:txEl>
                                          </p:spTgt>
                                        </p:tgtEl>
                                        <p:attrNameLst>
                                          <p:attrName>style.visibility</p:attrName>
                                        </p:attrNameLst>
                                      </p:cBhvr>
                                      <p:to>
                                        <p:strVal val="visible"/>
                                      </p:to>
                                    </p:set>
                                    <p:animEffect transition="in" filter="fade">
                                      <p:cBhvr>
                                        <p:cTn id="72" dur="2000"/>
                                        <p:tgtEl>
                                          <p:spTgt spid="10035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build="p"/>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fontAlgn="auto" hangingPunct="1">
              <a:spcAft>
                <a:spcPts val="0"/>
              </a:spcAft>
              <a:defRPr/>
            </a:pPr>
            <a:endParaRPr lang="en-US">
              <a:ea typeface="+mj-ea"/>
              <a:cs typeface="+mj-cs"/>
            </a:endParaRPr>
          </a:p>
        </p:txBody>
      </p:sp>
      <p:sp>
        <p:nvSpPr>
          <p:cNvPr id="102403" name="Rectangle 3"/>
          <p:cNvSpPr>
            <a:spLocks noGrp="1" noChangeArrowheads="1"/>
          </p:cNvSpPr>
          <p:nvPr>
            <p:ph type="body" idx="1"/>
          </p:nvPr>
        </p:nvSpPr>
        <p:spPr>
          <a:xfrm>
            <a:off x="525439" y="1531961"/>
            <a:ext cx="8229600" cy="4525963"/>
          </a:xfrm>
        </p:spPr>
        <p:txBody>
          <a:bodyPr/>
          <a:lstStyle/>
          <a:p>
            <a:pPr eaLnBrk="1" hangingPunct="1">
              <a:buFont typeface="Wingdings" pitchFamily="2" charset="2"/>
              <a:buNone/>
            </a:pPr>
            <a:r>
              <a:rPr lang="en-US" b="1" dirty="0" smtClean="0">
                <a:ea typeface="ＭＳ Ｐゴシック" pitchFamily="34" charset="-128"/>
              </a:rPr>
              <a:t>8.  Anchor the plan</a:t>
            </a:r>
          </a:p>
          <a:p>
            <a:pPr eaLnBrk="1" hangingPunct="1">
              <a:buFont typeface="Wingdings" pitchFamily="2" charset="2"/>
              <a:buNone/>
            </a:pPr>
            <a:r>
              <a:rPr lang="en-US" dirty="0" smtClean="0">
                <a:ea typeface="ＭＳ Ｐゴシック" pitchFamily="34" charset="-128"/>
              </a:rPr>
              <a:t>	</a:t>
            </a:r>
            <a:r>
              <a:rPr lang="en-US" sz="2000" dirty="0" smtClean="0">
                <a:ea typeface="ＭＳ Ｐゴシック" pitchFamily="34" charset="-128"/>
              </a:rPr>
              <a:t>So, would you just recap what you</a:t>
            </a:r>
            <a:r>
              <a:rPr lang="ja-JP" altLang="en-US" sz="2000" dirty="0" smtClean="0">
                <a:ea typeface="ＭＳ Ｐゴシック" pitchFamily="34" charset="-128"/>
              </a:rPr>
              <a:t>’</a:t>
            </a:r>
            <a:r>
              <a:rPr lang="en-US" altLang="ja-JP" sz="2000" dirty="0" smtClean="0">
                <a:ea typeface="ＭＳ Ｐゴシック" pitchFamily="34" charset="-128"/>
              </a:rPr>
              <a:t>re going to do?</a:t>
            </a:r>
          </a:p>
          <a:p>
            <a:pPr eaLnBrk="1" hangingPunct="1">
              <a:buFont typeface="Wingdings" pitchFamily="2" charset="2"/>
              <a:buNone/>
            </a:pPr>
            <a:r>
              <a:rPr lang="en-US" sz="2000" dirty="0" smtClean="0">
                <a:ea typeface="ＭＳ Ｐゴシック" pitchFamily="34" charset="-128"/>
              </a:rPr>
              <a:t>	What will you do, by when?  Who will you involve/inform?</a:t>
            </a:r>
          </a:p>
          <a:p>
            <a:pPr eaLnBrk="1" hangingPunct="1">
              <a:buFont typeface="Wingdings" pitchFamily="2" charset="2"/>
              <a:buNone/>
            </a:pPr>
            <a:r>
              <a:rPr lang="en-US" sz="2000" dirty="0" smtClean="0">
                <a:ea typeface="ＭＳ Ｐゴシック" pitchFamily="34" charset="-128"/>
              </a:rPr>
              <a:t>	For our next meeting, what date will work?</a:t>
            </a:r>
          </a:p>
          <a:p>
            <a:pPr eaLnBrk="1" hangingPunct="1">
              <a:buFont typeface="Wingdings" pitchFamily="2" charset="2"/>
              <a:buNone/>
            </a:pPr>
            <a:r>
              <a:rPr lang="en-US" sz="2000" dirty="0" smtClean="0">
                <a:ea typeface="ＭＳ Ｐゴシック" pitchFamily="34" charset="-128"/>
              </a:rPr>
              <a:t>	As you have recapped this, what other items come to mind that need to be addressed?</a:t>
            </a:r>
          </a:p>
          <a:p>
            <a:pPr eaLnBrk="1" hangingPunct="1">
              <a:buFont typeface="Wingdings" pitchFamily="2" charset="2"/>
              <a:buNone/>
            </a:pPr>
            <a:r>
              <a:rPr lang="en-US" sz="2000" dirty="0" smtClean="0">
                <a:ea typeface="ＭＳ Ｐゴシック" pitchFamily="34" charset="-128"/>
              </a:rPr>
              <a:t>	What can I do to support you?</a:t>
            </a:r>
          </a:p>
          <a:p>
            <a:pPr eaLnBrk="1" hangingPunct="1">
              <a:buFont typeface="Wingdings" pitchFamily="2" charset="2"/>
              <a:buNone/>
            </a:pPr>
            <a:r>
              <a:rPr lang="en-US" sz="2000" dirty="0" smtClean="0">
                <a:ea typeface="ＭＳ Ｐゴシック" pitchFamily="34" charset="-128"/>
              </a:rPr>
              <a:t>	I look forward to your next check-in</a:t>
            </a:r>
          </a:p>
          <a:p>
            <a:pPr eaLnBrk="1" hangingPunct="1">
              <a:buFont typeface="Wingdings" pitchFamily="2" charset="2"/>
              <a:buNone/>
            </a:pPr>
            <a:r>
              <a:rPr lang="en-US" sz="2000" dirty="0" smtClean="0">
                <a:ea typeface="ＭＳ Ｐゴシック" pitchFamily="34" charset="-128"/>
              </a:rPr>
              <a:t>	Please know that if anything comes up, anything at all, my door is open.  Please let me know how I can help.</a:t>
            </a:r>
            <a:endParaRPr lang="en-US" dirty="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07365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2402"/>
                                        </p:tgtEl>
                                        <p:attrNameLst>
                                          <p:attrName>style.visibility</p:attrName>
                                        </p:attrNameLst>
                                      </p:cBhvr>
                                      <p:to>
                                        <p:strVal val="visible"/>
                                      </p:to>
                                    </p:set>
                                    <p:animEffect transition="in" filter="fade">
                                      <p:cBhvr>
                                        <p:cTn id="7" dur="2000"/>
                                        <p:tgtEl>
                                          <p:spTgt spid="102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03">
                                            <p:txEl>
                                              <p:pRg st="0" end="0"/>
                                            </p:txEl>
                                          </p:spTgt>
                                        </p:tgtEl>
                                        <p:attrNameLst>
                                          <p:attrName>style.visibility</p:attrName>
                                        </p:attrNameLst>
                                      </p:cBhvr>
                                      <p:to>
                                        <p:strVal val="visible"/>
                                      </p:to>
                                    </p:set>
                                    <p:animEffect transition="in" filter="fade">
                                      <p:cBhvr>
                                        <p:cTn id="12" dur="2000"/>
                                        <p:tgtEl>
                                          <p:spTgt spid="1024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03">
                                            <p:txEl>
                                              <p:pRg st="1" end="1"/>
                                            </p:txEl>
                                          </p:spTgt>
                                        </p:tgtEl>
                                        <p:attrNameLst>
                                          <p:attrName>style.visibility</p:attrName>
                                        </p:attrNameLst>
                                      </p:cBhvr>
                                      <p:to>
                                        <p:strVal val="visible"/>
                                      </p:to>
                                    </p:set>
                                    <p:animEffect transition="in" filter="fade">
                                      <p:cBhvr>
                                        <p:cTn id="17" dur="2000"/>
                                        <p:tgtEl>
                                          <p:spTgt spid="1024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03">
                                            <p:txEl>
                                              <p:pRg st="2" end="2"/>
                                            </p:txEl>
                                          </p:spTgt>
                                        </p:tgtEl>
                                        <p:attrNameLst>
                                          <p:attrName>style.visibility</p:attrName>
                                        </p:attrNameLst>
                                      </p:cBhvr>
                                      <p:to>
                                        <p:strVal val="visible"/>
                                      </p:to>
                                    </p:set>
                                    <p:animEffect transition="in" filter="fade">
                                      <p:cBhvr>
                                        <p:cTn id="22" dur="2000"/>
                                        <p:tgtEl>
                                          <p:spTgt spid="10240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03">
                                            <p:txEl>
                                              <p:pRg st="3" end="3"/>
                                            </p:txEl>
                                          </p:spTgt>
                                        </p:tgtEl>
                                        <p:attrNameLst>
                                          <p:attrName>style.visibility</p:attrName>
                                        </p:attrNameLst>
                                      </p:cBhvr>
                                      <p:to>
                                        <p:strVal val="visible"/>
                                      </p:to>
                                    </p:set>
                                    <p:animEffect transition="in" filter="fade">
                                      <p:cBhvr>
                                        <p:cTn id="27" dur="2000"/>
                                        <p:tgtEl>
                                          <p:spTgt spid="10240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03">
                                            <p:txEl>
                                              <p:pRg st="4" end="4"/>
                                            </p:txEl>
                                          </p:spTgt>
                                        </p:tgtEl>
                                        <p:attrNameLst>
                                          <p:attrName>style.visibility</p:attrName>
                                        </p:attrNameLst>
                                      </p:cBhvr>
                                      <p:to>
                                        <p:strVal val="visible"/>
                                      </p:to>
                                    </p:set>
                                    <p:animEffect transition="in" filter="fade">
                                      <p:cBhvr>
                                        <p:cTn id="32" dur="2000"/>
                                        <p:tgtEl>
                                          <p:spTgt spid="10240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403">
                                            <p:txEl>
                                              <p:pRg st="5" end="5"/>
                                            </p:txEl>
                                          </p:spTgt>
                                        </p:tgtEl>
                                        <p:attrNameLst>
                                          <p:attrName>style.visibility</p:attrName>
                                        </p:attrNameLst>
                                      </p:cBhvr>
                                      <p:to>
                                        <p:strVal val="visible"/>
                                      </p:to>
                                    </p:set>
                                    <p:animEffect transition="in" filter="fade">
                                      <p:cBhvr>
                                        <p:cTn id="37" dur="2000"/>
                                        <p:tgtEl>
                                          <p:spTgt spid="10240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2403">
                                            <p:txEl>
                                              <p:pRg st="6" end="6"/>
                                            </p:txEl>
                                          </p:spTgt>
                                        </p:tgtEl>
                                        <p:attrNameLst>
                                          <p:attrName>style.visibility</p:attrName>
                                        </p:attrNameLst>
                                      </p:cBhvr>
                                      <p:to>
                                        <p:strVal val="visible"/>
                                      </p:to>
                                    </p:set>
                                    <p:animEffect transition="in" filter="fade">
                                      <p:cBhvr>
                                        <p:cTn id="42" dur="2000"/>
                                        <p:tgtEl>
                                          <p:spTgt spid="10240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2403">
                                            <p:txEl>
                                              <p:pRg st="7" end="7"/>
                                            </p:txEl>
                                          </p:spTgt>
                                        </p:tgtEl>
                                        <p:attrNameLst>
                                          <p:attrName>style.visibility</p:attrName>
                                        </p:attrNameLst>
                                      </p:cBhvr>
                                      <p:to>
                                        <p:strVal val="visible"/>
                                      </p:to>
                                    </p:set>
                                    <p:animEffect transition="in" filter="fade">
                                      <p:cBhvr>
                                        <p:cTn id="47" dur="2000"/>
                                        <p:tgtEl>
                                          <p:spTgt spid="1024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3" grpId="0" build="p"/>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533400"/>
            <a:ext cx="8229600" cy="657225"/>
          </a:xfrm>
        </p:spPr>
        <p:txBody>
          <a:bodyPr/>
          <a:lstStyle/>
          <a:p>
            <a:pPr eaLnBrk="1" fontAlgn="auto" hangingPunct="1">
              <a:spcAft>
                <a:spcPts val="0"/>
              </a:spcAft>
              <a:defRPr/>
            </a:pPr>
            <a:r>
              <a:rPr lang="en-US" sz="3200" b="1" dirty="0">
                <a:ea typeface="+mj-ea"/>
                <a:cs typeface="+mj-cs"/>
              </a:rPr>
              <a:t>Exercise Four:  The Coaching Conversation</a:t>
            </a:r>
          </a:p>
        </p:txBody>
      </p:sp>
      <p:sp>
        <p:nvSpPr>
          <p:cNvPr id="78851" name="Rectangle 3"/>
          <p:cNvSpPr>
            <a:spLocks noGrp="1" noChangeArrowheads="1"/>
          </p:cNvSpPr>
          <p:nvPr>
            <p:ph type="body" idx="1"/>
          </p:nvPr>
        </p:nvSpPr>
        <p:spPr>
          <a:xfrm>
            <a:off x="552450" y="1365250"/>
            <a:ext cx="8362950" cy="5070475"/>
          </a:xfrm>
        </p:spPr>
        <p:txBody>
          <a:bodyPr>
            <a:normAutofit fontScale="92500" lnSpcReduction="10000"/>
          </a:bodyPr>
          <a:lstStyle/>
          <a:p>
            <a:pPr eaLnBrk="1" hangingPunct="1">
              <a:lnSpc>
                <a:spcPct val="70000"/>
              </a:lnSpc>
            </a:pPr>
            <a:r>
              <a:rPr lang="en-US" smtClean="0">
                <a:ea typeface="ＭＳ Ｐゴシック" pitchFamily="34" charset="-128"/>
              </a:rPr>
              <a:t>Groups of three one more time – we</a:t>
            </a:r>
            <a:r>
              <a:rPr lang="ja-JP" altLang="en-US" smtClean="0">
                <a:ea typeface="ＭＳ Ｐゴシック" pitchFamily="34" charset="-128"/>
              </a:rPr>
              <a:t>’</a:t>
            </a:r>
            <a:r>
              <a:rPr lang="en-US" altLang="ja-JP" smtClean="0">
                <a:ea typeface="ＭＳ Ｐゴシック" pitchFamily="34" charset="-128"/>
              </a:rPr>
              <a:t>re going to put this whole thing together now</a:t>
            </a:r>
          </a:p>
          <a:p>
            <a:pPr eaLnBrk="1" hangingPunct="1">
              <a:lnSpc>
                <a:spcPct val="70000"/>
              </a:lnSpc>
              <a:buFont typeface="Arial" pitchFamily="34" charset="0"/>
              <a:buNone/>
            </a:pPr>
            <a:endParaRPr lang="en-US" sz="1200" smtClean="0">
              <a:ea typeface="ＭＳ Ｐゴシック" pitchFamily="34" charset="-128"/>
            </a:endParaRPr>
          </a:p>
          <a:p>
            <a:pPr eaLnBrk="1" hangingPunct="1">
              <a:lnSpc>
                <a:spcPct val="70000"/>
              </a:lnSpc>
            </a:pPr>
            <a:r>
              <a:rPr lang="en-US" smtClean="0">
                <a:ea typeface="ＭＳ Ｐゴシック" pitchFamily="34" charset="-128"/>
              </a:rPr>
              <a:t>One person will be the coach, one the person being coached, and one will be the observer</a:t>
            </a:r>
          </a:p>
          <a:p>
            <a:pPr eaLnBrk="1" hangingPunct="1">
              <a:lnSpc>
                <a:spcPct val="70000"/>
              </a:lnSpc>
              <a:buFont typeface="Arial" pitchFamily="34" charset="0"/>
              <a:buNone/>
            </a:pPr>
            <a:endParaRPr lang="en-US" sz="1200" smtClean="0">
              <a:ea typeface="ＭＳ Ｐゴシック" pitchFamily="34" charset="-128"/>
            </a:endParaRPr>
          </a:p>
          <a:p>
            <a:pPr eaLnBrk="1" hangingPunct="1">
              <a:lnSpc>
                <a:spcPct val="70000"/>
              </a:lnSpc>
            </a:pPr>
            <a:r>
              <a:rPr lang="en-US" smtClean="0">
                <a:ea typeface="ＭＳ Ｐゴシック" pitchFamily="34" charset="-128"/>
              </a:rPr>
              <a:t>The person being coached should think of a real situation you have encountered in the past week or two </a:t>
            </a:r>
          </a:p>
          <a:p>
            <a:pPr eaLnBrk="1" hangingPunct="1">
              <a:lnSpc>
                <a:spcPct val="70000"/>
              </a:lnSpc>
              <a:buFont typeface="Arial" pitchFamily="34" charset="0"/>
              <a:buNone/>
            </a:pPr>
            <a:endParaRPr lang="en-US" sz="1200" smtClean="0">
              <a:ea typeface="ＭＳ Ｐゴシック" pitchFamily="34" charset="-128"/>
            </a:endParaRPr>
          </a:p>
          <a:p>
            <a:pPr eaLnBrk="1" hangingPunct="1">
              <a:lnSpc>
                <a:spcPct val="70000"/>
              </a:lnSpc>
            </a:pPr>
            <a:r>
              <a:rPr lang="en-US" smtClean="0">
                <a:ea typeface="ＭＳ Ｐゴシック" pitchFamily="34" charset="-128"/>
              </a:rPr>
              <a:t>Use all the skills we</a:t>
            </a:r>
            <a:r>
              <a:rPr lang="en-US" altLang="en-US" smtClean="0">
                <a:ea typeface="ＭＳ Ｐゴシック" pitchFamily="34" charset="-128"/>
              </a:rPr>
              <a:t>’</a:t>
            </a:r>
            <a:r>
              <a:rPr lang="en-US" altLang="ja-JP" smtClean="0">
                <a:ea typeface="ＭＳ Ｐゴシック" pitchFamily="34" charset="-128"/>
              </a:rPr>
              <a:t>ve learned so far today:   suspending assumptions, deep listening, smart questions and straight talk</a:t>
            </a:r>
          </a:p>
          <a:p>
            <a:pPr eaLnBrk="1" hangingPunct="1">
              <a:lnSpc>
                <a:spcPct val="70000"/>
              </a:lnSpc>
              <a:buFont typeface="Arial" pitchFamily="34" charset="0"/>
              <a:buNone/>
            </a:pPr>
            <a:endParaRPr lang="en-US" sz="1100" smtClean="0">
              <a:ea typeface="ＭＳ Ｐゴシック" pitchFamily="34" charset="-128"/>
            </a:endParaRPr>
          </a:p>
          <a:p>
            <a:pPr eaLnBrk="1" hangingPunct="1">
              <a:lnSpc>
                <a:spcPct val="70000"/>
              </a:lnSpc>
            </a:pPr>
            <a:r>
              <a:rPr lang="en-US" b="1" i="1" smtClean="0">
                <a:ea typeface="ＭＳ Ｐゴシック" pitchFamily="34" charset="-128"/>
              </a:rPr>
              <a:t>AND</a:t>
            </a:r>
            <a:r>
              <a:rPr lang="en-US" smtClean="0">
                <a:ea typeface="ＭＳ Ｐゴシック" pitchFamily="34" charset="-128"/>
              </a:rPr>
              <a:t> use all those skills in a complete coaching conversation</a:t>
            </a:r>
          </a:p>
          <a:p>
            <a:pPr eaLnBrk="1" hangingPunct="1">
              <a:lnSpc>
                <a:spcPct val="70000"/>
              </a:lnSpc>
              <a:buFont typeface="Arial" pitchFamily="34" charset="0"/>
              <a:buNone/>
            </a:pPr>
            <a:endParaRPr lang="en-US" sz="1100" smtClean="0">
              <a:ea typeface="ＭＳ Ｐゴシック" pitchFamily="34" charset="-128"/>
            </a:endParaRPr>
          </a:p>
          <a:p>
            <a:pPr eaLnBrk="1" hangingPunct="1">
              <a:lnSpc>
                <a:spcPct val="70000"/>
              </a:lnSpc>
            </a:pPr>
            <a:r>
              <a:rPr lang="en-US" smtClean="0">
                <a:ea typeface="ＭＳ Ｐゴシック" pitchFamily="34" charset="-128"/>
              </a:rPr>
              <a:t>Coach for 15 minutes, feedback for 5, switch (use observer notes on pages 33 – 35 of your manual) </a:t>
            </a:r>
          </a:p>
          <a:p>
            <a:pPr lvl="2" eaLnBrk="1" hangingPunct="1">
              <a:lnSpc>
                <a:spcPct val="70000"/>
              </a:lnSpc>
              <a:buFont typeface="Wingdings" pitchFamily="2" charset="2"/>
              <a:buNone/>
            </a:pPr>
            <a:endParaRPr lang="en-US" sz="220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7225909"/>
      </p:ext>
    </p:extLst>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ea typeface="+mj-ea"/>
                <a:cs typeface="+mj-cs"/>
              </a:rPr>
              <a:t>Coaching Practice</a:t>
            </a:r>
            <a:endParaRPr lang="en-US" dirty="0">
              <a:ea typeface="+mj-ea"/>
              <a:cs typeface="+mj-cs"/>
            </a:endParaRPr>
          </a:p>
        </p:txBody>
      </p:sp>
      <p:pic>
        <p:nvPicPr>
          <p:cNvPr id="81922" name="Content Placeholder 11"/>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158" r="-9158"/>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0715340"/>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ea typeface="+mj-ea"/>
              <a:cs typeface="+mj-cs"/>
            </a:endParaRPr>
          </a:p>
        </p:txBody>
      </p:sp>
      <p:pic>
        <p:nvPicPr>
          <p:cNvPr id="82946" name="Content Placeholder 9"/>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006" r="-5006"/>
          <a:stretch>
            <a:fillRect/>
          </a:stretch>
        </p:blipFill>
        <p:spPr>
          <a:xfrm>
            <a:off x="1506538" y="2057400"/>
            <a:ext cx="6018212" cy="356711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1760262"/>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ea typeface="+mj-ea"/>
              <a:cs typeface="+mj-cs"/>
            </a:endParaRPr>
          </a:p>
        </p:txBody>
      </p:sp>
      <p:pic>
        <p:nvPicPr>
          <p:cNvPr id="83970" name="Content Placeholder 3"/>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7387" r="-87387"/>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7896885"/>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ea typeface="+mj-ea"/>
                <a:cs typeface="+mj-cs"/>
              </a:rPr>
              <a:t>Coaching Practice</a:t>
            </a:r>
            <a:endParaRPr lang="en-US" dirty="0">
              <a:ea typeface="+mj-ea"/>
              <a:cs typeface="+mj-cs"/>
            </a:endParaRPr>
          </a:p>
        </p:txBody>
      </p:sp>
      <p:pic>
        <p:nvPicPr>
          <p:cNvPr id="84994" name="Content Placeholder 3"/>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1196" r="-51196"/>
          <a:stretch>
            <a:fillRect/>
          </a:stretch>
        </p:blipFill>
        <p:spPr>
          <a:xfrm>
            <a:off x="1655763" y="2152650"/>
            <a:ext cx="5846762" cy="3463925"/>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1459030"/>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6" name="Rectangle 8"/>
          <p:cNvSpPr>
            <a:spLocks noGrp="1" noChangeArrowheads="1"/>
          </p:cNvSpPr>
          <p:nvPr>
            <p:ph type="title"/>
          </p:nvPr>
        </p:nvSpPr>
        <p:spPr/>
        <p:txBody>
          <a:bodyPr/>
          <a:lstStyle/>
          <a:p>
            <a:pPr eaLnBrk="1" fontAlgn="auto" hangingPunct="1">
              <a:spcAft>
                <a:spcPts val="0"/>
              </a:spcAft>
              <a:defRPr/>
            </a:pPr>
            <a:r>
              <a:rPr lang="en-US">
                <a:ea typeface="+mj-ea"/>
                <a:cs typeface="+mj-cs"/>
              </a:rPr>
              <a:t>Coaching Practice</a:t>
            </a:r>
          </a:p>
        </p:txBody>
      </p:sp>
      <p:pic>
        <p:nvPicPr>
          <p:cNvPr id="104452" name="Picture 4" descr="j0297565"/>
          <p:cNvPicPr>
            <a:picLocks noGrp="1" noChangeAspect="1" noChangeArrowheads="1"/>
          </p:cNvPicPr>
          <p:nvPr>
            <p:ph sz="half"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2209800" y="2438400"/>
            <a:ext cx="5324475" cy="3409950"/>
          </a:xfr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1387144"/>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Before next time . . .</a:t>
            </a:r>
          </a:p>
        </p:txBody>
      </p:sp>
      <p:sp>
        <p:nvSpPr>
          <p:cNvPr id="82947" name="Rectangle 3"/>
          <p:cNvSpPr>
            <a:spLocks noGrp="1" noChangeArrowheads="1"/>
          </p:cNvSpPr>
          <p:nvPr>
            <p:ph type="body" idx="1"/>
          </p:nvPr>
        </p:nvSpPr>
        <p:spPr/>
        <p:txBody>
          <a:bodyPr rtlCol="0">
            <a:normAutofit/>
          </a:bodyPr>
          <a:lstStyle/>
          <a:p>
            <a:pPr marL="182880" indent="-182880" eaLnBrk="1" fontAlgn="auto" hangingPunct="1">
              <a:spcAft>
                <a:spcPts val="0"/>
              </a:spcAft>
              <a:defRPr/>
            </a:pPr>
            <a:r>
              <a:rPr lang="en-US" dirty="0" smtClean="0">
                <a:ea typeface="+mn-ea"/>
                <a:cs typeface="+mn-cs"/>
              </a:rPr>
              <a:t>Refine </a:t>
            </a:r>
            <a:r>
              <a:rPr lang="en-US" dirty="0">
                <a:ea typeface="+mn-ea"/>
                <a:cs typeface="+mn-cs"/>
              </a:rPr>
              <a:t>your personal coaching questions for each step of the coaching </a:t>
            </a:r>
            <a:r>
              <a:rPr lang="en-US" dirty="0" smtClean="0">
                <a:ea typeface="+mn-ea"/>
                <a:cs typeface="+mn-cs"/>
              </a:rPr>
              <a:t>conversation</a:t>
            </a:r>
            <a:endParaRPr lang="en-US" dirty="0">
              <a:ea typeface="+mn-ea"/>
              <a:cs typeface="+mn-cs"/>
            </a:endParaRPr>
          </a:p>
          <a:p>
            <a:pPr marL="182880" indent="-182880" eaLnBrk="1" fontAlgn="auto" hangingPunct="1">
              <a:spcAft>
                <a:spcPts val="0"/>
              </a:spcAft>
              <a:defRPr/>
            </a:pPr>
            <a:r>
              <a:rPr lang="en-US" dirty="0">
                <a:ea typeface="+mn-ea"/>
                <a:cs typeface="+mn-cs"/>
              </a:rPr>
              <a:t>Engage in at least </a:t>
            </a:r>
            <a:r>
              <a:rPr lang="en-US" dirty="0" smtClean="0">
                <a:ea typeface="+mn-ea"/>
                <a:cs typeface="+mn-cs"/>
              </a:rPr>
              <a:t>three </a:t>
            </a:r>
            <a:r>
              <a:rPr lang="en-US" dirty="0">
                <a:ea typeface="+mn-ea"/>
                <a:cs typeface="+mn-cs"/>
              </a:rPr>
              <a:t>coaching </a:t>
            </a:r>
            <a:r>
              <a:rPr lang="en-US" dirty="0" smtClean="0">
                <a:ea typeface="+mn-ea"/>
                <a:cs typeface="+mn-cs"/>
              </a:rPr>
              <a:t>conversations over the next three weeks</a:t>
            </a:r>
            <a:endParaRPr lang="en-US" dirty="0">
              <a:ea typeface="+mn-ea"/>
              <a:cs typeface="+mn-cs"/>
            </a:endParaRPr>
          </a:p>
          <a:p>
            <a:pPr marL="182880" indent="-182880" eaLnBrk="1" fontAlgn="auto" hangingPunct="1">
              <a:spcAft>
                <a:spcPts val="0"/>
              </a:spcAft>
              <a:defRPr/>
            </a:pPr>
            <a:r>
              <a:rPr lang="en-US" dirty="0">
                <a:ea typeface="+mn-ea"/>
                <a:cs typeface="+mn-cs"/>
              </a:rPr>
              <a:t>Outrageous request:  engage in </a:t>
            </a:r>
            <a:r>
              <a:rPr lang="en-US" dirty="0" smtClean="0">
                <a:ea typeface="+mn-ea"/>
                <a:cs typeface="+mn-cs"/>
              </a:rPr>
              <a:t>seven </a:t>
            </a:r>
            <a:r>
              <a:rPr lang="en-US" dirty="0">
                <a:ea typeface="+mn-ea"/>
                <a:cs typeface="+mn-cs"/>
              </a:rPr>
              <a:t>coaching conversations between now and the next time we get together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843452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1143000"/>
          </a:xfrm>
        </p:spPr>
        <p:txBody>
          <a:bodyPr/>
          <a:lstStyle/>
          <a:p>
            <a:pPr eaLnBrk="1" fontAlgn="auto" hangingPunct="1">
              <a:spcAft>
                <a:spcPts val="0"/>
              </a:spcAft>
              <a:defRPr/>
            </a:pPr>
            <a:r>
              <a:rPr lang="en-US" sz="5400" b="1" dirty="0">
                <a:ea typeface="+mj-ea"/>
                <a:cs typeface="+mj-cs"/>
              </a:rPr>
              <a:t>What is coaching?</a:t>
            </a:r>
          </a:p>
        </p:txBody>
      </p:sp>
      <p:sp>
        <p:nvSpPr>
          <p:cNvPr id="5123" name="Rectangle 3"/>
          <p:cNvSpPr>
            <a:spLocks noGrp="1" noChangeArrowheads="1"/>
          </p:cNvSpPr>
          <p:nvPr>
            <p:ph type="body" idx="1"/>
          </p:nvPr>
        </p:nvSpPr>
        <p:spPr>
          <a:xfrm>
            <a:off x="831565" y="1081301"/>
            <a:ext cx="7772400" cy="4530725"/>
          </a:xfrm>
        </p:spPr>
        <p:txBody>
          <a:bodyPr/>
          <a:lstStyle/>
          <a:p>
            <a:pPr eaLnBrk="1" hangingPunct="1">
              <a:lnSpc>
                <a:spcPct val="90000"/>
              </a:lnSpc>
            </a:pPr>
            <a:r>
              <a:rPr lang="en-US" dirty="0" smtClean="0">
                <a:ea typeface="ＭＳ Ｐゴシック" pitchFamily="34" charset="-128"/>
              </a:rPr>
              <a:t>An essential skill for leaders and managers</a:t>
            </a:r>
          </a:p>
          <a:p>
            <a:pPr eaLnBrk="1" hangingPunct="1">
              <a:lnSpc>
                <a:spcPct val="90000"/>
              </a:lnSpc>
              <a:buFont typeface="Wingdings" pitchFamily="2" charset="2"/>
              <a:buNone/>
            </a:pPr>
            <a:endParaRPr lang="en-US" sz="900" dirty="0" smtClean="0">
              <a:ea typeface="ＭＳ Ｐゴシック" pitchFamily="34" charset="-128"/>
            </a:endParaRPr>
          </a:p>
          <a:p>
            <a:pPr eaLnBrk="1" hangingPunct="1">
              <a:lnSpc>
                <a:spcPct val="90000"/>
              </a:lnSpc>
            </a:pPr>
            <a:r>
              <a:rPr lang="en-US" dirty="0" smtClean="0">
                <a:ea typeface="ＭＳ Ｐゴシック" pitchFamily="34" charset="-128"/>
              </a:rPr>
              <a:t>An ongoing partnership, a sustained alliance</a:t>
            </a:r>
          </a:p>
          <a:p>
            <a:pPr eaLnBrk="1" hangingPunct="1">
              <a:lnSpc>
                <a:spcPct val="90000"/>
              </a:lnSpc>
              <a:buFont typeface="Wingdings" pitchFamily="2" charset="2"/>
              <a:buNone/>
            </a:pPr>
            <a:endParaRPr lang="en-US" sz="900" dirty="0" smtClean="0">
              <a:ea typeface="ＭＳ Ｐゴシック" pitchFamily="34" charset="-128"/>
            </a:endParaRPr>
          </a:p>
          <a:p>
            <a:pPr eaLnBrk="1" hangingPunct="1">
              <a:lnSpc>
                <a:spcPct val="90000"/>
              </a:lnSpc>
            </a:pPr>
            <a:r>
              <a:rPr lang="en-US" dirty="0" smtClean="0">
                <a:ea typeface="ＭＳ Ｐゴシック" pitchFamily="34" charset="-128"/>
              </a:rPr>
              <a:t>A process for promoting discovery, learning, growth and higher levels of performance </a:t>
            </a:r>
          </a:p>
          <a:p>
            <a:pPr eaLnBrk="1" hangingPunct="1">
              <a:lnSpc>
                <a:spcPct val="90000"/>
              </a:lnSpc>
              <a:buFont typeface="Wingdings" pitchFamily="2" charset="2"/>
              <a:buNone/>
            </a:pPr>
            <a:endParaRPr lang="en-US" sz="900" dirty="0" smtClean="0">
              <a:ea typeface="ＭＳ Ｐゴシック" pitchFamily="34" charset="-128"/>
            </a:endParaRPr>
          </a:p>
          <a:p>
            <a:pPr eaLnBrk="1" hangingPunct="1">
              <a:lnSpc>
                <a:spcPct val="90000"/>
              </a:lnSpc>
            </a:pPr>
            <a:r>
              <a:rPr lang="en-US" dirty="0" smtClean="0">
                <a:ea typeface="ＭＳ Ｐゴシック" pitchFamily="34" charset="-128"/>
              </a:rPr>
              <a:t>A collaborative effort where the coach serves as a strategic thinking partner, and manager and employee </a:t>
            </a:r>
            <a:r>
              <a:rPr lang="en-US" i="1" dirty="0" smtClean="0">
                <a:ea typeface="ＭＳ Ｐゴシック" pitchFamily="34" charset="-128"/>
              </a:rPr>
              <a:t>think and plan together</a:t>
            </a:r>
          </a:p>
          <a:p>
            <a:pPr eaLnBrk="1" hangingPunct="1">
              <a:lnSpc>
                <a:spcPct val="90000"/>
              </a:lnSpc>
              <a:buFont typeface="Wingdings" pitchFamily="2" charset="2"/>
              <a:buNone/>
            </a:pPr>
            <a:endParaRPr lang="en-US" dirty="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91418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dissolve">
                                      <p:cBhvr>
                                        <p:cTn id="12" dur="5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dissolve">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dissolve">
                                      <p:cBhvr>
                                        <p:cTn id="22" dur="500"/>
                                        <p:tgtEl>
                                          <p:spTgt spid="512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animEffect transition="in" filter="dissolve">
                                      <p:cBhvr>
                                        <p:cTn id="27"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What did you learn today?</a:t>
            </a:r>
          </a:p>
        </p:txBody>
      </p:sp>
      <p:sp>
        <p:nvSpPr>
          <p:cNvPr id="88066" name="Rectangle 3"/>
          <p:cNvSpPr>
            <a:spLocks noGrp="1" noChangeArrowheads="1"/>
          </p:cNvSpPr>
          <p:nvPr>
            <p:ph type="body" idx="1"/>
          </p:nvPr>
        </p:nvSpPr>
        <p:spPr/>
        <p:txBody>
          <a:bodyPr/>
          <a:lstStyle/>
          <a:p>
            <a:pPr eaLnBrk="1" hangingPunct="1"/>
            <a:endParaRPr lang="en-US" smtClean="0">
              <a:ea typeface="ＭＳ Ｐゴシック" pitchFamily="34" charset="-128"/>
            </a:endParaRPr>
          </a:p>
          <a:p>
            <a:pPr eaLnBrk="1" hangingPunct="1"/>
            <a:r>
              <a:rPr lang="en-US" smtClean="0">
                <a:ea typeface="ＭＳ Ｐゴシック" pitchFamily="34" charset="-128"/>
              </a:rPr>
              <a:t>End-of-day reflection</a:t>
            </a:r>
          </a:p>
          <a:p>
            <a:pPr eaLnBrk="1" hangingPunct="1"/>
            <a:r>
              <a:rPr lang="en-US" smtClean="0">
                <a:ea typeface="ＭＳ Ｐゴシック" pitchFamily="34" charset="-128"/>
              </a:rPr>
              <a:t>Pages 37- 38</a:t>
            </a:r>
          </a:p>
        </p:txBody>
      </p:sp>
      <p:pic>
        <p:nvPicPr>
          <p:cNvPr id="88067" name="Picture 4" descr="j0234687"/>
          <p:cNvPicPr>
            <a:picLocks noChangeAspect="1" noChangeArrowheads="1" noCrop="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43400" y="3432175"/>
            <a:ext cx="3505200" cy="20653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7466962"/>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Welcome back to </a:t>
            </a:r>
            <a:r>
              <a:rPr lang="en-US" b="1" i="1">
                <a:ea typeface="+mj-ea"/>
                <a:cs typeface="+mj-cs"/>
              </a:rPr>
              <a:t>Leader as Coach</a:t>
            </a:r>
            <a:endParaRPr lang="en-US">
              <a:ea typeface="+mj-ea"/>
              <a:cs typeface="+mj-cs"/>
            </a:endParaRPr>
          </a:p>
        </p:txBody>
      </p:sp>
      <p:sp>
        <p:nvSpPr>
          <p:cNvPr id="89090" name="Rectangle 3"/>
          <p:cNvSpPr>
            <a:spLocks noGrp="1" noChangeArrowheads="1"/>
          </p:cNvSpPr>
          <p:nvPr>
            <p:ph type="body" idx="1"/>
          </p:nvPr>
        </p:nvSpPr>
        <p:spPr/>
        <p:txBody>
          <a:bodyPr/>
          <a:lstStyle/>
          <a:p>
            <a:pPr eaLnBrk="1" hangingPunct="1"/>
            <a:r>
              <a:rPr lang="en-US" sz="3600" b="1" smtClean="0">
                <a:ea typeface="ＭＳ Ｐゴシック" pitchFamily="34" charset="-128"/>
              </a:rPr>
              <a:t>Day 2 Agenda</a:t>
            </a:r>
          </a:p>
          <a:p>
            <a:pPr eaLnBrk="1" hangingPunct="1">
              <a:buFont typeface="Wingdings" pitchFamily="2" charset="2"/>
              <a:buNone/>
            </a:pPr>
            <a:endParaRPr lang="en-US" sz="3600" b="1" smtClean="0">
              <a:ea typeface="ＭＳ Ｐゴシック" pitchFamily="34" charset="-128"/>
            </a:endParaRPr>
          </a:p>
          <a:p>
            <a:pPr lvl="1" eaLnBrk="1" hangingPunct="1"/>
            <a:r>
              <a:rPr lang="en-US" smtClean="0">
                <a:ea typeface="ＭＳ Ｐゴシック" pitchFamily="34" charset="-128"/>
              </a:rPr>
              <a:t>Communication &amp; coaching styles</a:t>
            </a:r>
          </a:p>
          <a:p>
            <a:pPr lvl="1" eaLnBrk="1" hangingPunct="1"/>
            <a:r>
              <a:rPr lang="en-US" smtClean="0">
                <a:ea typeface="ＭＳ Ｐゴシック" pitchFamily="34" charset="-128"/>
              </a:rPr>
              <a:t>Skills for developing others</a:t>
            </a:r>
          </a:p>
          <a:p>
            <a:pPr lvl="1" eaLnBrk="1" hangingPunct="1"/>
            <a:r>
              <a:rPr lang="en-US" smtClean="0">
                <a:ea typeface="ＭＳ Ｐゴシック" pitchFamily="34" charset="-128"/>
              </a:rPr>
              <a:t>Observation &amp; feedback</a:t>
            </a:r>
          </a:p>
          <a:p>
            <a:pPr lvl="1" eaLnBrk="1" hangingPunct="1"/>
            <a:r>
              <a:rPr lang="en-US" smtClean="0">
                <a:ea typeface="ＭＳ Ｐゴシック" pitchFamily="34" charset="-128"/>
              </a:rPr>
              <a:t>Action planning</a:t>
            </a:r>
          </a:p>
          <a:p>
            <a:pPr lvl="1" eaLnBrk="1" hangingPunct="1"/>
            <a:r>
              <a:rPr lang="en-US" i="1" smtClean="0">
                <a:ea typeface="ＭＳ Ｐゴシック" pitchFamily="34" charset="-128"/>
              </a:rPr>
              <a:t>PRACTICE, PRACTICE, PRACTICE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6313967"/>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How did you do ?</a:t>
            </a:r>
          </a:p>
        </p:txBody>
      </p:sp>
      <p:pic>
        <p:nvPicPr>
          <p:cNvPr id="109571" name="Picture 3" descr="coaching conversation"/>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1143000" y="1828800"/>
            <a:ext cx="7265988" cy="4530725"/>
          </a:xfrm>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9419483"/>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1371600" y="277813"/>
            <a:ext cx="7772400" cy="1143000"/>
          </a:xfrm>
        </p:spPr>
        <p:txBody>
          <a:bodyPr/>
          <a:lstStyle/>
          <a:p>
            <a:pPr algn="ctr" eaLnBrk="1" fontAlgn="auto" hangingPunct="1">
              <a:spcAft>
                <a:spcPts val="0"/>
              </a:spcAft>
              <a:defRPr/>
            </a:pPr>
            <a:r>
              <a:rPr lang="en-US" b="1">
                <a:ea typeface="+mj-ea"/>
                <a:cs typeface="+mj-cs"/>
              </a:rPr>
              <a:t>A Model of Coaching</a:t>
            </a:r>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0" y="1905000"/>
            <a:ext cx="4953000" cy="41751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9242440"/>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The DiSC</a:t>
            </a:r>
          </a:p>
        </p:txBody>
      </p:sp>
      <p:sp>
        <p:nvSpPr>
          <p:cNvPr id="92162" name="Rectangle 3"/>
          <p:cNvSpPr>
            <a:spLocks noGrp="1" noChangeArrowheads="1"/>
          </p:cNvSpPr>
          <p:nvPr>
            <p:ph type="body" idx="1"/>
          </p:nvPr>
        </p:nvSpPr>
        <p:spPr>
          <a:xfrm>
            <a:off x="511791" y="1067936"/>
            <a:ext cx="8229600" cy="4525963"/>
          </a:xfrm>
        </p:spPr>
        <p:txBody>
          <a:bodyPr/>
          <a:lstStyle/>
          <a:p>
            <a:pPr eaLnBrk="1" hangingPunct="1"/>
            <a:r>
              <a:rPr lang="en-US" sz="2800" dirty="0" smtClean="0">
                <a:ea typeface="ＭＳ Ｐゴシック" pitchFamily="34" charset="-128"/>
              </a:rPr>
              <a:t>Understanding your communication and coaching style</a:t>
            </a:r>
          </a:p>
          <a:p>
            <a:pPr eaLnBrk="1" hangingPunct="1"/>
            <a:r>
              <a:rPr lang="en-US" sz="2800" dirty="0" smtClean="0">
                <a:ea typeface="ＭＳ Ｐゴシック" pitchFamily="34" charset="-128"/>
              </a:rPr>
              <a:t>A snapshot of how people give and receive feedback, communicate and coach</a:t>
            </a:r>
          </a:p>
          <a:p>
            <a:pPr eaLnBrk="1" hangingPunct="1"/>
            <a:r>
              <a:rPr lang="en-US" sz="2800" dirty="0" smtClean="0">
                <a:ea typeface="ＭＳ Ｐゴシック" pitchFamily="34" charset="-128"/>
              </a:rPr>
              <a:t>Not a personality profile or psychological tool; it measures </a:t>
            </a:r>
            <a:r>
              <a:rPr lang="en-US" sz="2800" b="1" i="1" dirty="0" smtClean="0">
                <a:ea typeface="ＭＳ Ｐゴシック" pitchFamily="34" charset="-128"/>
              </a:rPr>
              <a:t>behavior</a:t>
            </a:r>
          </a:p>
          <a:p>
            <a:pPr eaLnBrk="1" hangingPunct="1"/>
            <a:r>
              <a:rPr lang="en-US" sz="2800" dirty="0" smtClean="0">
                <a:ea typeface="ＭＳ Ｐゴシック" pitchFamily="34" charset="-128"/>
              </a:rPr>
              <a:t>Helps you identify your preferred style and the style preferred by others</a:t>
            </a:r>
          </a:p>
          <a:p>
            <a:pPr eaLnBrk="1" hangingPunct="1"/>
            <a:r>
              <a:rPr lang="en-US" sz="2800" dirty="0" smtClean="0">
                <a:ea typeface="ＭＳ Ｐゴシック" pitchFamily="34" charset="-128"/>
              </a:rPr>
              <a:t>Helps you build on your own strengths and the strengths of others</a:t>
            </a:r>
          </a:p>
          <a:p>
            <a:pPr eaLnBrk="1" hangingPunct="1"/>
            <a:r>
              <a:rPr lang="en-US" sz="2800" dirty="0" smtClean="0">
                <a:ea typeface="ＭＳ Ｐゴシック" pitchFamily="34" charset="-128"/>
              </a:rPr>
              <a:t>Helps you form better working relationships</a:t>
            </a:r>
          </a:p>
          <a:p>
            <a:pPr eaLnBrk="1" hangingPunct="1"/>
            <a:endParaRPr lang="en-US" sz="2800" dirty="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7058754"/>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fontAlgn="auto" hangingPunct="1">
              <a:spcAft>
                <a:spcPts val="0"/>
              </a:spcAft>
              <a:defRPr/>
            </a:pPr>
            <a:r>
              <a:rPr lang="en-US" sz="4400" b="1">
                <a:ea typeface="+mj-ea"/>
                <a:cs typeface="+mj-cs"/>
              </a:rPr>
              <a:t>D for Direct</a:t>
            </a:r>
          </a:p>
        </p:txBody>
      </p:sp>
      <p:sp>
        <p:nvSpPr>
          <p:cNvPr id="93186" name="Rectangle 3"/>
          <p:cNvSpPr>
            <a:spLocks noGrp="1" noChangeArrowheads="1"/>
          </p:cNvSpPr>
          <p:nvPr>
            <p:ph type="body" idx="1"/>
          </p:nvPr>
        </p:nvSpPr>
        <p:spPr>
          <a:xfrm>
            <a:off x="532263" y="1153235"/>
            <a:ext cx="7772400" cy="5181600"/>
          </a:xfrm>
        </p:spPr>
        <p:txBody>
          <a:bodyPr/>
          <a:lstStyle/>
          <a:p>
            <a:pPr lvl="1" eaLnBrk="1" hangingPunct="1">
              <a:lnSpc>
                <a:spcPct val="90000"/>
              </a:lnSpc>
              <a:buFont typeface="Wingdings" pitchFamily="2" charset="2"/>
              <a:buChar char="Ø"/>
            </a:pPr>
            <a:r>
              <a:rPr lang="en-US" dirty="0" smtClean="0">
                <a:ea typeface="ＭＳ Ｐゴシック" pitchFamily="34" charset="-128"/>
              </a:rPr>
              <a:t>Action oriented</a:t>
            </a:r>
          </a:p>
          <a:p>
            <a:pPr lvl="1" eaLnBrk="1" hangingPunct="1">
              <a:lnSpc>
                <a:spcPct val="90000"/>
              </a:lnSpc>
              <a:buFont typeface="Wingdings" pitchFamily="2" charset="2"/>
              <a:buChar char="Ø"/>
            </a:pPr>
            <a:r>
              <a:rPr lang="en-US" dirty="0" smtClean="0">
                <a:ea typeface="ＭＳ Ｐゴシック" pitchFamily="34" charset="-128"/>
              </a:rPr>
              <a:t>Directive, decisive, assertive</a:t>
            </a:r>
          </a:p>
          <a:p>
            <a:pPr lvl="1" eaLnBrk="1" hangingPunct="1">
              <a:lnSpc>
                <a:spcPct val="90000"/>
              </a:lnSpc>
              <a:buFont typeface="Wingdings" pitchFamily="2" charset="2"/>
              <a:buChar char="Ø"/>
            </a:pPr>
            <a:r>
              <a:rPr lang="en-US" dirty="0" smtClean="0">
                <a:ea typeface="ＭＳ Ｐゴシック" pitchFamily="34" charset="-128"/>
              </a:rPr>
              <a:t>Strong willed</a:t>
            </a:r>
          </a:p>
          <a:p>
            <a:pPr lvl="1" eaLnBrk="1" hangingPunct="1">
              <a:lnSpc>
                <a:spcPct val="90000"/>
              </a:lnSpc>
              <a:buFont typeface="Wingdings" pitchFamily="2" charset="2"/>
              <a:buChar char="Ø"/>
            </a:pPr>
            <a:r>
              <a:rPr lang="en-US" dirty="0" smtClean="0">
                <a:ea typeface="ＭＳ Ｐゴシック" pitchFamily="34" charset="-128"/>
              </a:rPr>
              <a:t>Results focused, bottom line oriented</a:t>
            </a:r>
          </a:p>
          <a:p>
            <a:pPr lvl="1" eaLnBrk="1" hangingPunct="1">
              <a:lnSpc>
                <a:spcPct val="90000"/>
              </a:lnSpc>
              <a:buFont typeface="Wingdings" pitchFamily="2" charset="2"/>
              <a:buChar char="Ø"/>
            </a:pPr>
            <a:r>
              <a:rPr lang="en-US" dirty="0" smtClean="0">
                <a:ea typeface="ＭＳ Ｐゴシック" pitchFamily="34" charset="-128"/>
              </a:rPr>
              <a:t>Direct, you know where you stand</a:t>
            </a:r>
          </a:p>
          <a:p>
            <a:pPr lvl="1" eaLnBrk="1" hangingPunct="1">
              <a:lnSpc>
                <a:spcPct val="90000"/>
              </a:lnSpc>
              <a:buFont typeface="Wingdings" pitchFamily="2" charset="2"/>
              <a:buChar char="Ø"/>
            </a:pPr>
            <a:r>
              <a:rPr lang="en-US" dirty="0" smtClean="0">
                <a:ea typeface="ＭＳ Ｐゴシック" pitchFamily="34" charset="-128"/>
              </a:rPr>
              <a:t>Makes decisions quickly</a:t>
            </a:r>
          </a:p>
          <a:p>
            <a:pPr lvl="1" eaLnBrk="1" hangingPunct="1">
              <a:lnSpc>
                <a:spcPct val="90000"/>
              </a:lnSpc>
              <a:buFont typeface="Wingdings" pitchFamily="2" charset="2"/>
              <a:buChar char="Ø"/>
            </a:pPr>
            <a:r>
              <a:rPr lang="en-US" dirty="0" smtClean="0">
                <a:ea typeface="ＭＳ Ｐゴシック" pitchFamily="34" charset="-128"/>
              </a:rPr>
              <a:t>Visionary</a:t>
            </a:r>
          </a:p>
          <a:p>
            <a:pPr lvl="1" eaLnBrk="1" hangingPunct="1">
              <a:lnSpc>
                <a:spcPct val="90000"/>
              </a:lnSpc>
              <a:buFont typeface="Wingdings" pitchFamily="2" charset="2"/>
              <a:buChar char="Ø"/>
            </a:pPr>
            <a:r>
              <a:rPr lang="en-US" dirty="0" smtClean="0">
                <a:ea typeface="ＭＳ Ｐゴシック" pitchFamily="34" charset="-128"/>
              </a:rPr>
              <a:t>Fast paced</a:t>
            </a:r>
          </a:p>
          <a:p>
            <a:pPr lvl="1" eaLnBrk="1" hangingPunct="1">
              <a:lnSpc>
                <a:spcPct val="90000"/>
              </a:lnSpc>
              <a:buFont typeface="Wingdings" pitchFamily="2" charset="2"/>
              <a:buChar char="Ø"/>
            </a:pPr>
            <a:r>
              <a:rPr lang="en-US" dirty="0" smtClean="0">
                <a:ea typeface="ＭＳ Ｐゴシック" pitchFamily="34" charset="-128"/>
              </a:rPr>
              <a:t>Sometimes impatient, poor listener, bottom-line approach cuts people off, tends to dominate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6801510"/>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fontAlgn="auto" hangingPunct="1">
              <a:spcAft>
                <a:spcPts val="0"/>
              </a:spcAft>
              <a:defRPr/>
            </a:pPr>
            <a:r>
              <a:rPr lang="en-US" sz="4400" b="1" dirty="0" smtClean="0">
                <a:ea typeface="+mj-ea"/>
                <a:cs typeface="+mj-cs"/>
              </a:rPr>
              <a:t>I for </a:t>
            </a:r>
            <a:r>
              <a:rPr lang="en-US" sz="4400" b="1" dirty="0">
                <a:ea typeface="+mj-ea"/>
                <a:cs typeface="+mj-cs"/>
              </a:rPr>
              <a:t>Influence</a:t>
            </a:r>
          </a:p>
        </p:txBody>
      </p:sp>
      <p:sp>
        <p:nvSpPr>
          <p:cNvPr id="94210" name="Rectangle 3"/>
          <p:cNvSpPr>
            <a:spLocks noGrp="1" noChangeArrowheads="1"/>
          </p:cNvSpPr>
          <p:nvPr>
            <p:ph type="body" idx="1"/>
          </p:nvPr>
        </p:nvSpPr>
        <p:spPr>
          <a:xfrm>
            <a:off x="375314" y="1081585"/>
            <a:ext cx="8229600" cy="4525963"/>
          </a:xfrm>
        </p:spPr>
        <p:txBody>
          <a:bodyPr/>
          <a:lstStyle/>
          <a:p>
            <a:pPr lvl="1" eaLnBrk="1" hangingPunct="1">
              <a:lnSpc>
                <a:spcPct val="90000"/>
              </a:lnSpc>
              <a:buFont typeface="Wingdings" pitchFamily="2" charset="2"/>
              <a:buChar char="Ø"/>
            </a:pPr>
            <a:r>
              <a:rPr lang="en-US" dirty="0" smtClean="0">
                <a:ea typeface="ＭＳ Ｐゴシック" pitchFamily="34" charset="-128"/>
              </a:rPr>
              <a:t>Fun, gregarious</a:t>
            </a:r>
          </a:p>
          <a:p>
            <a:pPr lvl="1" eaLnBrk="1" hangingPunct="1">
              <a:lnSpc>
                <a:spcPct val="90000"/>
              </a:lnSpc>
              <a:buFont typeface="Wingdings" pitchFamily="2" charset="2"/>
              <a:buChar char="Ø"/>
            </a:pPr>
            <a:r>
              <a:rPr lang="en-US" dirty="0" smtClean="0">
                <a:ea typeface="ＭＳ Ｐゴシック" pitchFamily="34" charset="-128"/>
              </a:rPr>
              <a:t>Energetic, animated</a:t>
            </a:r>
          </a:p>
          <a:p>
            <a:pPr lvl="1" eaLnBrk="1" hangingPunct="1">
              <a:lnSpc>
                <a:spcPct val="90000"/>
              </a:lnSpc>
              <a:buFont typeface="Wingdings" pitchFamily="2" charset="2"/>
              <a:buChar char="Ø"/>
            </a:pPr>
            <a:r>
              <a:rPr lang="en-US" dirty="0" smtClean="0">
                <a:ea typeface="ＭＳ Ｐゴシック" pitchFamily="34" charset="-128"/>
              </a:rPr>
              <a:t>Communicates easily</a:t>
            </a:r>
          </a:p>
          <a:p>
            <a:pPr lvl="1" eaLnBrk="1" hangingPunct="1">
              <a:lnSpc>
                <a:spcPct val="90000"/>
              </a:lnSpc>
              <a:buFont typeface="Wingdings" pitchFamily="2" charset="2"/>
              <a:buChar char="Ø"/>
            </a:pPr>
            <a:r>
              <a:rPr lang="en-US" dirty="0" smtClean="0">
                <a:ea typeface="ＭＳ Ｐゴシック" pitchFamily="34" charset="-128"/>
              </a:rPr>
              <a:t>An idea factory</a:t>
            </a:r>
          </a:p>
          <a:p>
            <a:pPr lvl="1" eaLnBrk="1" hangingPunct="1">
              <a:lnSpc>
                <a:spcPct val="90000"/>
              </a:lnSpc>
              <a:buFont typeface="Wingdings" pitchFamily="2" charset="2"/>
              <a:buChar char="Ø"/>
            </a:pPr>
            <a:r>
              <a:rPr lang="en-US" dirty="0" smtClean="0">
                <a:ea typeface="ＭＳ Ｐゴシック" pitchFamily="34" charset="-128"/>
              </a:rPr>
              <a:t>Thrives socially, talkative, outgoing</a:t>
            </a:r>
          </a:p>
          <a:p>
            <a:pPr lvl="1" eaLnBrk="1" hangingPunct="1">
              <a:lnSpc>
                <a:spcPct val="90000"/>
              </a:lnSpc>
              <a:buFont typeface="Wingdings" pitchFamily="2" charset="2"/>
              <a:buChar char="Ø"/>
            </a:pPr>
            <a:r>
              <a:rPr lang="en-US" dirty="0" smtClean="0">
                <a:ea typeface="ＭＳ Ｐゴシック" pitchFamily="34" charset="-128"/>
              </a:rPr>
              <a:t>Optimistic, persuasive</a:t>
            </a:r>
          </a:p>
          <a:p>
            <a:pPr lvl="1" eaLnBrk="1" hangingPunct="1">
              <a:lnSpc>
                <a:spcPct val="90000"/>
              </a:lnSpc>
              <a:buFont typeface="Wingdings" pitchFamily="2" charset="2"/>
              <a:buChar char="Ø"/>
            </a:pPr>
            <a:r>
              <a:rPr lang="en-US" dirty="0" smtClean="0">
                <a:ea typeface="ＭＳ Ｐゴシック" pitchFamily="34" charset="-128"/>
              </a:rPr>
              <a:t>Intuitive, empathic </a:t>
            </a:r>
          </a:p>
          <a:p>
            <a:pPr lvl="1" eaLnBrk="1" hangingPunct="1">
              <a:lnSpc>
                <a:spcPct val="90000"/>
              </a:lnSpc>
              <a:buFont typeface="Wingdings" pitchFamily="2" charset="2"/>
              <a:buChar char="Ø"/>
            </a:pPr>
            <a:r>
              <a:rPr lang="en-US" dirty="0" smtClean="0">
                <a:ea typeface="ＭＳ Ｐゴシック" pitchFamily="34" charset="-128"/>
              </a:rPr>
              <a:t>May have problems with follow-through, gets bored easily, may over-promise, would rather talk than listen, time &amp; financial </a:t>
            </a:r>
            <a:r>
              <a:rPr lang="en-US" dirty="0" err="1" smtClean="0">
                <a:ea typeface="ＭＳ Ｐゴシック" pitchFamily="34" charset="-128"/>
              </a:rPr>
              <a:t>mgt</a:t>
            </a:r>
            <a:r>
              <a:rPr lang="en-US" dirty="0" smtClean="0">
                <a:ea typeface="ＭＳ Ｐゴシック" pitchFamily="34" charset="-128"/>
              </a:rPr>
              <a:t> issues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960724"/>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fontAlgn="auto" hangingPunct="1">
              <a:spcAft>
                <a:spcPts val="0"/>
              </a:spcAft>
              <a:defRPr/>
            </a:pPr>
            <a:r>
              <a:rPr lang="en-US" sz="4400" b="1">
                <a:ea typeface="+mj-ea"/>
                <a:cs typeface="+mj-cs"/>
              </a:rPr>
              <a:t>S for Steadiness</a:t>
            </a:r>
          </a:p>
        </p:txBody>
      </p:sp>
      <p:sp>
        <p:nvSpPr>
          <p:cNvPr id="95234" name="Rectangle 3"/>
          <p:cNvSpPr>
            <a:spLocks noGrp="1" noChangeArrowheads="1"/>
          </p:cNvSpPr>
          <p:nvPr>
            <p:ph type="body" idx="1"/>
          </p:nvPr>
        </p:nvSpPr>
        <p:spPr>
          <a:xfrm>
            <a:off x="423080" y="1152100"/>
            <a:ext cx="7772400" cy="4876800"/>
          </a:xfrm>
        </p:spPr>
        <p:txBody>
          <a:bodyPr/>
          <a:lstStyle/>
          <a:p>
            <a:pPr lvl="1" eaLnBrk="1" hangingPunct="1">
              <a:lnSpc>
                <a:spcPct val="90000"/>
              </a:lnSpc>
              <a:buFont typeface="Wingdings" pitchFamily="2" charset="2"/>
              <a:buChar char="Ø"/>
            </a:pPr>
            <a:r>
              <a:rPr lang="en-US" dirty="0" smtClean="0">
                <a:ea typeface="ＭＳ Ｐゴシック" pitchFamily="34" charset="-128"/>
              </a:rPr>
              <a:t>Great listeners, caring</a:t>
            </a:r>
          </a:p>
          <a:p>
            <a:pPr lvl="1" eaLnBrk="1" hangingPunct="1">
              <a:lnSpc>
                <a:spcPct val="90000"/>
              </a:lnSpc>
              <a:buFont typeface="Wingdings" pitchFamily="2" charset="2"/>
              <a:buChar char="Ø"/>
            </a:pPr>
            <a:r>
              <a:rPr lang="ja-JP" altLang="en-US" dirty="0" smtClean="0">
                <a:ea typeface="ＭＳ Ｐゴシック" pitchFamily="34" charset="-128"/>
              </a:rPr>
              <a:t>“</a:t>
            </a:r>
            <a:r>
              <a:rPr lang="en-US" altLang="ja-JP" dirty="0" smtClean="0">
                <a:ea typeface="ＭＳ Ｐゴシック" pitchFamily="34" charset="-128"/>
              </a:rPr>
              <a:t>Champion</a:t>
            </a:r>
            <a:r>
              <a:rPr lang="ja-JP" altLang="en-US" dirty="0" smtClean="0">
                <a:ea typeface="ＭＳ Ｐゴシック" pitchFamily="34" charset="-128"/>
              </a:rPr>
              <a:t>”</a:t>
            </a:r>
            <a:r>
              <a:rPr lang="en-US" altLang="ja-JP" dirty="0" smtClean="0">
                <a:ea typeface="ＭＳ Ｐゴシック" pitchFamily="34" charset="-128"/>
              </a:rPr>
              <a:t> of others</a:t>
            </a:r>
          </a:p>
          <a:p>
            <a:pPr lvl="1" eaLnBrk="1" hangingPunct="1">
              <a:lnSpc>
                <a:spcPct val="90000"/>
              </a:lnSpc>
              <a:buFont typeface="Wingdings" pitchFamily="2" charset="2"/>
              <a:buChar char="Ø"/>
            </a:pPr>
            <a:r>
              <a:rPr lang="en-US" dirty="0" smtClean="0">
                <a:ea typeface="ＭＳ Ｐゴシック" pitchFamily="34" charset="-128"/>
              </a:rPr>
              <a:t>Open and honest</a:t>
            </a:r>
          </a:p>
          <a:p>
            <a:pPr lvl="1" eaLnBrk="1" hangingPunct="1">
              <a:lnSpc>
                <a:spcPct val="90000"/>
              </a:lnSpc>
              <a:buFont typeface="Wingdings" pitchFamily="2" charset="2"/>
              <a:buChar char="Ø"/>
            </a:pPr>
            <a:r>
              <a:rPr lang="en-US" dirty="0" smtClean="0">
                <a:ea typeface="ＭＳ Ｐゴシック" pitchFamily="34" charset="-128"/>
              </a:rPr>
              <a:t>Patient, deliberate</a:t>
            </a:r>
          </a:p>
          <a:p>
            <a:pPr lvl="1" eaLnBrk="1" hangingPunct="1">
              <a:lnSpc>
                <a:spcPct val="90000"/>
              </a:lnSpc>
              <a:buFont typeface="Wingdings" pitchFamily="2" charset="2"/>
              <a:buChar char="Ø"/>
            </a:pPr>
            <a:r>
              <a:rPr lang="en-US" dirty="0" smtClean="0">
                <a:ea typeface="ＭＳ Ｐゴシック" pitchFamily="34" charset="-128"/>
              </a:rPr>
              <a:t>Amiable, agreeable</a:t>
            </a:r>
          </a:p>
          <a:p>
            <a:pPr lvl="1" eaLnBrk="1" hangingPunct="1">
              <a:lnSpc>
                <a:spcPct val="90000"/>
              </a:lnSpc>
              <a:buFont typeface="Wingdings" pitchFamily="2" charset="2"/>
              <a:buChar char="Ø"/>
            </a:pPr>
            <a:r>
              <a:rPr lang="en-US" dirty="0" smtClean="0">
                <a:ea typeface="ＭＳ Ｐゴシック" pitchFamily="34" charset="-128"/>
              </a:rPr>
              <a:t>Dependable, supportive</a:t>
            </a:r>
          </a:p>
          <a:p>
            <a:pPr lvl="1" eaLnBrk="1" hangingPunct="1">
              <a:lnSpc>
                <a:spcPct val="90000"/>
              </a:lnSpc>
              <a:buFont typeface="Wingdings" pitchFamily="2" charset="2"/>
              <a:buChar char="Ø"/>
            </a:pPr>
            <a:r>
              <a:rPr lang="en-US" dirty="0" smtClean="0">
                <a:ea typeface="ＭＳ Ｐゴシック" pitchFamily="34" charset="-128"/>
              </a:rPr>
              <a:t>Stable, calm, sincere</a:t>
            </a:r>
          </a:p>
          <a:p>
            <a:pPr lvl="1" eaLnBrk="1" hangingPunct="1">
              <a:lnSpc>
                <a:spcPct val="90000"/>
              </a:lnSpc>
              <a:buFont typeface="Wingdings" pitchFamily="2" charset="2"/>
              <a:buChar char="Ø"/>
            </a:pPr>
            <a:r>
              <a:rPr lang="en-US" dirty="0" smtClean="0">
                <a:ea typeface="ＭＳ Ｐゴシック" pitchFamily="34" charset="-128"/>
              </a:rPr>
              <a:t>May put people over business, may not like risk taking or surprises, may slow progress out of need for harmony, overly sensitive to criticism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3319500"/>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fontAlgn="auto" hangingPunct="1">
              <a:spcAft>
                <a:spcPts val="0"/>
              </a:spcAft>
              <a:defRPr/>
            </a:pPr>
            <a:r>
              <a:rPr lang="en-US" sz="4400" b="1">
                <a:ea typeface="+mj-ea"/>
                <a:cs typeface="+mj-cs"/>
              </a:rPr>
              <a:t>C for Conscientious</a:t>
            </a:r>
          </a:p>
        </p:txBody>
      </p:sp>
      <p:sp>
        <p:nvSpPr>
          <p:cNvPr id="96258" name="Rectangle 3"/>
          <p:cNvSpPr>
            <a:spLocks noGrp="1" noChangeArrowheads="1"/>
          </p:cNvSpPr>
          <p:nvPr>
            <p:ph type="body" idx="1"/>
          </p:nvPr>
        </p:nvSpPr>
        <p:spPr>
          <a:xfrm>
            <a:off x="641444" y="918949"/>
            <a:ext cx="7772400" cy="5334000"/>
          </a:xfrm>
        </p:spPr>
        <p:txBody>
          <a:bodyPr/>
          <a:lstStyle/>
          <a:p>
            <a:pPr eaLnBrk="1" hangingPunct="1">
              <a:lnSpc>
                <a:spcPct val="90000"/>
              </a:lnSpc>
              <a:buFont typeface="Wingdings" pitchFamily="2" charset="2"/>
              <a:buNone/>
            </a:pPr>
            <a:endParaRPr lang="en-US" dirty="0" smtClean="0">
              <a:ea typeface="ＭＳ Ｐゴシック" pitchFamily="34" charset="-128"/>
            </a:endParaRPr>
          </a:p>
          <a:p>
            <a:pPr lvl="1" eaLnBrk="1" hangingPunct="1">
              <a:lnSpc>
                <a:spcPct val="90000"/>
              </a:lnSpc>
              <a:buFont typeface="Wingdings" pitchFamily="2" charset="2"/>
              <a:buChar char="Ø"/>
            </a:pPr>
            <a:r>
              <a:rPr lang="en-US" dirty="0" smtClean="0">
                <a:ea typeface="ＭＳ Ｐゴシック" pitchFamily="34" charset="-128"/>
              </a:rPr>
              <a:t>Thorough, analytical, confident of facts</a:t>
            </a:r>
          </a:p>
          <a:p>
            <a:pPr lvl="1" eaLnBrk="1" hangingPunct="1">
              <a:lnSpc>
                <a:spcPct val="90000"/>
              </a:lnSpc>
              <a:buFont typeface="Wingdings" pitchFamily="2" charset="2"/>
              <a:buChar char="Ø"/>
            </a:pPr>
            <a:r>
              <a:rPr lang="en-US" dirty="0" smtClean="0">
                <a:ea typeface="ＭＳ Ｐゴシック" pitchFamily="34" charset="-128"/>
              </a:rPr>
              <a:t>Fair and unbiased</a:t>
            </a:r>
          </a:p>
          <a:p>
            <a:pPr lvl="1" eaLnBrk="1" hangingPunct="1">
              <a:lnSpc>
                <a:spcPct val="90000"/>
              </a:lnSpc>
              <a:buFont typeface="Wingdings" pitchFamily="2" charset="2"/>
              <a:buChar char="Ø"/>
            </a:pPr>
            <a:r>
              <a:rPr lang="en-US" dirty="0" smtClean="0">
                <a:ea typeface="ＭＳ Ｐゴシック" pitchFamily="34" charset="-128"/>
              </a:rPr>
              <a:t>Will take </a:t>
            </a:r>
            <a:r>
              <a:rPr lang="en-US" u="sng" dirty="0" smtClean="0">
                <a:ea typeface="ＭＳ Ｐゴシック" pitchFamily="34" charset="-128"/>
              </a:rPr>
              <a:t>calculated</a:t>
            </a:r>
            <a:r>
              <a:rPr lang="en-US" dirty="0" smtClean="0">
                <a:ea typeface="ＭＳ Ｐゴシック" pitchFamily="34" charset="-128"/>
              </a:rPr>
              <a:t> risks, analytical</a:t>
            </a:r>
          </a:p>
          <a:p>
            <a:pPr lvl="1" eaLnBrk="1" hangingPunct="1">
              <a:lnSpc>
                <a:spcPct val="90000"/>
              </a:lnSpc>
              <a:buFont typeface="Wingdings" pitchFamily="2" charset="2"/>
              <a:buChar char="Ø"/>
            </a:pPr>
            <a:r>
              <a:rPr lang="en-US" dirty="0" smtClean="0">
                <a:ea typeface="ＭＳ Ｐゴシック" pitchFamily="34" charset="-128"/>
              </a:rPr>
              <a:t>Enjoys structure, adheres to high standards</a:t>
            </a:r>
          </a:p>
          <a:p>
            <a:pPr lvl="1" eaLnBrk="1" hangingPunct="1">
              <a:lnSpc>
                <a:spcPct val="90000"/>
              </a:lnSpc>
              <a:buFont typeface="Wingdings" pitchFamily="2" charset="2"/>
              <a:buChar char="Ø"/>
            </a:pPr>
            <a:r>
              <a:rPr lang="en-US" dirty="0" smtClean="0">
                <a:ea typeface="ＭＳ Ｐゴシック" pitchFamily="34" charset="-128"/>
              </a:rPr>
              <a:t>Careful decision maker</a:t>
            </a:r>
          </a:p>
          <a:p>
            <a:pPr lvl="1" eaLnBrk="1" hangingPunct="1">
              <a:lnSpc>
                <a:spcPct val="90000"/>
              </a:lnSpc>
              <a:buFont typeface="Wingdings" pitchFamily="2" charset="2"/>
              <a:buChar char="Ø"/>
            </a:pPr>
            <a:r>
              <a:rPr lang="en-US" dirty="0" smtClean="0">
                <a:ea typeface="ＭＳ Ｐゴシック" pitchFamily="34" charset="-128"/>
              </a:rPr>
              <a:t>Diplomatic (usually)</a:t>
            </a:r>
          </a:p>
          <a:p>
            <a:pPr lvl="1" eaLnBrk="1" hangingPunct="1">
              <a:lnSpc>
                <a:spcPct val="90000"/>
              </a:lnSpc>
              <a:buFont typeface="Wingdings" pitchFamily="2" charset="2"/>
              <a:buChar char="Ø"/>
            </a:pPr>
            <a:r>
              <a:rPr lang="en-US" dirty="0" smtClean="0">
                <a:ea typeface="ＭＳ Ｐゴシック" pitchFamily="34" charset="-128"/>
              </a:rPr>
              <a:t>Great follow-up and follow-through</a:t>
            </a:r>
          </a:p>
          <a:p>
            <a:pPr lvl="1" eaLnBrk="1" hangingPunct="1">
              <a:lnSpc>
                <a:spcPct val="90000"/>
              </a:lnSpc>
              <a:buFont typeface="Wingdings" pitchFamily="2" charset="2"/>
              <a:buChar char="Ø"/>
            </a:pPr>
            <a:r>
              <a:rPr lang="en-US" dirty="0" smtClean="0">
                <a:ea typeface="ＭＳ Ｐゴシック" pitchFamily="34" charset="-128"/>
              </a:rPr>
              <a:t>Persistent, bordering on perfectionistic </a:t>
            </a:r>
          </a:p>
          <a:p>
            <a:pPr lvl="1" eaLnBrk="1" hangingPunct="1">
              <a:lnSpc>
                <a:spcPct val="90000"/>
              </a:lnSpc>
              <a:buFont typeface="Wingdings" pitchFamily="2" charset="2"/>
              <a:buChar char="Ø"/>
            </a:pPr>
            <a:r>
              <a:rPr lang="en-US" dirty="0" smtClean="0">
                <a:ea typeface="ＭＳ Ｐゴシック" pitchFamily="34" charset="-128"/>
              </a:rPr>
              <a:t>May find it difficult to stop pursuing perfection, analysis paralysis, may </a:t>
            </a:r>
            <a:r>
              <a:rPr lang="en-US" dirty="0" err="1" smtClean="0">
                <a:ea typeface="ＭＳ Ｐゴシック" pitchFamily="34" charset="-128"/>
              </a:rPr>
              <a:t>overfocus</a:t>
            </a:r>
            <a:r>
              <a:rPr lang="en-US" dirty="0" smtClean="0">
                <a:ea typeface="ＭＳ Ｐゴシック" pitchFamily="34" charset="-128"/>
              </a:rPr>
              <a:t> on task, worries, may be slow to embrace change</a:t>
            </a:r>
            <a:endParaRPr lang="en-US" u="sng" dirty="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0260267"/>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Exercise</a:t>
            </a:r>
          </a:p>
        </p:txBody>
      </p:sp>
      <p:sp>
        <p:nvSpPr>
          <p:cNvPr id="97282" name="Rectangle 3"/>
          <p:cNvSpPr>
            <a:spLocks noGrp="1" noChangeArrowheads="1"/>
          </p:cNvSpPr>
          <p:nvPr>
            <p:ph type="body" idx="1"/>
          </p:nvPr>
        </p:nvSpPr>
        <p:spPr>
          <a:xfrm>
            <a:off x="668740" y="1130489"/>
            <a:ext cx="7772400" cy="4835525"/>
          </a:xfrm>
        </p:spPr>
        <p:txBody>
          <a:bodyPr/>
          <a:lstStyle/>
          <a:p>
            <a:pPr eaLnBrk="1" hangingPunct="1">
              <a:buFont typeface="Wingdings" pitchFamily="2" charset="2"/>
              <a:buNone/>
            </a:pPr>
            <a:r>
              <a:rPr lang="en-US" dirty="0" smtClean="0">
                <a:ea typeface="ＭＳ Ｐゴシック" pitchFamily="34" charset="-128"/>
              </a:rPr>
              <a:t>In groups by style preference, D i S or C, go to the four corners of the room and answer these questions for report out in 15 minutes:</a:t>
            </a:r>
          </a:p>
          <a:p>
            <a:pPr eaLnBrk="1" hangingPunct="1">
              <a:buFont typeface="Wingdings" pitchFamily="2" charset="2"/>
              <a:buNone/>
            </a:pPr>
            <a:endParaRPr lang="en-US" sz="1400" dirty="0" smtClean="0">
              <a:ea typeface="ＭＳ Ｐゴシック" pitchFamily="34" charset="-128"/>
            </a:endParaRPr>
          </a:p>
          <a:p>
            <a:pPr lvl="1" eaLnBrk="1" hangingPunct="1"/>
            <a:r>
              <a:rPr lang="en-US" dirty="0" smtClean="0">
                <a:ea typeface="ＭＳ Ｐゴシック" pitchFamily="34" charset="-128"/>
              </a:rPr>
              <a:t>What are the key characteristics of your style?</a:t>
            </a:r>
          </a:p>
          <a:p>
            <a:pPr lvl="1" eaLnBrk="1" hangingPunct="1"/>
            <a:r>
              <a:rPr lang="en-US" dirty="0" smtClean="0">
                <a:ea typeface="ＭＳ Ｐゴシック" pitchFamily="34" charset="-128"/>
              </a:rPr>
              <a:t>What is most important for others to know about working with your style?</a:t>
            </a:r>
          </a:p>
          <a:p>
            <a:pPr lvl="1" eaLnBrk="1" hangingPunct="1"/>
            <a:r>
              <a:rPr lang="en-US" dirty="0" smtClean="0">
                <a:ea typeface="ＭＳ Ｐゴシック" pitchFamily="34" charset="-128"/>
              </a:rPr>
              <a:t>How does your style like to be coached?</a:t>
            </a:r>
          </a:p>
          <a:p>
            <a:pPr lvl="1" eaLnBrk="1" hangingPunct="1"/>
            <a:r>
              <a:rPr lang="en-US" dirty="0" smtClean="0">
                <a:ea typeface="ＭＳ Ｐゴシック" pitchFamily="34" charset="-128"/>
              </a:rPr>
              <a:t>What questions would work well for your style?</a:t>
            </a:r>
          </a:p>
          <a:p>
            <a:pPr lvl="1" eaLnBrk="1" hangingPunct="1"/>
            <a:r>
              <a:rPr lang="en-US" dirty="0" smtClean="0">
                <a:ea typeface="ＭＳ Ｐゴシック" pitchFamily="34" charset="-128"/>
              </a:rPr>
              <a:t>How does your style buy a gift?</a:t>
            </a:r>
          </a:p>
          <a:p>
            <a:pPr eaLnBrk="1" hangingPunct="1"/>
            <a:endParaRPr lang="en-US" dirty="0" smtClean="0">
              <a:ea typeface="ＭＳ Ｐゴシック" pitchFamily="34" charset="-128"/>
            </a:endParaRPr>
          </a:p>
          <a:p>
            <a:pPr lvl="1" eaLnBrk="1" hangingPunct="1">
              <a:buFont typeface="Wingdings" pitchFamily="2" charset="2"/>
              <a:buNone/>
            </a:pPr>
            <a:endParaRPr lang="en-US" dirty="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930604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wrap="square" numCol="1" anchorCtr="0" compatLnSpc="1">
            <a:prstTxWarp prst="textNoShape">
              <a:avLst/>
            </a:prstTxWarp>
          </a:bodyPr>
          <a:lstStyle/>
          <a:p>
            <a:pPr eaLnBrk="1" hangingPunct="1"/>
            <a:r>
              <a:rPr lang="en-US" b="1" smtClean="0">
                <a:ea typeface="ＭＳ Ｐゴシック" pitchFamily="34" charset="-128"/>
              </a:rPr>
              <a:t>The Telling – Asking Continuum</a:t>
            </a:r>
          </a:p>
        </p:txBody>
      </p:sp>
      <p:sp>
        <p:nvSpPr>
          <p:cNvPr id="23554" name="Rectangle 3"/>
          <p:cNvSpPr>
            <a:spLocks noGrp="1" noChangeArrowheads="1"/>
          </p:cNvSpPr>
          <p:nvPr>
            <p:ph type="body" idx="1"/>
          </p:nvPr>
        </p:nvSpPr>
        <p:spPr>
          <a:xfrm>
            <a:off x="762000" y="1752600"/>
            <a:ext cx="7772400" cy="4419600"/>
          </a:xfrm>
        </p:spPr>
        <p:txBody>
          <a:bodyPr/>
          <a:lstStyle/>
          <a:p>
            <a:pPr eaLnBrk="1" hangingPunct="1">
              <a:buFont typeface="Wingdings" pitchFamily="2" charset="2"/>
              <a:buNone/>
            </a:pPr>
            <a:endParaRPr lang="en-US" smtClean="0">
              <a:ea typeface="ＭＳ Ｐゴシック" pitchFamily="34" charset="-128"/>
            </a:endParaRPr>
          </a:p>
        </p:txBody>
      </p:sp>
      <p:pic>
        <p:nvPicPr>
          <p:cNvPr id="23555" name="Picture 4" descr="MMj02852850000[1]"/>
          <p:cNvPicPr>
            <a:picLocks noChangeAspect="1" noChangeArrowheads="1" noCrop="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24000" y="2286000"/>
            <a:ext cx="1887538" cy="2438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3556" name="Picture 5" descr="MCj04042630000[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19800" y="2286000"/>
            <a:ext cx="1962150" cy="2362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18790" name="Line 6"/>
          <p:cNvSpPr>
            <a:spLocks noChangeShapeType="1"/>
          </p:cNvSpPr>
          <p:nvPr/>
        </p:nvSpPr>
        <p:spPr bwMode="auto">
          <a:xfrm>
            <a:off x="3810000" y="3429000"/>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n-US">
              <a:latin typeface="+mn-lt"/>
              <a:ea typeface="+mn-ea"/>
            </a:endParaRPr>
          </a:p>
        </p:txBody>
      </p:sp>
      <p:sp>
        <p:nvSpPr>
          <p:cNvPr id="118791" name="Line 7"/>
          <p:cNvSpPr>
            <a:spLocks noChangeShapeType="1"/>
          </p:cNvSpPr>
          <p:nvPr/>
        </p:nvSpPr>
        <p:spPr bwMode="auto">
          <a:xfrm flipH="1">
            <a:off x="3581400" y="3429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n-US">
              <a:latin typeface="+mn-lt"/>
              <a:ea typeface="+mn-ea"/>
            </a:endParaRPr>
          </a:p>
        </p:txBody>
      </p:sp>
      <p:sp>
        <p:nvSpPr>
          <p:cNvPr id="118792" name="Rectangle 8"/>
          <p:cNvSpPr>
            <a:spLocks noChangeArrowheads="1"/>
          </p:cNvSpPr>
          <p:nvPr/>
        </p:nvSpPr>
        <p:spPr bwMode="auto">
          <a:xfrm>
            <a:off x="2590800" y="5105400"/>
            <a:ext cx="42672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pPr algn="ctr" fontAlgn="auto">
              <a:spcBef>
                <a:spcPct val="20000"/>
              </a:spcBef>
              <a:spcAft>
                <a:spcPts val="0"/>
              </a:spcAft>
              <a:buClr>
                <a:schemeClr val="folHlink"/>
              </a:buClr>
              <a:buSzPct val="90000"/>
              <a:buFont typeface="Wingdings" charset="0"/>
              <a:buNone/>
              <a:defRPr/>
            </a:pPr>
            <a:endParaRPr lang="en-US" sz="2400" b="1">
              <a:solidFill>
                <a:schemeClr val="bg1"/>
              </a:solidFill>
              <a:latin typeface="+mn-lt"/>
              <a:ea typeface="+mn-ea"/>
            </a:endParaRPr>
          </a:p>
          <a:p>
            <a:pPr algn="ctr" fontAlgn="auto">
              <a:spcBef>
                <a:spcPct val="20000"/>
              </a:spcBef>
              <a:spcAft>
                <a:spcPts val="0"/>
              </a:spcAft>
              <a:buClr>
                <a:schemeClr val="folHlink"/>
              </a:buClr>
              <a:buSzPct val="90000"/>
              <a:buFont typeface="Wingdings" charset="0"/>
              <a:buNone/>
              <a:defRPr/>
            </a:pPr>
            <a:r>
              <a:rPr lang="en-US" sz="2400" b="1">
                <a:solidFill>
                  <a:schemeClr val="bg1"/>
                </a:solidFill>
                <a:latin typeface="+mn-lt"/>
                <a:ea typeface="+mn-ea"/>
              </a:rPr>
              <a:t>Pros &amp; Cons?</a:t>
            </a:r>
          </a:p>
          <a:p>
            <a:pPr algn="ctr" fontAlgn="auto">
              <a:spcBef>
                <a:spcPts val="0"/>
              </a:spcBef>
              <a:spcAft>
                <a:spcPts val="0"/>
              </a:spcAft>
              <a:defRPr/>
            </a:pPr>
            <a:endParaRPr lang="en-US" sz="2400" b="1">
              <a:solidFill>
                <a:schemeClr val="bg1"/>
              </a:solidFill>
              <a:latin typeface="+mn-lt"/>
              <a:ea typeface="+mn-ea"/>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7578778"/>
      </p:ext>
    </p:extLst>
  </p:cSld>
  <p:clrMapOvr>
    <a:masterClrMapping/>
  </p:clrMapOvr>
  <p:transition spd="med">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fontAlgn="auto" hangingPunct="1">
              <a:spcAft>
                <a:spcPts val="0"/>
              </a:spcAft>
              <a:defRPr/>
            </a:pPr>
            <a:r>
              <a:rPr lang="en-US" sz="5400" b="1">
                <a:ea typeface="+mj-ea"/>
                <a:cs typeface="+mj-cs"/>
              </a:rPr>
              <a:t>Developing Others</a:t>
            </a:r>
          </a:p>
        </p:txBody>
      </p:sp>
      <p:sp>
        <p:nvSpPr>
          <p:cNvPr id="98306" name="Rectangle 3"/>
          <p:cNvSpPr>
            <a:spLocks noGrp="1" noChangeArrowheads="1"/>
          </p:cNvSpPr>
          <p:nvPr>
            <p:ph type="body" idx="1"/>
          </p:nvPr>
        </p:nvSpPr>
        <p:spPr/>
        <p:txBody>
          <a:bodyPr/>
          <a:lstStyle/>
          <a:p>
            <a:pPr eaLnBrk="1" hangingPunct="1">
              <a:buFont typeface="Wingdings" pitchFamily="2" charset="2"/>
              <a:buNone/>
            </a:pPr>
            <a:endParaRPr lang="en-US" sz="4000" i="1" dirty="0" smtClean="0">
              <a:ea typeface="ＭＳ Ｐゴシック" pitchFamily="34" charset="-128"/>
            </a:endParaRPr>
          </a:p>
          <a:p>
            <a:pPr eaLnBrk="1" hangingPunct="1">
              <a:buFont typeface="Wingdings" pitchFamily="2" charset="2"/>
              <a:buNone/>
            </a:pPr>
            <a:r>
              <a:rPr lang="en-US" sz="4000" i="1" dirty="0" smtClean="0">
                <a:ea typeface="ＭＳ Ｐゴシック" pitchFamily="34" charset="-128"/>
              </a:rPr>
              <a:t>  </a:t>
            </a:r>
            <a:r>
              <a:rPr lang="en-US" sz="4000" b="1" i="1" dirty="0" smtClean="0">
                <a:solidFill>
                  <a:schemeClr val="tx1">
                    <a:lumMod val="50000"/>
                    <a:lumOff val="50000"/>
                  </a:schemeClr>
                </a:solidFill>
                <a:ea typeface="ＭＳ Ｐゴシック" pitchFamily="34" charset="-128"/>
              </a:rPr>
              <a:t>The greatest good you can do another is not just share your  riches, but reveal to him his own.</a:t>
            </a:r>
          </a:p>
          <a:p>
            <a:pPr eaLnBrk="1" hangingPunct="1">
              <a:buFont typeface="Wingdings" pitchFamily="2" charset="2"/>
              <a:buNone/>
            </a:pPr>
            <a:endParaRPr lang="en-US" sz="1400" b="1" i="1" dirty="0" smtClean="0">
              <a:solidFill>
                <a:schemeClr val="bg2"/>
              </a:solidFill>
              <a:ea typeface="ＭＳ Ｐゴシック" pitchFamily="34" charset="-128"/>
            </a:endParaRPr>
          </a:p>
          <a:p>
            <a:pPr algn="ctr" eaLnBrk="1" hangingPunct="1">
              <a:buFont typeface="Wingdings" pitchFamily="2" charset="2"/>
              <a:buNone/>
            </a:pPr>
            <a:r>
              <a:rPr lang="en-US" i="1" dirty="0" smtClean="0">
                <a:ea typeface="ＭＳ Ｐゴシック" pitchFamily="34" charset="-128"/>
              </a:rPr>
              <a:t>             -- Benjamin Franklin</a:t>
            </a:r>
          </a:p>
          <a:p>
            <a:pPr eaLnBrk="1" hangingPunct="1">
              <a:buFont typeface="Wingdings" pitchFamily="2" charset="2"/>
              <a:buNone/>
            </a:pPr>
            <a:endParaRPr lang="en-US" sz="4000" i="1" dirty="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6724141"/>
      </p:ext>
    </p:extLst>
  </p:cSld>
  <p:clrMapOvr>
    <a:masterClrMapping/>
  </p:clrMapOvr>
  <p:transition spd="med">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fontAlgn="auto" hangingPunct="1">
              <a:spcAft>
                <a:spcPts val="0"/>
              </a:spcAft>
              <a:defRPr/>
            </a:pPr>
            <a:r>
              <a:rPr lang="en-US" sz="5400" b="1">
                <a:ea typeface="+mj-ea"/>
                <a:cs typeface="+mj-cs"/>
              </a:rPr>
              <a:t>Developing Others</a:t>
            </a:r>
          </a:p>
        </p:txBody>
      </p:sp>
      <p:sp>
        <p:nvSpPr>
          <p:cNvPr id="99330" name="Rectangle 3"/>
          <p:cNvSpPr>
            <a:spLocks noGrp="1" noChangeArrowheads="1"/>
          </p:cNvSpPr>
          <p:nvPr>
            <p:ph type="body" idx="1"/>
          </p:nvPr>
        </p:nvSpPr>
        <p:spPr>
          <a:xfrm>
            <a:off x="1066800" y="1905000"/>
            <a:ext cx="7772400" cy="4530725"/>
          </a:xfrm>
        </p:spPr>
        <p:txBody>
          <a:bodyPr/>
          <a:lstStyle/>
          <a:p>
            <a:pPr eaLnBrk="1" hangingPunct="1"/>
            <a:r>
              <a:rPr lang="en-US" smtClean="0">
                <a:ea typeface="ＭＳ Ｐゴシック" pitchFamily="34" charset="-128"/>
              </a:rPr>
              <a:t>The heart of coaching</a:t>
            </a:r>
          </a:p>
          <a:p>
            <a:pPr eaLnBrk="1" hangingPunct="1"/>
            <a:r>
              <a:rPr lang="en-US" smtClean="0">
                <a:ea typeface="ＭＳ Ｐゴシック" pitchFamily="34" charset="-128"/>
              </a:rPr>
              <a:t>Set of skills designed to help others think rigorously, creatively and strategically.</a:t>
            </a:r>
          </a:p>
          <a:p>
            <a:pPr eaLnBrk="1" hangingPunct="1"/>
            <a:r>
              <a:rPr lang="en-US" smtClean="0">
                <a:ea typeface="ＭＳ Ｐゴシック" pitchFamily="34" charset="-128"/>
              </a:rPr>
              <a:t>It</a:t>
            </a:r>
            <a:r>
              <a:rPr lang="ja-JP" altLang="en-US" smtClean="0">
                <a:ea typeface="ＭＳ Ｐゴシック" pitchFamily="34" charset="-128"/>
              </a:rPr>
              <a:t>’</a:t>
            </a:r>
            <a:r>
              <a:rPr lang="en-US" altLang="ja-JP" smtClean="0">
                <a:ea typeface="ＭＳ Ｐゴシック" pitchFamily="34" charset="-128"/>
              </a:rPr>
              <a:t>s about </a:t>
            </a:r>
            <a:r>
              <a:rPr lang="ja-JP" altLang="en-US" smtClean="0">
                <a:ea typeface="ＭＳ Ｐゴシック" pitchFamily="34" charset="-128"/>
              </a:rPr>
              <a:t>“</a:t>
            </a:r>
            <a:r>
              <a:rPr lang="en-US" altLang="ja-JP" smtClean="0">
                <a:ea typeface="ＭＳ Ｐゴシック" pitchFamily="34" charset="-128"/>
              </a:rPr>
              <a:t>deepening the learning</a:t>
            </a:r>
            <a:r>
              <a:rPr lang="ja-JP" altLang="en-US" smtClean="0">
                <a:ea typeface="ＭＳ Ｐゴシック" pitchFamily="34" charset="-128"/>
              </a:rPr>
              <a:t>”</a:t>
            </a:r>
            <a:r>
              <a:rPr lang="en-US" altLang="ja-JP" smtClean="0">
                <a:ea typeface="ＭＳ Ｐゴシック" pitchFamily="34" charset="-128"/>
              </a:rPr>
              <a:t> and </a:t>
            </a:r>
            <a:r>
              <a:rPr lang="ja-JP" altLang="en-US" smtClean="0">
                <a:ea typeface="ＭＳ Ｐゴシック" pitchFamily="34" charset="-128"/>
              </a:rPr>
              <a:t>“</a:t>
            </a:r>
            <a:r>
              <a:rPr lang="en-US" altLang="ja-JP" smtClean="0">
                <a:ea typeface="ＭＳ Ｐゴシック" pitchFamily="34" charset="-128"/>
              </a:rPr>
              <a:t>forwarding the action.</a:t>
            </a:r>
            <a:r>
              <a:rPr lang="ja-JP" altLang="en-US" smtClean="0">
                <a:ea typeface="ＭＳ Ｐゴシック" pitchFamily="34" charset="-128"/>
              </a:rPr>
              <a:t>”</a:t>
            </a:r>
            <a:endParaRPr lang="en-US" altLang="ja-JP" smtClean="0">
              <a:ea typeface="ＭＳ Ｐゴシック" pitchFamily="34" charset="-128"/>
            </a:endParaRPr>
          </a:p>
          <a:p>
            <a:pPr eaLnBrk="1" hangingPunct="1"/>
            <a:r>
              <a:rPr lang="en-US" smtClean="0">
                <a:ea typeface="ＭＳ Ｐゴシック" pitchFamily="34" charset="-128"/>
              </a:rPr>
              <a:t>Generative inquiry, respectful listening and direct communication remain the foundation, but there</a:t>
            </a:r>
            <a:r>
              <a:rPr lang="ja-JP" altLang="en-US" smtClean="0">
                <a:ea typeface="ＭＳ Ｐゴシック" pitchFamily="34" charset="-128"/>
              </a:rPr>
              <a:t>’</a:t>
            </a:r>
            <a:r>
              <a:rPr lang="en-US" altLang="ja-JP" smtClean="0">
                <a:ea typeface="ＭＳ Ｐゴシック" pitchFamily="34" charset="-128"/>
              </a:rPr>
              <a:t>s more     . . .</a:t>
            </a:r>
            <a:endParaRPr lang="en-US"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2878364"/>
      </p:ext>
    </p:extLst>
  </p:cSld>
  <p:clrMapOvr>
    <a:masterClrMapping/>
  </p:clrMapOvr>
  <p:transition spd="med">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wrap="square" numCol="1" anchorCtr="0" compatLnSpc="1">
            <a:prstTxWarp prst="textNoShape">
              <a:avLst/>
            </a:prstTxWarp>
          </a:bodyPr>
          <a:lstStyle/>
          <a:p>
            <a:pPr eaLnBrk="1" hangingPunct="1"/>
            <a:r>
              <a:rPr lang="ja-JP" altLang="en-US" b="1" smtClean="0">
                <a:ea typeface="ＭＳ Ｐゴシック" pitchFamily="34" charset="-128"/>
              </a:rPr>
              <a:t>“</a:t>
            </a:r>
            <a:r>
              <a:rPr lang="en-US" altLang="ja-JP" b="1" smtClean="0">
                <a:ea typeface="ＭＳ Ｐゴシック" pitchFamily="34" charset="-128"/>
              </a:rPr>
              <a:t>The Ten Pillars</a:t>
            </a:r>
            <a:r>
              <a:rPr lang="ja-JP" altLang="en-US" b="1" smtClean="0">
                <a:ea typeface="ＭＳ Ｐゴシック" pitchFamily="34" charset="-128"/>
              </a:rPr>
              <a:t>”</a:t>
            </a:r>
            <a:endParaRPr lang="en-US" b="1" smtClean="0">
              <a:ea typeface="ＭＳ Ｐゴシック" pitchFamily="34" charset="-128"/>
            </a:endParaRPr>
          </a:p>
        </p:txBody>
      </p:sp>
      <p:sp>
        <p:nvSpPr>
          <p:cNvPr id="100354" name="Rectangle 3"/>
          <p:cNvSpPr>
            <a:spLocks noGrp="1" noChangeArrowheads="1"/>
          </p:cNvSpPr>
          <p:nvPr>
            <p:ph type="body" idx="1"/>
          </p:nvPr>
        </p:nvSpPr>
        <p:spPr>
          <a:xfrm>
            <a:off x="525439" y="1149824"/>
            <a:ext cx="8229600" cy="4525963"/>
          </a:xfrm>
        </p:spPr>
        <p:txBody>
          <a:bodyPr/>
          <a:lstStyle/>
          <a:p>
            <a:pPr marL="457200" indent="-457200" eaLnBrk="1" hangingPunct="1">
              <a:buFont typeface="Wingdings" pitchFamily="2" charset="2"/>
              <a:buAutoNum type="arabicPeriod"/>
            </a:pPr>
            <a:r>
              <a:rPr lang="en-US" sz="2800" b="1" dirty="0" smtClean="0">
                <a:ea typeface="ＭＳ Ｐゴシック" pitchFamily="34" charset="-128"/>
              </a:rPr>
              <a:t>Clarifying expectations</a:t>
            </a:r>
          </a:p>
          <a:p>
            <a:pPr marL="457200" indent="-457200" eaLnBrk="1" hangingPunct="1">
              <a:buFont typeface="Wingdings" pitchFamily="2" charset="2"/>
              <a:buAutoNum type="arabicPeriod"/>
            </a:pPr>
            <a:r>
              <a:rPr lang="en-US" sz="2800" b="1" dirty="0" smtClean="0">
                <a:ea typeface="ＭＳ Ｐゴシック" pitchFamily="34" charset="-128"/>
              </a:rPr>
              <a:t>Brainstorming/strategizing</a:t>
            </a:r>
          </a:p>
          <a:p>
            <a:pPr marL="457200" indent="-457200" eaLnBrk="1" hangingPunct="1">
              <a:buFont typeface="Wingdings" pitchFamily="2" charset="2"/>
              <a:buAutoNum type="arabicPeriod"/>
            </a:pPr>
            <a:r>
              <a:rPr lang="en-US" sz="2800" b="1" dirty="0" smtClean="0">
                <a:ea typeface="ＭＳ Ｐゴシック" pitchFamily="34" charset="-128"/>
              </a:rPr>
              <a:t>Planning and goal setting</a:t>
            </a:r>
          </a:p>
          <a:p>
            <a:pPr marL="457200" indent="-457200" eaLnBrk="1" hangingPunct="1">
              <a:buFont typeface="Wingdings" pitchFamily="2" charset="2"/>
              <a:buAutoNum type="arabicPeriod"/>
            </a:pPr>
            <a:r>
              <a:rPr lang="en-US" sz="2800" b="1" dirty="0" smtClean="0">
                <a:ea typeface="ＭＳ Ｐゴシック" pitchFamily="34" charset="-128"/>
              </a:rPr>
              <a:t>Advising</a:t>
            </a:r>
          </a:p>
          <a:p>
            <a:pPr marL="457200" indent="-457200" eaLnBrk="1" hangingPunct="1">
              <a:buFont typeface="Wingdings" pitchFamily="2" charset="2"/>
              <a:buAutoNum type="arabicPeriod"/>
            </a:pPr>
            <a:r>
              <a:rPr lang="en-US" sz="2800" b="1" dirty="0" smtClean="0">
                <a:ea typeface="ＭＳ Ｐゴシック" pitchFamily="34" charset="-128"/>
              </a:rPr>
              <a:t>Empowering</a:t>
            </a:r>
          </a:p>
          <a:p>
            <a:pPr marL="457200" indent="-457200" eaLnBrk="1" hangingPunct="1">
              <a:buFont typeface="Wingdings" pitchFamily="2" charset="2"/>
              <a:buAutoNum type="arabicPeriod"/>
            </a:pPr>
            <a:r>
              <a:rPr lang="en-US" sz="2800" b="1" dirty="0" smtClean="0">
                <a:ea typeface="ＭＳ Ｐゴシック" pitchFamily="34" charset="-128"/>
              </a:rPr>
              <a:t>Challenging and requesting</a:t>
            </a:r>
          </a:p>
          <a:p>
            <a:pPr marL="457200" indent="-457200" eaLnBrk="1" hangingPunct="1">
              <a:buFont typeface="Wingdings" pitchFamily="2" charset="2"/>
              <a:buAutoNum type="arabicPeriod"/>
            </a:pPr>
            <a:r>
              <a:rPr lang="en-US" sz="2800" b="1" dirty="0" smtClean="0">
                <a:ea typeface="ＭＳ Ｐゴシック" pitchFamily="34" charset="-128"/>
              </a:rPr>
              <a:t>Reframing</a:t>
            </a:r>
          </a:p>
          <a:p>
            <a:pPr marL="457200" indent="-457200" eaLnBrk="1" hangingPunct="1">
              <a:buFont typeface="Wingdings" pitchFamily="2" charset="2"/>
              <a:buAutoNum type="arabicPeriod"/>
            </a:pPr>
            <a:r>
              <a:rPr lang="en-US" sz="2800" b="1" dirty="0" smtClean="0">
                <a:ea typeface="ＭＳ Ｐゴシック" pitchFamily="34" charset="-128"/>
              </a:rPr>
              <a:t>Supporting sustained action</a:t>
            </a:r>
          </a:p>
          <a:p>
            <a:pPr marL="457200" indent="-457200" eaLnBrk="1" hangingPunct="1">
              <a:buFont typeface="Wingdings" pitchFamily="2" charset="2"/>
              <a:buAutoNum type="arabicPeriod"/>
            </a:pPr>
            <a:r>
              <a:rPr lang="en-US" sz="2800" b="1" dirty="0" smtClean="0">
                <a:ea typeface="ＭＳ Ｐゴシック" pitchFamily="34" charset="-128"/>
              </a:rPr>
              <a:t>Fostering accountability</a:t>
            </a:r>
          </a:p>
          <a:p>
            <a:pPr marL="457200" indent="-457200" eaLnBrk="1" hangingPunct="1">
              <a:buFont typeface="Wingdings" pitchFamily="2" charset="2"/>
              <a:buAutoNum type="arabicPeriod"/>
            </a:pPr>
            <a:r>
              <a:rPr lang="en-US" sz="2800" b="1" dirty="0" smtClean="0">
                <a:ea typeface="ＭＳ Ｐゴシック" pitchFamily="34" charset="-128"/>
              </a:rPr>
              <a:t>Acknowledging/recognizing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4949825"/>
      </p:ext>
    </p:extLst>
  </p:cSld>
  <p:clrMapOvr>
    <a:masterClrMapping/>
  </p:clrMapOvr>
  <p:transition spd="med">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fontAlgn="auto" hangingPunct="1">
              <a:spcAft>
                <a:spcPts val="0"/>
              </a:spcAft>
              <a:defRPr/>
            </a:pPr>
            <a:r>
              <a:rPr lang="en-US" sz="4400" b="1">
                <a:ea typeface="+mj-ea"/>
                <a:cs typeface="+mj-cs"/>
              </a:rPr>
              <a:t>Exercise</a:t>
            </a:r>
          </a:p>
        </p:txBody>
      </p:sp>
      <p:sp>
        <p:nvSpPr>
          <p:cNvPr id="101378" name="Rectangle 3"/>
          <p:cNvSpPr>
            <a:spLocks noGrp="1" noChangeArrowheads="1"/>
          </p:cNvSpPr>
          <p:nvPr>
            <p:ph type="body" idx="1"/>
          </p:nvPr>
        </p:nvSpPr>
        <p:spPr>
          <a:xfrm>
            <a:off x="375314" y="1286302"/>
            <a:ext cx="8229600" cy="4525963"/>
          </a:xfrm>
        </p:spPr>
        <p:txBody>
          <a:bodyPr/>
          <a:lstStyle/>
          <a:p>
            <a:pPr eaLnBrk="1" hangingPunct="1">
              <a:lnSpc>
                <a:spcPct val="90000"/>
              </a:lnSpc>
            </a:pPr>
            <a:r>
              <a:rPr lang="en-US" dirty="0" smtClean="0">
                <a:ea typeface="ＭＳ Ｐゴシック" pitchFamily="34" charset="-128"/>
              </a:rPr>
              <a:t>Ten groups (mix it up!)</a:t>
            </a:r>
          </a:p>
          <a:p>
            <a:pPr eaLnBrk="1" hangingPunct="1">
              <a:lnSpc>
                <a:spcPct val="90000"/>
              </a:lnSpc>
            </a:pPr>
            <a:r>
              <a:rPr lang="en-US" dirty="0" smtClean="0">
                <a:ea typeface="ＭＳ Ｐゴシック" pitchFamily="34" charset="-128"/>
              </a:rPr>
              <a:t>Each takes a </a:t>
            </a:r>
            <a:r>
              <a:rPr lang="ja-JP" altLang="en-US" dirty="0" smtClean="0">
                <a:ea typeface="ＭＳ Ｐゴシック" pitchFamily="34" charset="-128"/>
              </a:rPr>
              <a:t>“</a:t>
            </a:r>
            <a:r>
              <a:rPr lang="en-US" altLang="ja-JP" dirty="0" smtClean="0">
                <a:ea typeface="ＭＳ Ｐゴシック" pitchFamily="34" charset="-128"/>
              </a:rPr>
              <a:t>pillar</a:t>
            </a:r>
            <a:r>
              <a:rPr lang="ja-JP" altLang="en-US" dirty="0" smtClean="0">
                <a:ea typeface="ＭＳ Ｐゴシック" pitchFamily="34" charset="-128"/>
              </a:rPr>
              <a:t>”</a:t>
            </a:r>
            <a:r>
              <a:rPr lang="en-US" altLang="ja-JP" dirty="0" smtClean="0">
                <a:ea typeface="ＭＳ Ｐゴシック" pitchFamily="34" charset="-128"/>
              </a:rPr>
              <a:t> – a </a:t>
            </a:r>
            <a:r>
              <a:rPr lang="ja-JP" altLang="en-US" dirty="0" smtClean="0">
                <a:ea typeface="ＭＳ Ｐゴシック" pitchFamily="34" charset="-128"/>
              </a:rPr>
              <a:t>“</a:t>
            </a:r>
            <a:r>
              <a:rPr lang="en-US" altLang="ja-JP" dirty="0" smtClean="0">
                <a:ea typeface="ＭＳ Ｐゴシック" pitchFamily="34" charset="-128"/>
              </a:rPr>
              <a:t>developing-others</a:t>
            </a:r>
            <a:r>
              <a:rPr lang="ja-JP" altLang="en-US" dirty="0" smtClean="0">
                <a:ea typeface="ＭＳ Ｐゴシック" pitchFamily="34" charset="-128"/>
              </a:rPr>
              <a:t>”</a:t>
            </a:r>
            <a:r>
              <a:rPr lang="en-US" altLang="ja-JP" dirty="0" smtClean="0">
                <a:ea typeface="ＭＳ Ｐゴシック" pitchFamily="34" charset="-128"/>
              </a:rPr>
              <a:t> skill or proficiency</a:t>
            </a:r>
          </a:p>
          <a:p>
            <a:pPr eaLnBrk="1" hangingPunct="1">
              <a:lnSpc>
                <a:spcPct val="90000"/>
              </a:lnSpc>
            </a:pPr>
            <a:r>
              <a:rPr lang="en-US" dirty="0" smtClean="0">
                <a:ea typeface="ＭＳ Ｐゴシック" pitchFamily="34" charset="-128"/>
              </a:rPr>
              <a:t>15 minutes to review the skill and develop a role play, skit, scenario or other means to illustrate the skill to the rest of the group</a:t>
            </a:r>
          </a:p>
          <a:p>
            <a:pPr eaLnBrk="1" hangingPunct="1">
              <a:lnSpc>
                <a:spcPct val="90000"/>
              </a:lnSpc>
            </a:pPr>
            <a:r>
              <a:rPr lang="en-US" dirty="0" smtClean="0">
                <a:ea typeface="ＭＳ Ｐゴシック" pitchFamily="34" charset="-128"/>
              </a:rPr>
              <a:t>5 minutes for each group to demonstrate the skill</a:t>
            </a:r>
          </a:p>
          <a:p>
            <a:pPr eaLnBrk="1" hangingPunct="1">
              <a:lnSpc>
                <a:spcPct val="90000"/>
              </a:lnSpc>
            </a:pPr>
            <a:r>
              <a:rPr lang="en-US" dirty="0" smtClean="0">
                <a:ea typeface="ＭＳ Ｐゴシック" pitchFamily="34" charset="-128"/>
              </a:rPr>
              <a:t>The rest of the group has to guess which skill the small group is demonstrating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7442429"/>
      </p:ext>
    </p:extLst>
  </p:cSld>
  <p:clrMapOvr>
    <a:masterClrMapping/>
  </p:clrMapOvr>
  <p:transition spd="med">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wrap="square" numCol="1" anchorCtr="0" compatLnSpc="1">
            <a:prstTxWarp prst="textNoShape">
              <a:avLst/>
            </a:prstTxWarp>
          </a:bodyPr>
          <a:lstStyle/>
          <a:p>
            <a:pPr eaLnBrk="1" hangingPunct="1"/>
            <a:r>
              <a:rPr lang="en-US" sz="2900" b="1" smtClean="0">
                <a:ea typeface="ＭＳ Ｐゴシック" pitchFamily="34" charset="-128"/>
              </a:rPr>
              <a:t>Coaching Practice:  The </a:t>
            </a:r>
            <a:r>
              <a:rPr lang="ja-JP" altLang="en-US" sz="2900" b="1" smtClean="0">
                <a:ea typeface="ＭＳ Ｐゴシック" pitchFamily="34" charset="-128"/>
              </a:rPr>
              <a:t>“</a:t>
            </a:r>
            <a:r>
              <a:rPr lang="en-US" altLang="ja-JP" sz="2900" b="1" smtClean="0">
                <a:ea typeface="ＭＳ Ｐゴシック" pitchFamily="34" charset="-128"/>
              </a:rPr>
              <a:t>Ten Pillars</a:t>
            </a:r>
            <a:r>
              <a:rPr lang="ja-JP" altLang="en-US" sz="2900" b="1" smtClean="0">
                <a:ea typeface="ＭＳ Ｐゴシック" pitchFamily="34" charset="-128"/>
              </a:rPr>
              <a:t>”</a:t>
            </a:r>
            <a:r>
              <a:rPr lang="en-US" altLang="ja-JP" sz="2900" b="1" smtClean="0">
                <a:ea typeface="ＭＳ Ｐゴシック" pitchFamily="34" charset="-128"/>
              </a:rPr>
              <a:t> Skills + the Coaching Conversation</a:t>
            </a:r>
            <a:endParaRPr lang="en-US" sz="2900" b="1" smtClean="0">
              <a:ea typeface="ＭＳ Ｐゴシック" pitchFamily="34" charset="-128"/>
            </a:endParaRPr>
          </a:p>
        </p:txBody>
      </p:sp>
      <p:sp>
        <p:nvSpPr>
          <p:cNvPr id="102402" name="Rectangle 3"/>
          <p:cNvSpPr>
            <a:spLocks noGrp="1" noChangeArrowheads="1"/>
          </p:cNvSpPr>
          <p:nvPr>
            <p:ph type="body" idx="1"/>
          </p:nvPr>
        </p:nvSpPr>
        <p:spPr>
          <a:xfrm>
            <a:off x="627797" y="1313597"/>
            <a:ext cx="7772400" cy="4953000"/>
          </a:xfrm>
        </p:spPr>
        <p:txBody>
          <a:bodyPr/>
          <a:lstStyle/>
          <a:p>
            <a:pPr eaLnBrk="1" hangingPunct="1"/>
            <a:r>
              <a:rPr lang="en-US" dirty="0" smtClean="0">
                <a:ea typeface="ＭＳ Ｐゴシック" pitchFamily="34" charset="-128"/>
              </a:rPr>
              <a:t>Groups of 3 (or 4)</a:t>
            </a:r>
          </a:p>
          <a:p>
            <a:pPr eaLnBrk="1" hangingPunct="1"/>
            <a:r>
              <a:rPr lang="en-US" dirty="0" smtClean="0">
                <a:ea typeface="ＭＳ Ｐゴシック" pitchFamily="34" charset="-128"/>
              </a:rPr>
              <a:t>Decide who will be coach, the person being coached (PBC), and observer(s) </a:t>
            </a:r>
          </a:p>
          <a:p>
            <a:pPr eaLnBrk="1" hangingPunct="1"/>
            <a:r>
              <a:rPr lang="en-US" dirty="0" smtClean="0">
                <a:ea typeface="ＭＳ Ｐゴシック" pitchFamily="34" charset="-128"/>
              </a:rPr>
              <a:t>PBC selects a current challenge or problem</a:t>
            </a:r>
          </a:p>
          <a:p>
            <a:pPr eaLnBrk="1" hangingPunct="1"/>
            <a:r>
              <a:rPr lang="en-US" dirty="0" smtClean="0">
                <a:ea typeface="ＭＳ Ｐゴシック" pitchFamily="34" charset="-128"/>
              </a:rPr>
              <a:t>Coach for 15 minutes, using the Coaching Conversation and the Ten Pillars skills</a:t>
            </a:r>
          </a:p>
          <a:p>
            <a:pPr eaLnBrk="1" hangingPunct="1"/>
            <a:r>
              <a:rPr lang="en-US" dirty="0" smtClean="0">
                <a:ea typeface="ＭＳ Ｐゴシック" pitchFamily="34" charset="-128"/>
              </a:rPr>
              <a:t>Observer(s) give 3 minutes of feedback</a:t>
            </a:r>
          </a:p>
          <a:p>
            <a:pPr eaLnBrk="1" hangingPunct="1"/>
            <a:r>
              <a:rPr lang="en-US" dirty="0" smtClean="0">
                <a:ea typeface="ＭＳ Ｐゴシック" pitchFamily="34" charset="-128"/>
              </a:rPr>
              <a:t>PBC gives 2 minutes of feedback</a:t>
            </a:r>
          </a:p>
          <a:p>
            <a:pPr eaLnBrk="1" hangingPunct="1"/>
            <a:r>
              <a:rPr lang="en-US" dirty="0" smtClean="0">
                <a:ea typeface="ＭＳ Ｐゴシック" pitchFamily="34" charset="-128"/>
              </a:rPr>
              <a:t>Switch roles, repeat.</a:t>
            </a:r>
          </a:p>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2916061"/>
      </p:ext>
    </p:extLst>
  </p:cSld>
  <p:clrMapOvr>
    <a:masterClrMapping/>
  </p:clrMapOvr>
  <p:transition spd="med">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1371600" y="277813"/>
            <a:ext cx="7772400" cy="1143000"/>
          </a:xfrm>
        </p:spPr>
        <p:txBody>
          <a:bodyPr/>
          <a:lstStyle/>
          <a:p>
            <a:pPr algn="ctr" eaLnBrk="1" fontAlgn="auto" hangingPunct="1">
              <a:spcAft>
                <a:spcPts val="0"/>
              </a:spcAft>
              <a:defRPr/>
            </a:pPr>
            <a:r>
              <a:rPr lang="en-US" b="1">
                <a:ea typeface="+mj-ea"/>
                <a:cs typeface="+mj-cs"/>
              </a:rPr>
              <a:t>A Model of Coaching</a:t>
            </a:r>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0" y="1905000"/>
            <a:ext cx="4953000" cy="41751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4986757"/>
      </p:ext>
    </p:extLst>
  </p:cSld>
  <p:clrMapOvr>
    <a:masterClrMapping/>
  </p:clrMapOvr>
  <p:transition spd="med">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63550" y="109538"/>
            <a:ext cx="8229600" cy="1143000"/>
          </a:xfrm>
        </p:spPr>
        <p:txBody>
          <a:bodyPr/>
          <a:lstStyle/>
          <a:p>
            <a:pPr eaLnBrk="1" fontAlgn="auto" hangingPunct="1">
              <a:spcAft>
                <a:spcPts val="0"/>
              </a:spcAft>
              <a:defRPr/>
            </a:pPr>
            <a:r>
              <a:rPr lang="en-US" b="1" dirty="0">
                <a:ea typeface="+mj-ea"/>
                <a:cs typeface="+mj-cs"/>
              </a:rPr>
              <a:t>Providing Honest Feedback</a:t>
            </a:r>
          </a:p>
        </p:txBody>
      </p:sp>
      <p:sp>
        <p:nvSpPr>
          <p:cNvPr id="51203" name="Rectangle 3"/>
          <p:cNvSpPr>
            <a:spLocks noGrp="1" noChangeArrowheads="1"/>
          </p:cNvSpPr>
          <p:nvPr>
            <p:ph type="body" idx="1"/>
          </p:nvPr>
        </p:nvSpPr>
        <p:spPr>
          <a:xfrm>
            <a:off x="457200" y="1238250"/>
            <a:ext cx="8229600" cy="4525963"/>
          </a:xfrm>
        </p:spPr>
        <p:txBody>
          <a:bodyPr/>
          <a:lstStyle/>
          <a:p>
            <a:pPr eaLnBrk="1" hangingPunct="1"/>
            <a:r>
              <a:rPr lang="en-US" dirty="0" smtClean="0">
                <a:ea typeface="ＭＳ Ｐゴシック" pitchFamily="34" charset="-128"/>
              </a:rPr>
              <a:t>Ongoing</a:t>
            </a:r>
          </a:p>
          <a:p>
            <a:pPr eaLnBrk="1" hangingPunct="1"/>
            <a:r>
              <a:rPr lang="en-US" dirty="0" smtClean="0">
                <a:ea typeface="ＭＳ Ｐゴシック" pitchFamily="34" charset="-128"/>
              </a:rPr>
              <a:t>Honest</a:t>
            </a:r>
          </a:p>
          <a:p>
            <a:pPr eaLnBrk="1" hangingPunct="1"/>
            <a:r>
              <a:rPr lang="en-US" dirty="0" smtClean="0">
                <a:ea typeface="ＭＳ Ｐゴシック" pitchFamily="34" charset="-128"/>
              </a:rPr>
              <a:t>Feedback </a:t>
            </a:r>
            <a:r>
              <a:rPr lang="en-US" dirty="0" smtClean="0">
                <a:latin typeface="Batang" pitchFamily="18" charset="-127"/>
                <a:ea typeface="Batang" pitchFamily="18" charset="-127"/>
              </a:rPr>
              <a:t>≠ </a:t>
            </a:r>
            <a:r>
              <a:rPr lang="en-US" dirty="0" smtClean="0">
                <a:ea typeface="ＭＳ Ｐゴシック" pitchFamily="34" charset="-128"/>
              </a:rPr>
              <a:t>Criticism</a:t>
            </a:r>
          </a:p>
          <a:p>
            <a:pPr eaLnBrk="1" hangingPunct="1"/>
            <a:r>
              <a:rPr lang="en-US" dirty="0" smtClean="0">
                <a:ea typeface="ＭＳ Ｐゴシック" pitchFamily="34" charset="-128"/>
              </a:rPr>
              <a:t>Fosters growth</a:t>
            </a:r>
          </a:p>
          <a:p>
            <a:pPr eaLnBrk="1" hangingPunct="1"/>
            <a:r>
              <a:rPr lang="en-US" dirty="0" smtClean="0">
                <a:ea typeface="ＭＳ Ｐゴシック" pitchFamily="34" charset="-128"/>
              </a:rPr>
              <a:t>Motivates</a:t>
            </a:r>
          </a:p>
          <a:p>
            <a:pPr eaLnBrk="1" hangingPunct="1"/>
            <a:r>
              <a:rPr lang="en-US" dirty="0" smtClean="0">
                <a:ea typeface="ＭＳ Ｐゴシック" pitchFamily="34" charset="-128"/>
              </a:rPr>
              <a:t>Builds confidence</a:t>
            </a:r>
          </a:p>
          <a:p>
            <a:pPr eaLnBrk="1" hangingPunct="1"/>
            <a:r>
              <a:rPr lang="en-US" dirty="0" smtClean="0">
                <a:ea typeface="ＭＳ Ｐゴシック" pitchFamily="34" charset="-128"/>
              </a:rPr>
              <a:t>Both positive AND constructive needed</a:t>
            </a:r>
          </a:p>
          <a:p>
            <a:pPr eaLnBrk="1" hangingPunct="1"/>
            <a:r>
              <a:rPr lang="en-US" dirty="0" smtClean="0">
                <a:ea typeface="ＭＳ Ｐゴシック" pitchFamily="34" charset="-128"/>
              </a:rPr>
              <a:t>Based on observation and analysis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61296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p:cTn id="7" dur="500" fill="hold"/>
                                        <p:tgtEl>
                                          <p:spTgt spid="512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0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0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1203">
                                            <p:txEl>
                                              <p:pRg st="1" end="1"/>
                                            </p:txEl>
                                          </p:spTgt>
                                        </p:tgtEl>
                                        <p:attrNameLst>
                                          <p:attrName>style.visibility</p:attrName>
                                        </p:attrNameLst>
                                      </p:cBhvr>
                                      <p:to>
                                        <p:strVal val="visible"/>
                                      </p:to>
                                    </p:set>
                                    <p:anim calcmode="lin" valueType="num">
                                      <p:cBhvr>
                                        <p:cTn id="14" dur="500" fill="hold"/>
                                        <p:tgtEl>
                                          <p:spTgt spid="5120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120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120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51203">
                                            <p:txEl>
                                              <p:pRg st="2" end="2"/>
                                            </p:txEl>
                                          </p:spTgt>
                                        </p:tgtEl>
                                        <p:attrNameLst>
                                          <p:attrName>style.visibility</p:attrName>
                                        </p:attrNameLst>
                                      </p:cBhvr>
                                      <p:to>
                                        <p:strVal val="visible"/>
                                      </p:to>
                                    </p:set>
                                    <p:anim calcmode="lin" valueType="num">
                                      <p:cBhvr>
                                        <p:cTn id="21" dur="500" fill="hold"/>
                                        <p:tgtEl>
                                          <p:spTgt spid="5120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120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120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51203">
                                            <p:txEl>
                                              <p:pRg st="3" end="3"/>
                                            </p:txEl>
                                          </p:spTgt>
                                        </p:tgtEl>
                                        <p:attrNameLst>
                                          <p:attrName>style.visibility</p:attrName>
                                        </p:attrNameLst>
                                      </p:cBhvr>
                                      <p:to>
                                        <p:strVal val="visible"/>
                                      </p:to>
                                    </p:set>
                                    <p:anim calcmode="lin" valueType="num">
                                      <p:cBhvr>
                                        <p:cTn id="28" dur="500" fill="hold"/>
                                        <p:tgtEl>
                                          <p:spTgt spid="5120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120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120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51203">
                                            <p:txEl>
                                              <p:pRg st="4" end="4"/>
                                            </p:txEl>
                                          </p:spTgt>
                                        </p:tgtEl>
                                        <p:attrNameLst>
                                          <p:attrName>style.visibility</p:attrName>
                                        </p:attrNameLst>
                                      </p:cBhvr>
                                      <p:to>
                                        <p:strVal val="visible"/>
                                      </p:to>
                                    </p:set>
                                    <p:anim calcmode="lin" valueType="num">
                                      <p:cBhvr>
                                        <p:cTn id="35" dur="500" fill="hold"/>
                                        <p:tgtEl>
                                          <p:spTgt spid="5120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120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120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51203">
                                            <p:txEl>
                                              <p:pRg st="5" end="5"/>
                                            </p:txEl>
                                          </p:spTgt>
                                        </p:tgtEl>
                                        <p:attrNameLst>
                                          <p:attrName>style.visibility</p:attrName>
                                        </p:attrNameLst>
                                      </p:cBhvr>
                                      <p:to>
                                        <p:strVal val="visible"/>
                                      </p:to>
                                    </p:set>
                                    <p:anim calcmode="lin" valueType="num">
                                      <p:cBhvr>
                                        <p:cTn id="42" dur="500" fill="hold"/>
                                        <p:tgtEl>
                                          <p:spTgt spid="5120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120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120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51203">
                                            <p:txEl>
                                              <p:pRg st="6" end="6"/>
                                            </p:txEl>
                                          </p:spTgt>
                                        </p:tgtEl>
                                        <p:attrNameLst>
                                          <p:attrName>style.visibility</p:attrName>
                                        </p:attrNameLst>
                                      </p:cBhvr>
                                      <p:to>
                                        <p:strVal val="visible"/>
                                      </p:to>
                                    </p:set>
                                    <p:anim calcmode="lin" valueType="num">
                                      <p:cBhvr>
                                        <p:cTn id="49" dur="500" fill="hold"/>
                                        <p:tgtEl>
                                          <p:spTgt spid="5120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120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1203">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51203">
                                            <p:txEl>
                                              <p:pRg st="7" end="7"/>
                                            </p:txEl>
                                          </p:spTgt>
                                        </p:tgtEl>
                                        <p:attrNameLst>
                                          <p:attrName>style.visibility</p:attrName>
                                        </p:attrNameLst>
                                      </p:cBhvr>
                                      <p:to>
                                        <p:strVal val="visible"/>
                                      </p:to>
                                    </p:set>
                                    <p:anim calcmode="lin" valueType="num">
                                      <p:cBhvr>
                                        <p:cTn id="56" dur="500" fill="hold"/>
                                        <p:tgtEl>
                                          <p:spTgt spid="5120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120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12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fontAlgn="auto" hangingPunct="1">
              <a:spcAft>
                <a:spcPts val="0"/>
              </a:spcAft>
              <a:defRPr/>
            </a:pPr>
            <a:r>
              <a:rPr lang="en-US" sz="4400" b="1">
                <a:ea typeface="+mj-ea"/>
                <a:cs typeface="+mj-cs"/>
              </a:rPr>
              <a:t>Coaching Practice</a:t>
            </a:r>
          </a:p>
        </p:txBody>
      </p:sp>
      <p:sp>
        <p:nvSpPr>
          <p:cNvPr id="105474" name="Rectangle 3"/>
          <p:cNvSpPr>
            <a:spLocks noGrp="1" noChangeArrowheads="1"/>
          </p:cNvSpPr>
          <p:nvPr>
            <p:ph type="body" idx="1"/>
          </p:nvPr>
        </p:nvSpPr>
        <p:spPr>
          <a:xfrm>
            <a:off x="429904" y="1177119"/>
            <a:ext cx="8229600" cy="4525963"/>
          </a:xfrm>
        </p:spPr>
        <p:txBody>
          <a:bodyPr/>
          <a:lstStyle/>
          <a:p>
            <a:pPr eaLnBrk="1" hangingPunct="1"/>
            <a:r>
              <a:rPr lang="en-US" dirty="0" smtClean="0">
                <a:ea typeface="ＭＳ Ｐゴシック" pitchFamily="34" charset="-128"/>
              </a:rPr>
              <a:t>Groups of 3 (or 4)</a:t>
            </a:r>
          </a:p>
          <a:p>
            <a:pPr eaLnBrk="1" hangingPunct="1"/>
            <a:r>
              <a:rPr lang="en-US" dirty="0" smtClean="0">
                <a:ea typeface="ＭＳ Ｐゴシック" pitchFamily="34" charset="-128"/>
              </a:rPr>
              <a:t>Rotate roles.  If you haven</a:t>
            </a:r>
            <a:r>
              <a:rPr lang="ja-JP" altLang="en-US" dirty="0" smtClean="0">
                <a:ea typeface="ＭＳ Ｐゴシック" pitchFamily="34" charset="-128"/>
              </a:rPr>
              <a:t>’</a:t>
            </a:r>
            <a:r>
              <a:rPr lang="en-US" altLang="ja-JP" dirty="0" smtClean="0">
                <a:ea typeface="ＭＳ Ｐゴシック" pitchFamily="34" charset="-128"/>
              </a:rPr>
              <a:t>t yet coached, now</a:t>
            </a:r>
            <a:r>
              <a:rPr lang="ja-JP" altLang="en-US" dirty="0" smtClean="0">
                <a:ea typeface="ＭＳ Ｐゴシック" pitchFamily="34" charset="-128"/>
              </a:rPr>
              <a:t>’</a:t>
            </a:r>
            <a:r>
              <a:rPr lang="en-US" altLang="ja-JP" dirty="0" smtClean="0">
                <a:ea typeface="ＭＳ Ｐゴシック" pitchFamily="34" charset="-128"/>
              </a:rPr>
              <a:t>s the time.  Decide who will be coach, PBC, and observer(s) for this role play</a:t>
            </a:r>
          </a:p>
          <a:p>
            <a:pPr eaLnBrk="1" hangingPunct="1"/>
            <a:r>
              <a:rPr lang="en-US" dirty="0" smtClean="0">
                <a:ea typeface="ＭＳ Ｐゴシック" pitchFamily="34" charset="-128"/>
              </a:rPr>
              <a:t>Review the scenario; prepare for the coaching conversation</a:t>
            </a:r>
          </a:p>
          <a:p>
            <a:pPr eaLnBrk="1" hangingPunct="1"/>
            <a:r>
              <a:rPr lang="en-US" dirty="0" smtClean="0">
                <a:ea typeface="ＭＳ Ｐゴシック" pitchFamily="34" charset="-128"/>
              </a:rPr>
              <a:t>Practice coaching for 15 minutes</a:t>
            </a:r>
          </a:p>
          <a:p>
            <a:pPr eaLnBrk="1" hangingPunct="1"/>
            <a:r>
              <a:rPr lang="en-US" dirty="0" smtClean="0">
                <a:ea typeface="ＭＳ Ｐゴシック" pitchFamily="34" charset="-128"/>
              </a:rPr>
              <a:t>Observer(s) give 3 minutes of feedback</a:t>
            </a:r>
          </a:p>
          <a:p>
            <a:pPr eaLnBrk="1" hangingPunct="1"/>
            <a:r>
              <a:rPr lang="en-US" dirty="0" smtClean="0">
                <a:ea typeface="ＭＳ Ｐゴシック" pitchFamily="34" charset="-128"/>
              </a:rPr>
              <a:t>PBC gives 2 minutes of feedback</a:t>
            </a:r>
          </a:p>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7527824"/>
      </p:ext>
    </p:extLst>
  </p:cSld>
  <p:clrMapOvr>
    <a:masterClrMapping/>
  </p:clrMapOvr>
  <p:transition spd="med">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0850" y="-133350"/>
            <a:ext cx="8229600" cy="1143000"/>
          </a:xfrm>
        </p:spPr>
        <p:txBody>
          <a:bodyPr/>
          <a:lstStyle/>
          <a:p>
            <a:pPr eaLnBrk="1" fontAlgn="auto" hangingPunct="1">
              <a:spcAft>
                <a:spcPts val="0"/>
              </a:spcAft>
              <a:defRPr/>
            </a:pPr>
            <a:r>
              <a:rPr lang="en-US" sz="3200" b="1" dirty="0">
                <a:ea typeface="+mj-ea"/>
                <a:cs typeface="+mj-cs"/>
              </a:rPr>
              <a:t>Coaching Scenario:  Honest Feedback</a:t>
            </a:r>
          </a:p>
        </p:txBody>
      </p:sp>
      <p:sp>
        <p:nvSpPr>
          <p:cNvPr id="106498" name="Rectangle 3"/>
          <p:cNvSpPr>
            <a:spLocks noGrp="1" noChangeArrowheads="1"/>
          </p:cNvSpPr>
          <p:nvPr>
            <p:ph type="body" idx="1"/>
          </p:nvPr>
        </p:nvSpPr>
        <p:spPr>
          <a:xfrm>
            <a:off x="539750" y="908050"/>
            <a:ext cx="8058150" cy="5029200"/>
          </a:xfrm>
        </p:spPr>
        <p:txBody>
          <a:bodyPr/>
          <a:lstStyle/>
          <a:p>
            <a:pPr marL="0" indent="0" eaLnBrk="1" hangingPunct="1">
              <a:lnSpc>
                <a:spcPct val="90000"/>
              </a:lnSpc>
              <a:buNone/>
            </a:pPr>
            <a:r>
              <a:rPr lang="en-US" sz="2000" dirty="0" smtClean="0">
                <a:ea typeface="ＭＳ Ｐゴシック" pitchFamily="34" charset="-128"/>
              </a:rPr>
              <a:t>You are the Vice President of ABC Corp.  You observe one of your employees working very effectively upwards with the other VPs, and the company President. They respect him, his expertise, his reports, his recommendations, and his insights, and they have also expressed to you that they appreciate his helpfulness.  However, you have also observed that this individual has difficulty working with his direct reports and others in the department.  He is often gruff and impatient with directs and other employees not at his </a:t>
            </a:r>
            <a:r>
              <a:rPr lang="ja-JP" altLang="en-US" sz="2000" dirty="0" smtClean="0">
                <a:ea typeface="ＭＳ Ｐゴシック" pitchFamily="34" charset="-128"/>
              </a:rPr>
              <a:t>“</a:t>
            </a:r>
            <a:r>
              <a:rPr lang="en-US" altLang="ja-JP" sz="2000" dirty="0" smtClean="0">
                <a:ea typeface="ＭＳ Ｐゴシック" pitchFamily="34" charset="-128"/>
              </a:rPr>
              <a:t>level</a:t>
            </a:r>
            <a:r>
              <a:rPr lang="ja-JP" altLang="en-US" sz="2000" dirty="0" smtClean="0">
                <a:ea typeface="ＭＳ Ｐゴシック" pitchFamily="34" charset="-128"/>
              </a:rPr>
              <a:t>”</a:t>
            </a:r>
            <a:r>
              <a:rPr lang="en-US" altLang="ja-JP" sz="2000" dirty="0" smtClean="0">
                <a:ea typeface="ＭＳ Ｐゴシック" pitchFamily="34" charset="-128"/>
              </a:rPr>
              <a:t> in the organization.  With these folks, he seems to prefer to work alone, is not a team player, and withholds information.  You are his supervisor and the only person on his immediate work team with whom he seems to be able to maintain a civil working relationship.  His behavior is seriously impacting the performance of your department, and the organization as a whole, and the time has come for you to provide him with some feedback on his behavior.  He has just completed making a successful report to the senior team (VPs and President), and then made snide and sarcastic comments about a peer at one of your team meetings.</a:t>
            </a:r>
          </a:p>
          <a:p>
            <a:pPr marL="0" indent="0" eaLnBrk="1" hangingPunct="1">
              <a:lnSpc>
                <a:spcPct val="90000"/>
              </a:lnSpc>
              <a:buNone/>
            </a:pPr>
            <a:r>
              <a:rPr lang="en-US" sz="2000" dirty="0" smtClean="0">
                <a:ea typeface="ＭＳ Ｐゴシック" pitchFamily="34" charset="-128"/>
              </a:rPr>
              <a:t>How will you give him feedback?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3869244"/>
      </p:ext>
    </p:extLst>
  </p:cSld>
  <p:clrMapOvr>
    <a:masterClrMapping/>
  </p:clrMapOvr>
  <p:transition spd="med">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How to do it:</a:t>
            </a:r>
          </a:p>
        </p:txBody>
      </p:sp>
      <p:sp>
        <p:nvSpPr>
          <p:cNvPr id="107522" name="Rectangle 3"/>
          <p:cNvSpPr>
            <a:spLocks noGrp="1" noChangeArrowheads="1"/>
          </p:cNvSpPr>
          <p:nvPr>
            <p:ph type="body" idx="1"/>
          </p:nvPr>
        </p:nvSpPr>
        <p:spPr>
          <a:xfrm>
            <a:off x="511791" y="1149824"/>
            <a:ext cx="8229600" cy="4525963"/>
          </a:xfrm>
        </p:spPr>
        <p:txBody>
          <a:bodyPr/>
          <a:lstStyle/>
          <a:p>
            <a:pPr eaLnBrk="1" hangingPunct="1">
              <a:lnSpc>
                <a:spcPct val="90000"/>
              </a:lnSpc>
            </a:pPr>
            <a:r>
              <a:rPr lang="en-US" dirty="0" smtClean="0">
                <a:ea typeface="ＭＳ Ｐゴシック" pitchFamily="34" charset="-128"/>
              </a:rPr>
              <a:t>Be specific</a:t>
            </a:r>
          </a:p>
          <a:p>
            <a:pPr eaLnBrk="1" hangingPunct="1">
              <a:lnSpc>
                <a:spcPct val="90000"/>
              </a:lnSpc>
            </a:pPr>
            <a:r>
              <a:rPr lang="en-US" dirty="0" smtClean="0">
                <a:ea typeface="ＭＳ Ｐゴシック" pitchFamily="34" charset="-128"/>
              </a:rPr>
              <a:t>Be timely</a:t>
            </a:r>
          </a:p>
          <a:p>
            <a:pPr eaLnBrk="1" hangingPunct="1">
              <a:lnSpc>
                <a:spcPct val="90000"/>
              </a:lnSpc>
            </a:pPr>
            <a:r>
              <a:rPr lang="en-US" dirty="0" smtClean="0">
                <a:ea typeface="ＭＳ Ｐゴシック" pitchFamily="34" charset="-128"/>
              </a:rPr>
              <a:t>Be sincere</a:t>
            </a:r>
          </a:p>
          <a:p>
            <a:pPr eaLnBrk="1" hangingPunct="1">
              <a:lnSpc>
                <a:spcPct val="90000"/>
              </a:lnSpc>
            </a:pPr>
            <a:r>
              <a:rPr lang="en-US" dirty="0" smtClean="0">
                <a:ea typeface="ＭＳ Ｐゴシック" pitchFamily="34" charset="-128"/>
              </a:rPr>
              <a:t>Balance positive and constructive</a:t>
            </a:r>
          </a:p>
          <a:p>
            <a:pPr eaLnBrk="1" hangingPunct="1">
              <a:lnSpc>
                <a:spcPct val="90000"/>
              </a:lnSpc>
            </a:pPr>
            <a:r>
              <a:rPr lang="en-US" dirty="0" smtClean="0">
                <a:ea typeface="ＭＳ Ｐゴシック" pitchFamily="34" charset="-128"/>
              </a:rPr>
              <a:t>Don</a:t>
            </a:r>
            <a:r>
              <a:rPr lang="ja-JP" altLang="en-US" dirty="0" smtClean="0">
                <a:ea typeface="ＭＳ Ｐゴシック" pitchFamily="34" charset="-128"/>
              </a:rPr>
              <a:t>’</a:t>
            </a:r>
            <a:r>
              <a:rPr lang="en-US" altLang="ja-JP" dirty="0" smtClean="0">
                <a:ea typeface="ＭＳ Ｐゴシック" pitchFamily="34" charset="-128"/>
              </a:rPr>
              <a:t>t judge</a:t>
            </a:r>
          </a:p>
          <a:p>
            <a:pPr eaLnBrk="1" hangingPunct="1">
              <a:lnSpc>
                <a:spcPct val="90000"/>
              </a:lnSpc>
            </a:pPr>
            <a:r>
              <a:rPr lang="en-US" dirty="0" smtClean="0">
                <a:ea typeface="ＭＳ Ｐゴシック" pitchFamily="34" charset="-128"/>
              </a:rPr>
              <a:t>Don</a:t>
            </a:r>
            <a:r>
              <a:rPr lang="ja-JP" altLang="en-US" dirty="0" smtClean="0">
                <a:ea typeface="ＭＳ Ｐゴシック" pitchFamily="34" charset="-128"/>
              </a:rPr>
              <a:t>’</a:t>
            </a:r>
            <a:r>
              <a:rPr lang="en-US" altLang="ja-JP" dirty="0" smtClean="0">
                <a:ea typeface="ＭＳ Ｐゴシック" pitchFamily="34" charset="-128"/>
              </a:rPr>
              <a:t>t guess at motives</a:t>
            </a:r>
          </a:p>
          <a:p>
            <a:pPr eaLnBrk="1" hangingPunct="1">
              <a:lnSpc>
                <a:spcPct val="90000"/>
              </a:lnSpc>
            </a:pPr>
            <a:r>
              <a:rPr lang="en-US" dirty="0" smtClean="0">
                <a:ea typeface="ＭＳ Ｐゴシック" pitchFamily="34" charset="-128"/>
              </a:rPr>
              <a:t>Avoid absolutes (</a:t>
            </a:r>
            <a:r>
              <a:rPr lang="ja-JP" altLang="en-US" dirty="0" smtClean="0">
                <a:ea typeface="ＭＳ Ｐゴシック" pitchFamily="34" charset="-128"/>
              </a:rPr>
              <a:t>“</a:t>
            </a:r>
            <a:r>
              <a:rPr lang="en-US" altLang="ja-JP" dirty="0" smtClean="0">
                <a:ea typeface="ＭＳ Ｐゴシック" pitchFamily="34" charset="-128"/>
              </a:rPr>
              <a:t>always</a:t>
            </a:r>
            <a:r>
              <a:rPr lang="ja-JP" altLang="en-US" dirty="0" smtClean="0">
                <a:ea typeface="ＭＳ Ｐゴシック" pitchFamily="34" charset="-128"/>
              </a:rPr>
              <a:t>”</a:t>
            </a:r>
            <a:r>
              <a:rPr lang="en-US" altLang="ja-JP" dirty="0" smtClean="0">
                <a:ea typeface="ＭＳ Ｐゴシック" pitchFamily="34" charset="-128"/>
              </a:rPr>
              <a:t> and </a:t>
            </a:r>
            <a:r>
              <a:rPr lang="ja-JP" altLang="en-US" dirty="0" smtClean="0">
                <a:ea typeface="ＭＳ Ｐゴシック" pitchFamily="34" charset="-128"/>
              </a:rPr>
              <a:t>“</a:t>
            </a:r>
            <a:r>
              <a:rPr lang="en-US" altLang="ja-JP" dirty="0" smtClean="0">
                <a:ea typeface="ＭＳ Ｐゴシック" pitchFamily="34" charset="-128"/>
              </a:rPr>
              <a:t>never</a:t>
            </a:r>
            <a:r>
              <a:rPr lang="ja-JP" altLang="en-US" dirty="0" smtClean="0">
                <a:ea typeface="ＭＳ Ｐゴシック" pitchFamily="34" charset="-128"/>
              </a:rPr>
              <a:t>”</a:t>
            </a:r>
            <a:r>
              <a:rPr lang="en-US" altLang="ja-JP" dirty="0" smtClean="0">
                <a:ea typeface="ＭＳ Ｐゴシック" pitchFamily="34" charset="-128"/>
              </a:rPr>
              <a:t>)</a:t>
            </a:r>
          </a:p>
          <a:p>
            <a:pPr eaLnBrk="1" hangingPunct="1">
              <a:lnSpc>
                <a:spcPct val="90000"/>
              </a:lnSpc>
            </a:pPr>
            <a:r>
              <a:rPr lang="en-US" dirty="0" smtClean="0">
                <a:ea typeface="ＭＳ Ｐゴシック" pitchFamily="34" charset="-128"/>
              </a:rPr>
              <a:t>Prepare</a:t>
            </a:r>
          </a:p>
          <a:p>
            <a:pPr eaLnBrk="1" hangingPunct="1">
              <a:lnSpc>
                <a:spcPct val="90000"/>
              </a:lnSpc>
            </a:pPr>
            <a:r>
              <a:rPr lang="en-US" dirty="0" smtClean="0">
                <a:ea typeface="ＭＳ Ｐゴシック" pitchFamily="34" charset="-128"/>
              </a:rPr>
              <a:t>Make it ongoing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209679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ISEI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ISEI Theme</Template>
  <TotalTime>43175</TotalTime>
  <Words>5981</Words>
  <Application>Microsoft Macintosh PowerPoint</Application>
  <PresentationFormat>On-screen Show (4:3)</PresentationFormat>
  <Paragraphs>749</Paragraphs>
  <Slides>107</Slides>
  <Notes>3</Notes>
  <HiddenSlides>0</HiddenSlides>
  <MMClips>0</MMClips>
  <ScaleCrop>false</ScaleCrop>
  <HeadingPairs>
    <vt:vector size="4" baseType="variant">
      <vt:variant>
        <vt:lpstr>Design Template</vt:lpstr>
      </vt:variant>
      <vt:variant>
        <vt:i4>1</vt:i4>
      </vt:variant>
      <vt:variant>
        <vt:lpstr>Slide Titles</vt:lpstr>
      </vt:variant>
      <vt:variant>
        <vt:i4>107</vt:i4>
      </vt:variant>
    </vt:vector>
  </HeadingPairs>
  <TitlesOfParts>
    <vt:vector size="108" baseType="lpstr">
      <vt:lpstr>ISEI Theme</vt:lpstr>
      <vt:lpstr>Slide 1</vt:lpstr>
      <vt:lpstr>Welcome</vt:lpstr>
      <vt:lpstr>Agenda</vt:lpstr>
      <vt:lpstr>Slide 4</vt:lpstr>
      <vt:lpstr>Jack Welch</vt:lpstr>
      <vt:lpstr>Learning Objectives</vt:lpstr>
      <vt:lpstr>Definition of Coaching</vt:lpstr>
      <vt:lpstr>What is coaching?</vt:lpstr>
      <vt:lpstr>The Telling – Asking Continuum</vt:lpstr>
      <vt:lpstr>What coaching is not</vt:lpstr>
      <vt:lpstr>Leadership Styles are Changing </vt:lpstr>
      <vt:lpstr>The “ROAD WARRIOR” Phenomenon</vt:lpstr>
      <vt:lpstr>People join organizations .  .  .                  .  .  .    but leave managers</vt:lpstr>
      <vt:lpstr>Same study: “Talented” Managers</vt:lpstr>
      <vt:lpstr>What do people want in a manager?</vt:lpstr>
      <vt:lpstr>Dr. Gerald Graham  (Wichita State University)</vt:lpstr>
      <vt:lpstr>Benefits of Coaching</vt:lpstr>
      <vt:lpstr>Six Leadership Approaches</vt:lpstr>
      <vt:lpstr>“Old Style” vs. “Leader as Coach”</vt:lpstr>
      <vt:lpstr>Coaching Skills</vt:lpstr>
      <vt:lpstr>A Model of Coaching</vt:lpstr>
      <vt:lpstr>The Practice of Dialogue</vt:lpstr>
      <vt:lpstr>Suspending Assumptions:   The Ladder of Inference (p. 27)</vt:lpstr>
      <vt:lpstr>Slide 24</vt:lpstr>
      <vt:lpstr>Suspending Assumptions:  How to do it</vt:lpstr>
      <vt:lpstr>Smart Questions</vt:lpstr>
      <vt:lpstr>Neutral Questions . . .</vt:lpstr>
      <vt:lpstr>Neutral Questions Exercise</vt:lpstr>
      <vt:lpstr>Constructive Questions</vt:lpstr>
      <vt:lpstr>Smart Questions: How to do it</vt:lpstr>
      <vt:lpstr>Examples:</vt:lpstr>
      <vt:lpstr>Exercise One:  Suspending Assumptions &amp; Generative Inquiry</vt:lpstr>
      <vt:lpstr>Dialogue Skills</vt:lpstr>
      <vt:lpstr>Respectful Listening</vt:lpstr>
      <vt:lpstr>Self Test for Listening</vt:lpstr>
      <vt:lpstr>The Honorable John Marshall, Chief Justice of the Supreme Court, 1803 – 35 </vt:lpstr>
      <vt:lpstr>Listening for Context</vt:lpstr>
      <vt:lpstr>Formula for handling people . . .</vt:lpstr>
      <vt:lpstr>Reflective Listening Skills</vt:lpstr>
      <vt:lpstr>Active, Receptive &amp; Reflective Listening Skills, cont.</vt:lpstr>
      <vt:lpstr>Active &amp; Reflective Listening, cont.</vt:lpstr>
      <vt:lpstr>How to do it:</vt:lpstr>
      <vt:lpstr>Phrasing examples:</vt:lpstr>
      <vt:lpstr>Exercise Two:  Respectful Listening</vt:lpstr>
      <vt:lpstr>Direct Communication / Straight Talk</vt:lpstr>
      <vt:lpstr>Slide 46</vt:lpstr>
      <vt:lpstr>Exercise 3:  Straight Talk Scenario</vt:lpstr>
      <vt:lpstr>Direct Communication Model</vt:lpstr>
      <vt:lpstr>Slide 49</vt:lpstr>
      <vt:lpstr>Slide 50</vt:lpstr>
      <vt:lpstr>Straight Talk - How to do it:</vt:lpstr>
      <vt:lpstr>Phrasing examples:</vt:lpstr>
      <vt:lpstr>Phrasing examples:</vt:lpstr>
      <vt:lpstr>Phrasing examples:</vt:lpstr>
      <vt:lpstr>Phrasing examples:</vt:lpstr>
      <vt:lpstr>Other Phrasing Examples:</vt:lpstr>
      <vt:lpstr>Round-Robin Coaching</vt:lpstr>
      <vt:lpstr>Coaching Practice</vt:lpstr>
      <vt:lpstr>Exercise 3:  Straight Talk Scenario</vt:lpstr>
      <vt:lpstr>The Coaching Conversation</vt:lpstr>
      <vt:lpstr>1.  Check-in</vt:lpstr>
      <vt:lpstr>2.  Define the Challenge</vt:lpstr>
      <vt:lpstr>3.  Determine the Goal</vt:lpstr>
      <vt:lpstr>4.  Generate Options</vt:lpstr>
      <vt:lpstr>5.  Evaluate Options</vt:lpstr>
      <vt:lpstr>6.  Select the Most Viable Option</vt:lpstr>
      <vt:lpstr>7.  Develop the Action Plan</vt:lpstr>
      <vt:lpstr>8.  Anchor the Plan</vt:lpstr>
      <vt:lpstr>Initial questions for each step</vt:lpstr>
      <vt:lpstr>Slide 70</vt:lpstr>
      <vt:lpstr>Slide 71</vt:lpstr>
      <vt:lpstr>Slide 72</vt:lpstr>
      <vt:lpstr>Exercise Four:  The Coaching Conversation</vt:lpstr>
      <vt:lpstr>Coaching Practice</vt:lpstr>
      <vt:lpstr>Slide 75</vt:lpstr>
      <vt:lpstr>Slide 76</vt:lpstr>
      <vt:lpstr>Coaching Practice</vt:lpstr>
      <vt:lpstr>Coaching Practice</vt:lpstr>
      <vt:lpstr>Before next time . . .</vt:lpstr>
      <vt:lpstr>What did you learn today?</vt:lpstr>
      <vt:lpstr>Welcome back to Leader as Coach</vt:lpstr>
      <vt:lpstr>How did you do ?</vt:lpstr>
      <vt:lpstr>A Model of Coaching</vt:lpstr>
      <vt:lpstr>The DiSC</vt:lpstr>
      <vt:lpstr>D for Direct</vt:lpstr>
      <vt:lpstr>I for Influence</vt:lpstr>
      <vt:lpstr>S for Steadiness</vt:lpstr>
      <vt:lpstr>C for Conscientious</vt:lpstr>
      <vt:lpstr>Exercise</vt:lpstr>
      <vt:lpstr>Developing Others</vt:lpstr>
      <vt:lpstr>Developing Others</vt:lpstr>
      <vt:lpstr>“The Ten Pillars”</vt:lpstr>
      <vt:lpstr>Exercise</vt:lpstr>
      <vt:lpstr>Coaching Practice:  The “Ten Pillars” Skills + the Coaching Conversation</vt:lpstr>
      <vt:lpstr>A Model of Coaching</vt:lpstr>
      <vt:lpstr>Providing Honest Feedback</vt:lpstr>
      <vt:lpstr>Coaching Practice</vt:lpstr>
      <vt:lpstr>Coaching Scenario:  Honest Feedback</vt:lpstr>
      <vt:lpstr>How to do it:</vt:lpstr>
      <vt:lpstr>Coaching Scenario:  Honest Feedback</vt:lpstr>
      <vt:lpstr>Designing the Alliance</vt:lpstr>
      <vt:lpstr>Tuning in to the Other’s “Worldview”</vt:lpstr>
      <vt:lpstr>Generating Awareness</vt:lpstr>
      <vt:lpstr>Confidentiality &amp; Ethics</vt:lpstr>
      <vt:lpstr>Developing Your Coaching Skills Further</vt:lpstr>
      <vt:lpstr>What did you learn today?</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Laura Belsten</dc:creator>
  <cp:lastModifiedBy>Randall Preiser</cp:lastModifiedBy>
  <cp:revision>1094</cp:revision>
  <cp:lastPrinted>2010-11-11T02:36:16Z</cp:lastPrinted>
  <dcterms:created xsi:type="dcterms:W3CDTF">2016-09-01T00:40:39Z</dcterms:created>
  <dcterms:modified xsi:type="dcterms:W3CDTF">2016-09-01T00:41:46Z</dcterms:modified>
</cp:coreProperties>
</file>