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14.xml" ContentType="application/vnd.openxmlformats-officedocument.presentationml.slide+xml"/>
  <Override PartName="/ppt/slides/slide62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53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Default Extension="emf" ContentType="image/x-emf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Default Extension="svg" ContentType="image/svg+xml"/>
  <Override PartName="/ppt/slides/slide47.xml" ContentType="application/vnd.openxmlformats-officedocument.presentationml.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s/slide56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Default Extension="wdp" ContentType="image/vnd.ms-photo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72" r:id="rId1"/>
  </p:sldMasterIdLst>
  <p:notesMasterIdLst>
    <p:notesMasterId r:id="rId64"/>
  </p:notesMasterIdLst>
  <p:sldIdLst>
    <p:sldId id="336" r:id="rId2"/>
    <p:sldId id="337" r:id="rId3"/>
    <p:sldId id="314" r:id="rId4"/>
    <p:sldId id="315" r:id="rId5"/>
    <p:sldId id="316" r:id="rId6"/>
    <p:sldId id="317" r:id="rId7"/>
    <p:sldId id="318" r:id="rId8"/>
    <p:sldId id="319" r:id="rId9"/>
    <p:sldId id="320" r:id="rId10"/>
    <p:sldId id="321" r:id="rId11"/>
    <p:sldId id="322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257" r:id="rId21"/>
    <p:sldId id="341" r:id="rId22"/>
    <p:sldId id="340" r:id="rId23"/>
    <p:sldId id="353" r:id="rId24"/>
    <p:sldId id="345" r:id="rId25"/>
    <p:sldId id="293" r:id="rId26"/>
    <p:sldId id="309" r:id="rId27"/>
    <p:sldId id="343" r:id="rId28"/>
    <p:sldId id="346" r:id="rId29"/>
    <p:sldId id="350" r:id="rId30"/>
    <p:sldId id="348" r:id="rId31"/>
    <p:sldId id="349" r:id="rId32"/>
    <p:sldId id="352" r:id="rId33"/>
    <p:sldId id="259" r:id="rId34"/>
    <p:sldId id="347" r:id="rId35"/>
    <p:sldId id="302" r:id="rId36"/>
    <p:sldId id="342" r:id="rId37"/>
    <p:sldId id="281" r:id="rId38"/>
    <p:sldId id="332" r:id="rId39"/>
    <p:sldId id="333" r:id="rId40"/>
    <p:sldId id="334" r:id="rId41"/>
    <p:sldId id="311" r:id="rId42"/>
    <p:sldId id="310" r:id="rId43"/>
    <p:sldId id="356" r:id="rId44"/>
    <p:sldId id="284" r:id="rId45"/>
    <p:sldId id="276" r:id="rId46"/>
    <p:sldId id="285" r:id="rId47"/>
    <p:sldId id="291" r:id="rId48"/>
    <p:sldId id="312" r:id="rId49"/>
    <p:sldId id="275" r:id="rId50"/>
    <p:sldId id="304" r:id="rId51"/>
    <p:sldId id="286" r:id="rId52"/>
    <p:sldId id="287" r:id="rId53"/>
    <p:sldId id="354" r:id="rId54"/>
    <p:sldId id="270" r:id="rId55"/>
    <p:sldId id="305" r:id="rId56"/>
    <p:sldId id="306" r:id="rId57"/>
    <p:sldId id="307" r:id="rId58"/>
    <p:sldId id="308" r:id="rId59"/>
    <p:sldId id="289" r:id="rId60"/>
    <p:sldId id="271" r:id="rId61"/>
    <p:sldId id="339" r:id="rId62"/>
    <p:sldId id="338" r:id="rId6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xmlns:mv="urn:schemas-microsoft-com:mac:vml" xmlns:mc="http://schemas.openxmlformats.org/markup-compatibility/2006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clrMru>
    <a:srgbClr val="003399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FD5EFAAD-0ECE-453E-9831-46B23BE46B34}">
      <p15:chartTrackingRefBased xmlns=""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34559" autoAdjust="0"/>
    <p:restoredTop sz="86347" autoAdjust="0"/>
  </p:normalViewPr>
  <p:slideViewPr>
    <p:cSldViewPr snapToGrid="0" snapToObjects="1">
      <p:cViewPr>
        <p:scale>
          <a:sx n="80" d="100"/>
          <a:sy n="80" d="100"/>
        </p:scale>
        <p:origin x="-312" y="-65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71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154075-DE93-4890-8C46-20A09411499F}" type="datetimeFigureOut">
              <a:rPr lang="en-US" smtClean="0"/>
              <a:pPr/>
              <a:t>1/18/17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C72D2A-EE2B-4D06-9FF9-425F5B7E00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74519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72D2A-EE2B-4D06-9FF9-425F5B7E004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01561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C72D2A-EE2B-4D06-9FF9-425F5B7E004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00440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6303" y="709435"/>
            <a:ext cx="6477805" cy="1963916"/>
          </a:xfrm>
        </p:spPr>
        <p:txBody>
          <a:bodyPr bIns="0" anchor="b">
            <a:normAutofit/>
          </a:bodyPr>
          <a:lstStyle>
            <a:lvl1pPr algn="l">
              <a:defRPr sz="4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6303" y="2673351"/>
            <a:ext cx="6477804" cy="8033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350" b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467F5-FC14-2344-8198-419A591B6E2F}" type="datetimeFigureOut">
              <a:rPr lang="en-US" smtClean="0"/>
              <a:pPr/>
              <a:t>1/18/17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45343" y="246981"/>
            <a:ext cx="4457751" cy="2319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3295" y="101197"/>
            <a:ext cx="608264" cy="377684"/>
          </a:xfrm>
        </p:spPr>
        <p:txBody>
          <a:bodyPr/>
          <a:lstStyle/>
          <a:p>
            <a:fld id="{C1CCAC61-AEA7-D347-91BC-441640D6B80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-115" r="15828" b="36435"/>
          <a:stretch/>
        </p:blipFill>
        <p:spPr>
          <a:xfrm>
            <a:off x="844095" y="482598"/>
            <a:ext cx="7207758" cy="116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91020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467F5-FC14-2344-8198-419A591B6E2F}" type="datetimeFigureOut">
              <a:rPr lang="en-US" smtClean="0"/>
              <a:pPr/>
              <a:t>1/18/17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CAC61-AEA7-D347-91BC-441640D6B80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-115" r="15828" b="36435"/>
          <a:stretch/>
        </p:blipFill>
        <p:spPr>
          <a:xfrm>
            <a:off x="844095" y="482598"/>
            <a:ext cx="7207758" cy="116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38992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3532" y="599230"/>
            <a:ext cx="1211807" cy="3494917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7702" y="599230"/>
            <a:ext cx="5871623" cy="34949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467F5-FC14-2344-8198-419A591B6E2F}" type="datetimeFigureOut">
              <a:rPr lang="en-US" smtClean="0"/>
              <a:pPr/>
              <a:t>1/18/17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CAC61-AEA7-D347-91BC-441640D6B80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-115" r="59215" b="36435"/>
          <a:stretch/>
        </p:blipFill>
        <p:spPr>
          <a:xfrm rot="5400000">
            <a:off x="6481709" y="2285187"/>
            <a:ext cx="3497580" cy="116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66365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fld id="{C57467F5-FC14-2344-8198-419A591B6E2F}" type="datetimeFigureOut">
              <a:rPr lang="en-US" smtClean="0"/>
              <a:pPr/>
              <a:t>1/18/17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CAC61-AEA7-D347-91BC-441640D6B80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4" name="Picture 2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-115" r="15828" b="36435"/>
          <a:stretch/>
        </p:blipFill>
        <p:spPr>
          <a:xfrm>
            <a:off x="844095" y="482598"/>
            <a:ext cx="7207758" cy="116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49115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875" y="1317097"/>
            <a:ext cx="6464295" cy="1537549"/>
          </a:xfrm>
        </p:spPr>
        <p:txBody>
          <a:bodyPr anchor="b">
            <a:normAutofit/>
          </a:bodyPr>
          <a:lstStyle>
            <a:lvl1pPr algn="l"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46875" y="2854647"/>
            <a:ext cx="6464295" cy="759697"/>
          </a:xfrm>
        </p:spPr>
        <p:txBody>
          <a:bodyPr tIns="91440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467F5-FC14-2344-8198-419A591B6E2F}" type="datetimeFigureOut">
              <a:rPr lang="en-US" smtClean="0"/>
              <a:pPr/>
              <a:t>1/18/17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CAC61-AEA7-D347-91BC-441640D6B80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-115" r="15828" b="36435"/>
          <a:stretch/>
        </p:blipFill>
        <p:spPr>
          <a:xfrm>
            <a:off x="844095" y="482598"/>
            <a:ext cx="7207758" cy="116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99778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8290" y="718528"/>
            <a:ext cx="7204226" cy="7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6875" y="1624216"/>
            <a:ext cx="3483864" cy="24703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1705" y="1628827"/>
            <a:ext cx="3483864" cy="24653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467F5-FC14-2344-8198-419A591B6E2F}" type="datetimeFigureOut">
              <a:rPr lang="en-US" smtClean="0"/>
              <a:pPr/>
              <a:t>1/18/17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CAC61-AEA7-D347-91BC-441640D6B80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-115" r="15828" b="36435"/>
          <a:stretch/>
        </p:blipFill>
        <p:spPr>
          <a:xfrm>
            <a:off x="844095" y="482598"/>
            <a:ext cx="7207758" cy="116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46935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875" y="715003"/>
            <a:ext cx="7205746" cy="79223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6875" y="1627296"/>
            <a:ext cx="3483864" cy="60145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100" b="0" cap="none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6875" y="2230836"/>
            <a:ext cx="3483864" cy="18704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0753" y="1629886"/>
            <a:ext cx="3483864" cy="60167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100" b="0" cap="none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0753" y="2228752"/>
            <a:ext cx="3483864" cy="18653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467F5-FC14-2344-8198-419A591B6E2F}" type="datetimeFigureOut">
              <a:rPr lang="en-US" smtClean="0"/>
              <a:pPr/>
              <a:t>1/18/17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CAC61-AEA7-D347-91BC-441640D6B80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-115" r="15828" b="36435"/>
          <a:stretch/>
        </p:blipFill>
        <p:spPr>
          <a:xfrm>
            <a:off x="844095" y="482598"/>
            <a:ext cx="7207758" cy="116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84065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467F5-FC14-2344-8198-419A591B6E2F}" type="datetimeFigureOut">
              <a:rPr lang="en-US" smtClean="0"/>
              <a:pPr/>
              <a:t>1/18/17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CAC61-AEA7-D347-91BC-441640D6B80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-115" r="15828" b="36435"/>
          <a:stretch/>
        </p:blipFill>
        <p:spPr>
          <a:xfrm>
            <a:off x="844095" y="482598"/>
            <a:ext cx="7207758" cy="116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28182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467F5-FC14-2344-8198-419A591B6E2F}" type="datetimeFigureOut">
              <a:rPr lang="en-US" smtClean="0"/>
              <a:pPr/>
              <a:t>1/18/17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CAC61-AEA7-D347-91BC-441640D6B8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59329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219" y="714434"/>
            <a:ext cx="2456260" cy="1741632"/>
          </a:xfrm>
        </p:spPr>
        <p:txBody>
          <a:bodyPr anchor="b">
            <a:normAutofit/>
          </a:bodyPr>
          <a:lstStyle>
            <a:lvl1pPr algn="l"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2500" y="714434"/>
            <a:ext cx="4509353" cy="337891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3219" y="2456065"/>
            <a:ext cx="2456260" cy="1634189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467F5-FC14-2344-8198-419A591B6E2F}" type="datetimeFigureOut">
              <a:rPr lang="en-US" smtClean="0"/>
              <a:pPr/>
              <a:t>1/18/17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CAC61-AEA7-D347-91BC-441640D6B80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-115" r="15828" b="36435"/>
          <a:stretch/>
        </p:blipFill>
        <p:spPr>
          <a:xfrm>
            <a:off x="844095" y="482598"/>
            <a:ext cx="7207758" cy="116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39608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608041" y="361628"/>
            <a:ext cx="3055900" cy="3861826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843" y="847135"/>
            <a:ext cx="4391154" cy="1443156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3292" y="841907"/>
            <a:ext cx="2093378" cy="2899745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6185" y="2290291"/>
            <a:ext cx="4384865" cy="1572010"/>
          </a:xfrm>
        </p:spPr>
        <p:txBody>
          <a:bodyPr>
            <a:normAutofit/>
          </a:bodyPr>
          <a:lstStyle>
            <a:lvl1pPr marL="0" indent="0" algn="l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3975" y="4102393"/>
            <a:ext cx="4387204" cy="240092"/>
          </a:xfrm>
        </p:spPr>
        <p:txBody>
          <a:bodyPr/>
          <a:lstStyle>
            <a:lvl1pPr algn="l">
              <a:defRPr/>
            </a:lvl1pPr>
          </a:lstStyle>
          <a:p>
            <a:fld id="{C57467F5-FC14-2344-8198-419A591B6E2F}" type="datetimeFigureOut">
              <a:rPr lang="en-US" smtClean="0"/>
              <a:pPr/>
              <a:t>1/18/17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43975" y="238981"/>
            <a:ext cx="3658364" cy="240698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632596" y="103056"/>
            <a:ext cx="608264" cy="377684"/>
          </a:xfrm>
        </p:spPr>
        <p:txBody>
          <a:bodyPr/>
          <a:lstStyle/>
          <a:p>
            <a:fld id="{C1CCAC61-AEA7-D347-91BC-441640D6B80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-116" t="474" r="48549" b="36564"/>
          <a:stretch/>
        </p:blipFill>
        <p:spPr>
          <a:xfrm>
            <a:off x="844095" y="482598"/>
            <a:ext cx="4409694" cy="116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98227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1538" b="-1538"/>
          <a:stretch/>
        </p:blipFill>
        <p:spPr>
          <a:xfrm>
            <a:off x="0" y="4589502"/>
            <a:ext cx="9144000" cy="55721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351577"/>
            <a:ext cx="9144000" cy="4235268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>
            <a:off x="0" y="4590952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7703" y="714994"/>
            <a:ext cx="7202456" cy="7869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7703" y="1628827"/>
            <a:ext cx="7202456" cy="2470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24623" y="247778"/>
            <a:ext cx="1886547" cy="231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467F5-FC14-2344-8198-419A591B6E2F}" type="datetimeFigureOut">
              <a:rPr lang="en-US" smtClean="0"/>
              <a:pPr/>
              <a:t>1/18/17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47703" y="246981"/>
            <a:ext cx="4454127" cy="231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38558" y="103056"/>
            <a:ext cx="608264" cy="37768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100">
                <a:solidFill>
                  <a:schemeClr val="accent1"/>
                </a:solidFill>
              </a:defRPr>
            </a:lvl1pPr>
          </a:lstStyle>
          <a:p>
            <a:fld id="{C1CCAC61-AEA7-D347-91BC-441640D6B8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3213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0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svg"/><Relationship Id="rId5" Type="http://schemas.openxmlformats.org/officeDocument/2006/relationships/image" Target="../media/image20.png"/><Relationship Id="rId6" Type="http://schemas.openxmlformats.org/officeDocument/2006/relationships/image" Target="../media/image22.sv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4.sv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59.sv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476500" y="1987550"/>
            <a:ext cx="4191000" cy="13081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9361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851881" y="891822"/>
            <a:ext cx="5079497" cy="3352800"/>
            <a:chOff x="1851881" y="891822"/>
            <a:chExt cx="5373008" cy="3668890"/>
          </a:xfrm>
        </p:grpSpPr>
        <p:sp>
          <p:nvSpPr>
            <p:cNvPr id="3" name="Rectangle 2"/>
            <p:cNvSpPr/>
            <p:nvPr/>
          </p:nvSpPr>
          <p:spPr>
            <a:xfrm>
              <a:off x="1998134" y="993422"/>
              <a:ext cx="5226755" cy="356729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51881" y="891822"/>
              <a:ext cx="5142614" cy="348826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727202" y="968755"/>
            <a:ext cx="5667022" cy="3185557"/>
            <a:chOff x="1727201" y="1228399"/>
            <a:chExt cx="5847643" cy="3411334"/>
          </a:xfrm>
        </p:grpSpPr>
        <p:sp>
          <p:nvSpPr>
            <p:cNvPr id="2" name="Rectangle 1"/>
            <p:cNvSpPr/>
            <p:nvPr/>
          </p:nvSpPr>
          <p:spPr>
            <a:xfrm>
              <a:off x="1828800" y="1332089"/>
              <a:ext cx="5746044" cy="3307644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27201" y="1228399"/>
              <a:ext cx="5667022" cy="328882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92889" y="745067"/>
            <a:ext cx="3104443" cy="3456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Image result for 3d Print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9831" r="17188"/>
          <a:stretch/>
        </p:blipFill>
        <p:spPr bwMode="auto">
          <a:xfrm rot="21158912">
            <a:off x="1310571" y="1248274"/>
            <a:ext cx="3532328" cy="2598716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4798" y="959555"/>
            <a:ext cx="3285069" cy="302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Graphic 1" descr="Coins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="http://schemas.openxmlformats.org/drawingml/2006/main" xmlns:r="http://schemas.openxmlformats.org/officeDocument/2006/relationships" xmlns:p="http://schemas.openxmlformats.org/presentationml/2006/main" xmlns:asvg="http://schemas.microsoft.com/office/drawing/2016/SVG/main" xmlns:mv="urn:schemas-microsoft-com:mac:vml" xmlns:mc="http://schemas.openxmlformats.org/markup-compatibility/2006" r:embed="rId4"/>
              </a:ext>
            </a:extLst>
          </a:blip>
          <a:stretch>
            <a:fillRect/>
          </a:stretch>
        </p:blipFill>
        <p:spPr>
          <a:xfrm>
            <a:off x="705558" y="3316817"/>
            <a:ext cx="914400" cy="914400"/>
          </a:xfrm>
          <a:prstGeom prst="rect">
            <a:avLst/>
          </a:prstGeom>
        </p:spPr>
      </p:pic>
      <p:pic>
        <p:nvPicPr>
          <p:cNvPr id="3" name="Graphic 2" descr="Money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="http://schemas.openxmlformats.org/drawingml/2006/main" xmlns:r="http://schemas.openxmlformats.org/officeDocument/2006/relationships" xmlns:p="http://schemas.openxmlformats.org/presentationml/2006/main" xmlns:asvg="http://schemas.microsoft.com/office/drawing/2016/SVG/main" xmlns:mv="urn:schemas-microsoft-com:mac:vml" xmlns:mc="http://schemas.openxmlformats.org/markup-compatibility/2006" r:embed="rId6"/>
              </a:ext>
            </a:extLst>
          </a:blip>
          <a:stretch>
            <a:fillRect/>
          </a:stretch>
        </p:blipFill>
        <p:spPr>
          <a:xfrm>
            <a:off x="1775178" y="3316817"/>
            <a:ext cx="914400" cy="91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78177" y="958567"/>
            <a:ext cx="8291689" cy="3000587"/>
            <a:chOff x="457200" y="1681056"/>
            <a:chExt cx="8291689" cy="300058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5001" r="4320"/>
            <a:stretch/>
          </p:blipFill>
          <p:spPr>
            <a:xfrm>
              <a:off x="457200" y="1681056"/>
              <a:ext cx="8291689" cy="3000587"/>
            </a:xfrm>
            <a:prstGeom prst="rect">
              <a:avLst/>
            </a:prstGeom>
          </p:spPr>
        </p:pic>
        <p:pic>
          <p:nvPicPr>
            <p:cNvPr id="5" name="Picture 4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53266" y="1681056"/>
              <a:ext cx="3499556" cy="885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22489" y="824284"/>
            <a:ext cx="7586135" cy="3755827"/>
            <a:chOff x="722489" y="824284"/>
            <a:chExt cx="7586135" cy="375582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10667" y="1479546"/>
              <a:ext cx="3397957" cy="2548468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2489" y="824284"/>
              <a:ext cx="4112029" cy="230273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77397" y="3227561"/>
              <a:ext cx="3381375" cy="135255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Coaching and Training Statistics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7703" y="1309415"/>
            <a:ext cx="7202456" cy="2733196"/>
          </a:xfrm>
        </p:spPr>
        <p:txBody>
          <a:bodyPr>
            <a:normAutofit lnSpcReduction="10000"/>
          </a:bodyPr>
          <a:lstStyle/>
          <a:p>
            <a:pPr marL="457200" indent="-457200"/>
            <a:r>
              <a:rPr lang="en-US" sz="1800" dirty="0"/>
              <a:t>The Global Workforce Training Industry is at $306 Billion Annually</a:t>
            </a:r>
          </a:p>
          <a:p>
            <a:pPr marL="457200" indent="-457200"/>
            <a:r>
              <a:rPr lang="en-US" sz="1800" dirty="0"/>
              <a:t>Currently Projected Growth of Consulting at 83%</a:t>
            </a:r>
          </a:p>
          <a:p>
            <a:pPr marL="457200" indent="-457200"/>
            <a:r>
              <a:rPr lang="en-US" sz="1800" dirty="0"/>
              <a:t>Organization Coaching $11 Billion a year</a:t>
            </a:r>
          </a:p>
          <a:p>
            <a:pPr marL="457200" indent="-457200"/>
            <a:r>
              <a:rPr lang="en-US" sz="1800" dirty="0"/>
              <a:t>Growing at $8 Billion a year</a:t>
            </a:r>
          </a:p>
          <a:p>
            <a:pPr marL="457200" indent="-457200"/>
            <a:r>
              <a:rPr lang="en-US" sz="1800" dirty="0"/>
              <a:t>Personal/Executive Coaching is the 2</a:t>
            </a:r>
            <a:r>
              <a:rPr lang="en-US" sz="1800" baseline="30000" dirty="0"/>
              <a:t>nd</a:t>
            </a:r>
            <a:r>
              <a:rPr lang="en-US" sz="1800" dirty="0"/>
              <a:t> Fastest Growing industry on the Planet   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Image result for boom time"/>
          <p:cNvSpPr>
            <a:spLocks noChangeAspect="1" noChangeArrowheads="1"/>
          </p:cNvSpPr>
          <p:nvPr/>
        </p:nvSpPr>
        <p:spPr bwMode="auto">
          <a:xfrm>
            <a:off x="4419600" y="2419350"/>
            <a:ext cx="1721556" cy="1721556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6" name="Picture 4" descr="Image result for boom tim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AEAEA"/>
              </a:clrFrom>
              <a:clrTo>
                <a:srgbClr val="EAEAEA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950344" y="1915609"/>
            <a:ext cx="4660068" cy="2670526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Boom Time!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847702" y="1183884"/>
            <a:ext cx="3375381" cy="24709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Organizational Training, Coaching, &amp; Consulting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01" y="789415"/>
            <a:ext cx="7731855" cy="786926"/>
          </a:xfrm>
        </p:spPr>
        <p:txBody>
          <a:bodyPr>
            <a:normAutofit/>
          </a:bodyPr>
          <a:lstStyle/>
          <a:p>
            <a:r>
              <a:rPr lang="en-US" dirty="0"/>
              <a:t>The Disruption in Organization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7701" y="1284458"/>
            <a:ext cx="8229600" cy="3641580"/>
          </a:xfrm>
        </p:spPr>
        <p:txBody>
          <a:bodyPr>
            <a:normAutofit/>
          </a:bodyPr>
          <a:lstStyle/>
          <a:p>
            <a:r>
              <a:rPr lang="en-US" sz="1800" dirty="0"/>
              <a:t>Not more technology, data, or information</a:t>
            </a:r>
          </a:p>
          <a:p>
            <a:r>
              <a:rPr lang="en-US" sz="1800" dirty="0"/>
              <a:t>Not more traditional training, lecturing, and cognitive development </a:t>
            </a:r>
          </a:p>
          <a:p>
            <a:r>
              <a:rPr lang="en-US" sz="1800" dirty="0"/>
              <a:t>Realization of the attributes  </a:t>
            </a:r>
          </a:p>
          <a:p>
            <a:pPr>
              <a:buNone/>
            </a:pPr>
            <a:r>
              <a:rPr lang="en-US" sz="1800" dirty="0"/>
              <a:t>Organizations Need People Who: </a:t>
            </a:r>
          </a:p>
          <a:p>
            <a:pPr lvl="1"/>
            <a:r>
              <a:rPr lang="en-US" sz="1650" dirty="0">
                <a:solidFill>
                  <a:schemeClr val="accent1"/>
                </a:solidFill>
              </a:rPr>
              <a:t>Are emotionally intelligent</a:t>
            </a:r>
          </a:p>
          <a:p>
            <a:pPr lvl="1"/>
            <a:r>
              <a:rPr lang="en-US" sz="1650" dirty="0">
                <a:solidFill>
                  <a:schemeClr val="accent1"/>
                </a:solidFill>
              </a:rPr>
              <a:t>Are collaborative, can work naturally in Smart teams</a:t>
            </a:r>
          </a:p>
          <a:p>
            <a:pPr lvl="1"/>
            <a:r>
              <a:rPr lang="en-US" sz="1650" dirty="0">
                <a:solidFill>
                  <a:schemeClr val="accent1"/>
                </a:solidFill>
              </a:rPr>
              <a:t>Able to think out of the box, take risks</a:t>
            </a:r>
          </a:p>
          <a:p>
            <a:pPr lvl="1"/>
            <a:r>
              <a:rPr lang="en-US" sz="1650" dirty="0">
                <a:solidFill>
                  <a:schemeClr val="accent1"/>
                </a:solidFill>
              </a:rPr>
              <a:t>Can navigate in chaos, complexity, and uncertainty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42304" y="2844379"/>
            <a:ext cx="56769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Engagement</a:t>
            </a:r>
            <a:r>
              <a:rPr lang="en-US" sz="6600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4070" y="997719"/>
            <a:ext cx="353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Excited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39900" y="2010939"/>
            <a:ext cx="3963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Creative</a:t>
            </a:r>
            <a:r>
              <a:rPr lang="en-US" dirty="0"/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941" y="897309"/>
            <a:ext cx="3461458" cy="1947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3P Consulting System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Randall Preiser</a:t>
            </a:r>
          </a:p>
          <a:p>
            <a:pPr>
              <a:spcBef>
                <a:spcPts val="400"/>
              </a:spcBef>
            </a:pPr>
            <a:r>
              <a:rPr lang="en-US" dirty="0"/>
              <a:t>CEO, Preiser Consultants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266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03" y="841901"/>
            <a:ext cx="7202456" cy="786926"/>
          </a:xfrm>
        </p:spPr>
        <p:txBody>
          <a:bodyPr>
            <a:normAutofit/>
          </a:bodyPr>
          <a:lstStyle/>
          <a:p>
            <a:r>
              <a:rPr lang="en-US" dirty="0"/>
              <a:t>What You’re Going To Learn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7703" y="1561093"/>
            <a:ext cx="7202456" cy="2470932"/>
          </a:xfrm>
        </p:spPr>
        <p:txBody>
          <a:bodyPr>
            <a:normAutofit/>
          </a:bodyPr>
          <a:lstStyle/>
          <a:p>
            <a:r>
              <a:rPr lang="en-US" sz="1800" dirty="0"/>
              <a:t>3P Consulting System Overview</a:t>
            </a:r>
          </a:p>
          <a:p>
            <a:r>
              <a:rPr lang="en-US" sz="1800" dirty="0"/>
              <a:t>The Mindset, Toolset, and Skillset needed to be a successful Organization Development Consultant &amp; Executive Coach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5378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3P Consulting System Overview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Body of Knowledge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0730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03" y="714994"/>
            <a:ext cx="7454086" cy="786926"/>
          </a:xfrm>
        </p:spPr>
        <p:txBody>
          <a:bodyPr>
            <a:noAutofit/>
          </a:bodyPr>
          <a:lstStyle/>
          <a:p>
            <a:r>
              <a:rPr lang="en-US" dirty="0"/>
              <a:t>5 Step System to Attract, Create, &amp; Serve Organizational Development Clients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7703" y="1645423"/>
            <a:ext cx="7202456" cy="2470932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Step 1: Generate an Inbound Inquiry</a:t>
            </a:r>
          </a:p>
          <a:p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Step 2: Demonstrate client need through assessment</a:t>
            </a:r>
          </a:p>
          <a:p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Step 3: Prepare a results-based proposal</a:t>
            </a:r>
          </a:p>
          <a:p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Step 4: Appropriate executive and team-based interventions</a:t>
            </a:r>
          </a:p>
          <a:p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Step 5: Discuss results with client and establish ongoing engagement</a:t>
            </a:r>
          </a:p>
          <a:p>
            <a:pPr>
              <a:buFont typeface="Wingdings" charset="2"/>
              <a:buChar char="ü"/>
            </a:pP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7867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951" t="1910" r="8208" b="19127"/>
          <a:stretch/>
        </p:blipFill>
        <p:spPr>
          <a:xfrm>
            <a:off x="1268068" y="1277294"/>
            <a:ext cx="6361726" cy="3013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Website Template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8724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03" y="858497"/>
            <a:ext cx="7454086" cy="786926"/>
          </a:xfrm>
        </p:spPr>
        <p:txBody>
          <a:bodyPr>
            <a:noAutofit/>
          </a:bodyPr>
          <a:lstStyle/>
          <a:p>
            <a:r>
              <a:rPr lang="en-US" dirty="0"/>
              <a:t>Step 2: Complimentary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7703" y="1501039"/>
            <a:ext cx="7202456" cy="2470932"/>
          </a:xfrm>
        </p:spPr>
        <p:txBody>
          <a:bodyPr>
            <a:normAutofit lnSpcReduction="10000"/>
          </a:bodyPr>
          <a:lstStyle/>
          <a:p>
            <a:pPr>
              <a:lnSpc>
                <a:spcPct val="130000"/>
              </a:lnSpc>
              <a:buClr>
                <a:srgbClr val="415588"/>
              </a:buClr>
            </a:pP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Step 1: Generate an Inbound Inquiry</a:t>
            </a:r>
          </a:p>
          <a:p>
            <a:pPr>
              <a:lnSpc>
                <a:spcPct val="130000"/>
              </a:lnSpc>
              <a:buClr>
                <a:srgbClr val="415588"/>
              </a:buClr>
            </a:pPr>
            <a:r>
              <a:rPr lang="en-US" sz="2000" dirty="0">
                <a:solidFill>
                  <a:srgbClr val="415588"/>
                </a:solidFill>
              </a:rPr>
              <a:t>Step 2: Demonstrate client need through assessment</a:t>
            </a:r>
          </a:p>
          <a:p>
            <a:pPr lvl="0">
              <a:buClr>
                <a:srgbClr val="415588"/>
              </a:buClr>
            </a:pP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Step 3: Prepare a results-based proposal</a:t>
            </a:r>
          </a:p>
          <a:p>
            <a:pPr lvl="0">
              <a:buClr>
                <a:srgbClr val="415588"/>
              </a:buClr>
            </a:pP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Step 4: Appropriate executive and team-based interventions</a:t>
            </a:r>
          </a:p>
          <a:p>
            <a:pPr lvl="0">
              <a:buClr>
                <a:srgbClr val="415588"/>
              </a:buClr>
            </a:pPr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Step 5: Discuss results with client and establish ongoing engagement</a:t>
            </a:r>
          </a:p>
          <a:p>
            <a:pPr>
              <a:buFont typeface="Wingdings" charset="2"/>
              <a:buChar char="ü"/>
            </a:pP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9610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563" t="2959" r="3047" b="26543"/>
          <a:stretch/>
        </p:blipFill>
        <p:spPr>
          <a:xfrm>
            <a:off x="1335504" y="787587"/>
            <a:ext cx="6205769" cy="3490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Graphic 1" descr="Download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="http://schemas.openxmlformats.org/drawingml/2006/main" xmlns:r="http://schemas.openxmlformats.org/officeDocument/2006/relationships" xmlns:p="http://schemas.openxmlformats.org/presentationml/2006/main" xmlns:asvg="http://schemas.microsoft.com/office/drawing/2016/SVG/main" xmlns:mv="urn:schemas-microsoft-com:mac:vml" xmlns:mc="http://schemas.openxmlformats.org/markup-compatibility/2006" r:embed="rId4"/>
              </a:ext>
            </a:extLst>
          </a:blip>
          <a:stretch>
            <a:fillRect/>
          </a:stretch>
        </p:blipFill>
        <p:spPr>
          <a:xfrm>
            <a:off x="7928809" y="343121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6274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5" descr="page10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6884" y="666045"/>
            <a:ext cx="4673742" cy="3815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1638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03" y="835309"/>
            <a:ext cx="7202456" cy="786926"/>
          </a:xfrm>
        </p:spPr>
        <p:txBody>
          <a:bodyPr/>
          <a:lstStyle/>
          <a:p>
            <a:r>
              <a:rPr lang="en-US" dirty="0"/>
              <a:t>Step 3:  Results-Based Proposal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47725" y="1412875"/>
            <a:ext cx="7202488" cy="2470150"/>
          </a:xfrm>
        </p:spPr>
        <p:txBody>
          <a:bodyPr>
            <a:normAutofit lnSpcReduction="10000"/>
          </a:bodyPr>
          <a:lstStyle/>
          <a:p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Step 1: Generate an Inbound Inquiry</a:t>
            </a:r>
          </a:p>
          <a:p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Step 2: Demonstrate client need through assessment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Step 3: Prepare a results-based proposal</a:t>
            </a:r>
          </a:p>
          <a:p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Step 4: Appropriate executive and team-based interventions</a:t>
            </a:r>
          </a:p>
          <a:p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Step 5: Discuss results with client and establish ongoing engagement</a:t>
            </a:r>
          </a:p>
          <a:p>
            <a:pPr>
              <a:buFont typeface="Wingdings" charset="2"/>
              <a:buChar char="ü"/>
            </a:pP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0034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03" y="835309"/>
            <a:ext cx="7202456" cy="786926"/>
          </a:xfrm>
        </p:spPr>
        <p:txBody>
          <a:bodyPr/>
          <a:lstStyle/>
          <a:p>
            <a:r>
              <a:rPr lang="en-US" dirty="0"/>
              <a:t>Step 4: Executive and Team Interventions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47725" y="1412875"/>
            <a:ext cx="7202488" cy="2470150"/>
          </a:xfrm>
        </p:spPr>
        <p:txBody>
          <a:bodyPr>
            <a:normAutofit lnSpcReduction="10000"/>
          </a:bodyPr>
          <a:lstStyle/>
          <a:p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Step 1: Generate an Inbound Inquiry</a:t>
            </a:r>
          </a:p>
          <a:p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Step 2: Demonstrate client need through assessment</a:t>
            </a:r>
          </a:p>
          <a:p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Step 3: Prepare a results-based proposal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Step 4: Appropriate executive and team-based interventions</a:t>
            </a:r>
          </a:p>
          <a:p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Step 5: Discuss results with client and establish ongoing engagement</a:t>
            </a:r>
          </a:p>
          <a:p>
            <a:pPr>
              <a:buFont typeface="Wingdings" charset="2"/>
              <a:buChar char="ü"/>
            </a:pP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6930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5756" y="824089"/>
            <a:ext cx="5800470" cy="3567289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7685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0800000" flipV="1">
            <a:off x="276578" y="1447050"/>
            <a:ext cx="7892864" cy="2048271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“</a:t>
            </a:r>
            <a:r>
              <a:rPr lang="en-US" sz="3111" dirty="0">
                <a:latin typeface="Gill Sans SemiBold Italic"/>
              </a:rPr>
              <a:t>Something’s happening here, but you don’t know what is it is…do you, Mr. Jones?”</a:t>
            </a:r>
            <a:br>
              <a:rPr lang="en-US" sz="3111" dirty="0">
                <a:latin typeface="Gill Sans SemiBold Italic"/>
              </a:rPr>
            </a:br>
            <a:r>
              <a:rPr lang="en-US" sz="3111" dirty="0">
                <a:latin typeface="Gill Sans SemiBold Italic"/>
              </a:rPr>
              <a:t>														</a:t>
            </a:r>
            <a:br>
              <a:rPr lang="en-US" sz="3111" dirty="0">
                <a:latin typeface="Gill Sans SemiBold Italic"/>
              </a:rPr>
            </a:br>
            <a:r>
              <a:rPr lang="en-US" sz="2400" dirty="0">
                <a:latin typeface="Gill Sans SemiBold Italic"/>
              </a:rPr>
              <a:t>Bob Dylan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197" t="9543" b="47335"/>
          <a:stretch/>
        </p:blipFill>
        <p:spPr>
          <a:xfrm>
            <a:off x="757988" y="1239253"/>
            <a:ext cx="4395105" cy="228359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Gallup 12</a:t>
            </a:r>
            <a:r>
              <a:rPr lang="en-US" baseline="30000" dirty="0"/>
              <a:t>®</a:t>
            </a:r>
            <a:r>
              <a:rPr lang="en-US" dirty="0"/>
              <a:t> Employee Engagement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8216" t="52471"/>
          <a:stretch/>
        </p:blipFill>
        <p:spPr>
          <a:xfrm>
            <a:off x="4740442" y="2075066"/>
            <a:ext cx="4054642" cy="2296015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0353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A08A6B"/>
              </a:clrFrom>
              <a:clrTo>
                <a:srgbClr val="A08A6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5968" y="1217492"/>
            <a:ext cx="5305925" cy="3040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 Workstyle Indicator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774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Team Games</a:t>
            </a:r>
          </a:p>
        </p:txBody>
      </p:sp>
      <p:pic>
        <p:nvPicPr>
          <p:cNvPr id="4" name="Picture 3" descr="Q:\ACTIVEDIR\PRODUCT WIP\Tall Ships 2ed\art files\Tall Ships Point Slide 1.jpg"/>
          <p:cNvPicPr>
            <a:picLocks noChangeAspect="1" noChangeArrowheads="1"/>
          </p:cNvPicPr>
          <p:nvPr/>
        </p:nvPicPr>
        <p:blipFill rotWithShape="1">
          <a:blip r:embed="rId2"/>
          <a:srcRect t="6583" b="1642"/>
          <a:stretch/>
        </p:blipFill>
        <p:spPr bwMode="auto">
          <a:xfrm>
            <a:off x="847703" y="1501920"/>
            <a:ext cx="3437531" cy="2618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 descr="Q:\ARCHIVEDIR\PRODUCTS\Vacation in the Keys TAS 0234\Vacation in the Keys 2nd Edition\Vacation Support Files\Vacation Power Point Slides\Vacation in the Keys Power Point 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4868" y="1501921"/>
            <a:ext cx="3491421" cy="2618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836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791308"/>
            <a:ext cx="7191021" cy="3531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1856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03" y="811247"/>
            <a:ext cx="7202456" cy="786926"/>
          </a:xfrm>
        </p:spPr>
        <p:txBody>
          <a:bodyPr/>
          <a:lstStyle/>
          <a:p>
            <a:r>
              <a:rPr lang="en-US" dirty="0"/>
              <a:t>Step 5:  The 3P Consulting Rapid Results System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47725" y="1412875"/>
            <a:ext cx="7202488" cy="2470150"/>
          </a:xfrm>
        </p:spPr>
        <p:txBody>
          <a:bodyPr>
            <a:normAutofit lnSpcReduction="10000"/>
          </a:bodyPr>
          <a:lstStyle/>
          <a:p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Step 1: Generate an Inbound Inquiry</a:t>
            </a:r>
          </a:p>
          <a:p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Step 2: Demonstrate client need through assessment</a:t>
            </a:r>
          </a:p>
          <a:p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Step 3: Prepare a results-based proposal</a:t>
            </a:r>
          </a:p>
          <a:p>
            <a:r>
              <a:rPr lang="en-US" sz="1800" dirty="0">
                <a:solidFill>
                  <a:schemeClr val="bg1">
                    <a:lumMod val="65000"/>
                  </a:schemeClr>
                </a:solidFill>
              </a:rPr>
              <a:t>Step 4: Appropriate executive and team-based interventions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Step 5: Discuss results with client and establish ongoing engagement</a:t>
            </a:r>
          </a:p>
          <a:p>
            <a:pPr>
              <a:buFont typeface="Wingdings" charset="2"/>
              <a:buChar char="ü"/>
            </a:pP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3107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4417"/>
          <a:stretch/>
        </p:blipFill>
        <p:spPr>
          <a:xfrm>
            <a:off x="1925053" y="716785"/>
            <a:ext cx="5161526" cy="3638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Mindset, Skillset, Toolset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8308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03" y="794017"/>
            <a:ext cx="7202456" cy="786926"/>
          </a:xfrm>
        </p:spPr>
        <p:txBody>
          <a:bodyPr>
            <a:normAutofit/>
          </a:bodyPr>
          <a:lstStyle/>
          <a:p>
            <a:r>
              <a:rPr lang="en-US" dirty="0"/>
              <a:t>The Mindset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7703" y="1436321"/>
            <a:ext cx="7202456" cy="2470932"/>
          </a:xfrm>
        </p:spPr>
        <p:txBody>
          <a:bodyPr>
            <a:normAutofit/>
          </a:bodyPr>
          <a:lstStyle/>
          <a:p>
            <a:r>
              <a:rPr lang="en-US" sz="1800" dirty="0"/>
              <a:t>Outside In vs. Inside Out</a:t>
            </a:r>
          </a:p>
          <a:p>
            <a:r>
              <a:rPr lang="en-US" sz="1800" dirty="0"/>
              <a:t>The Principles behind Clarity</a:t>
            </a:r>
          </a:p>
          <a:p>
            <a:r>
              <a:rPr lang="en-US" sz="1800" dirty="0"/>
              <a:t>The 4 Imperatives of an Authentic Leader</a:t>
            </a:r>
          </a:p>
          <a:p>
            <a:r>
              <a:rPr lang="en-US" sz="1800" dirty="0"/>
              <a:t>The Four Dysfunctions of an Organization</a:t>
            </a:r>
          </a:p>
          <a:p>
            <a:r>
              <a:rPr lang="en-US" sz="1800" dirty="0"/>
              <a:t>The 5 Behaviors of a Cohesive Team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1638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3240"/>
          <a:stretch/>
        </p:blipFill>
        <p:spPr>
          <a:xfrm>
            <a:off x="2247698" y="473281"/>
            <a:ext cx="4424033" cy="38215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0622" y="4294832"/>
            <a:ext cx="2889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Jamie Smart, Clarity. www.ClarityBook.biz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7703" y="1065717"/>
            <a:ext cx="7742844" cy="2470932"/>
          </a:xfrm>
        </p:spPr>
        <p:txBody>
          <a:bodyPr/>
          <a:lstStyle/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sz="2800" dirty="0"/>
              <a:t>100% of the time…….</a:t>
            </a:r>
          </a:p>
          <a:p>
            <a:pPr>
              <a:buNone/>
            </a:pPr>
            <a:r>
              <a:rPr lang="en-US" sz="2800" dirty="0"/>
              <a:t>We are living in the feeling of our thinking!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38045" y="3517298"/>
            <a:ext cx="3036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are experiencing </a:t>
            </a:r>
          </a:p>
          <a:p>
            <a:pPr algn="r"/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right now.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96734" y="2644426"/>
            <a:ext cx="2423265" cy="1261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9101" y="1151467"/>
            <a:ext cx="1429843" cy="1241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2088" y="1151467"/>
            <a:ext cx="3262489" cy="223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111" y="1624850"/>
            <a:ext cx="7833152" cy="118608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2800" dirty="0"/>
              <a:t>Our experience of Reality is coming from our thinking in this moment.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ヒラギノ角ゴ Pro W3" pitchFamily="-112" charset="-128"/>
                <a:cs typeface="ヒラギノ角ゴ Pro W3" pitchFamily="-112" charset="-128"/>
              </a:rPr>
              <a:t>Levels of Engagement</a:t>
            </a:r>
            <a:endParaRPr lang="en-US" dirty="0"/>
          </a:p>
        </p:txBody>
      </p:sp>
      <p:pic>
        <p:nvPicPr>
          <p:cNvPr id="4" name="Picture 11" descr="page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465524" y="1108457"/>
            <a:ext cx="3966814" cy="3518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page1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7339" y="781816"/>
            <a:ext cx="3694112" cy="3630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791308"/>
            <a:ext cx="7191021" cy="3531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1856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03" y="748861"/>
            <a:ext cx="7202456" cy="786926"/>
          </a:xfrm>
        </p:spPr>
        <p:txBody>
          <a:bodyPr>
            <a:normAutofit/>
          </a:bodyPr>
          <a:lstStyle/>
          <a:p>
            <a:r>
              <a:rPr lang="en-US" dirty="0"/>
              <a:t>The Toolset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325" y="1501920"/>
            <a:ext cx="7202456" cy="2470932"/>
          </a:xfrm>
        </p:spPr>
        <p:txBody>
          <a:bodyPr/>
          <a:lstStyle/>
          <a:p>
            <a:r>
              <a:rPr lang="en-US" sz="1800" dirty="0"/>
              <a:t>DiSC Type Indicator</a:t>
            </a:r>
          </a:p>
          <a:p>
            <a:r>
              <a:rPr lang="en-US" sz="1800" dirty="0"/>
              <a:t>360 Multi-rater</a:t>
            </a:r>
          </a:p>
          <a:p>
            <a:r>
              <a:rPr lang="en-US" sz="1800" dirty="0"/>
              <a:t>Gallup 12 Survey</a:t>
            </a:r>
          </a:p>
          <a:p>
            <a:r>
              <a:rPr lang="en-US" sz="1800" dirty="0"/>
              <a:t>Smart Team Games</a:t>
            </a:r>
          </a:p>
          <a:p>
            <a:pPr>
              <a:buFont typeface="Wingdings" charset="2"/>
              <a:buChar char="ü"/>
            </a:pPr>
            <a:endParaRPr lang="en-US" dirty="0"/>
          </a:p>
          <a:p>
            <a:pPr>
              <a:buFont typeface="Wingdings" charset="2"/>
              <a:buChar char="ü"/>
            </a:pP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0843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A08A6B"/>
              </a:clrFrom>
              <a:clrTo>
                <a:srgbClr val="A08A6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92881" y="739485"/>
            <a:ext cx="6287014" cy="3602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129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Skillset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7703" y="1400227"/>
            <a:ext cx="7202456" cy="2470932"/>
          </a:xfrm>
        </p:spPr>
        <p:txBody>
          <a:bodyPr>
            <a:normAutofit/>
          </a:bodyPr>
          <a:lstStyle/>
          <a:p>
            <a:r>
              <a:rPr lang="en-US" sz="1800" dirty="0"/>
              <a:t>Facilitation</a:t>
            </a:r>
          </a:p>
          <a:p>
            <a:pPr lvl="1"/>
            <a:r>
              <a:rPr lang="en-US" sz="1800" dirty="0"/>
              <a:t>SIOP</a:t>
            </a:r>
          </a:p>
          <a:p>
            <a:r>
              <a:rPr lang="en-US" sz="1800" dirty="0"/>
              <a:t>Coaching</a:t>
            </a:r>
          </a:p>
          <a:p>
            <a:pPr lvl="1"/>
            <a:r>
              <a:rPr lang="en-US" sz="1800" dirty="0"/>
              <a:t>3P Executive Coaching</a:t>
            </a:r>
          </a:p>
          <a:p>
            <a:r>
              <a:rPr lang="en-US" sz="1800" dirty="0"/>
              <a:t>Training</a:t>
            </a:r>
          </a:p>
          <a:p>
            <a:pPr lvl="1"/>
            <a:r>
              <a:rPr lang="en-US" sz="1800" dirty="0"/>
              <a:t>The Leader as Coach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2786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The 4 Keys to Bringing About Transformation via Executive &amp; Team Coaching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7703" y="1624261"/>
            <a:ext cx="8229600" cy="2549923"/>
          </a:xfrm>
        </p:spPr>
        <p:txBody>
          <a:bodyPr>
            <a:normAutofit/>
          </a:bodyPr>
          <a:lstStyle/>
          <a:p>
            <a:r>
              <a:rPr lang="en-US" sz="1800" dirty="0"/>
              <a:t>Key 1: Determine Objectives</a:t>
            </a:r>
          </a:p>
          <a:p>
            <a:r>
              <a:rPr lang="en-US" sz="1800" dirty="0"/>
              <a:t>Key 2: Examine Causes </a:t>
            </a:r>
          </a:p>
          <a:p>
            <a:r>
              <a:rPr lang="en-US" sz="1800" dirty="0"/>
              <a:t>Key 3: Facilitate Understanding</a:t>
            </a:r>
          </a:p>
          <a:p>
            <a:r>
              <a:rPr lang="en-US" sz="1800" dirty="0"/>
              <a:t>Key 4: Plan of Action </a:t>
            </a:r>
          </a:p>
        </p:txBody>
      </p:sp>
      <p:pic>
        <p:nvPicPr>
          <p:cNvPr id="4" name="Graphic 3" descr="Unlock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="http://schemas.openxmlformats.org/drawingml/2006/main" xmlns:r="http://schemas.openxmlformats.org/officeDocument/2006/relationships" xmlns:p="http://schemas.openxmlformats.org/presentationml/2006/main" xmlns:asvg="http://schemas.microsoft.com/office/drawing/2016/SVG/main" xmlns:mv="urn:schemas-microsoft-com:mac:vml" xmlns:mc="http://schemas.openxmlformats.org/markup-compatibility/2006" r:embed="rId3"/>
              </a:ext>
            </a:extLst>
          </a:blip>
          <a:stretch>
            <a:fillRect/>
          </a:stretch>
        </p:blipFill>
        <p:spPr>
          <a:xfrm>
            <a:off x="5654841" y="1804737"/>
            <a:ext cx="1344529" cy="1344529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2501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ISEI_Logo_Transback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0032" y="925341"/>
            <a:ext cx="6428037" cy="1532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885573" y="2821525"/>
            <a:ext cx="6776953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4800" b="1" i="1" dirty="0">
                <a:solidFill>
                  <a:schemeClr val="accent4"/>
                </a:solidFill>
              </a:rPr>
              <a:t>The Leader as Coach</a:t>
            </a:r>
          </a:p>
          <a:p>
            <a:r>
              <a:rPr lang="en-US" sz="2800" b="1" i="1" dirty="0">
                <a:solidFill>
                  <a:schemeClr val="accent4"/>
                </a:solidFill>
              </a:rPr>
              <a:t>Presented by Randall Preiser</a:t>
            </a:r>
          </a:p>
          <a:p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DiSC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022" y="1019557"/>
            <a:ext cx="3509544" cy="3241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9463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2444" y="1332089"/>
            <a:ext cx="6716889" cy="2324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1526"/>
          <a:stretch/>
        </p:blipFill>
        <p:spPr>
          <a:xfrm>
            <a:off x="1455821" y="1108457"/>
            <a:ext cx="6328610" cy="3266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and Emotional Intelligence Profile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03" y="779716"/>
            <a:ext cx="7202456" cy="786926"/>
          </a:xfrm>
        </p:spPr>
        <p:txBody>
          <a:bodyPr/>
          <a:lstStyle/>
          <a:p>
            <a:r>
              <a:rPr lang="en-US" dirty="0"/>
              <a:t>What You Learned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3P Consulting System Overview</a:t>
            </a:r>
          </a:p>
          <a:p>
            <a:r>
              <a:rPr lang="en-US" sz="1800" dirty="0"/>
              <a:t>The Mindset, Toolset, and Skillset needed to be a successful Organization Development Consultant &amp; Executive Coach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9671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You Learned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7703" y="1482421"/>
            <a:ext cx="7202456" cy="2470932"/>
          </a:xfrm>
        </p:spPr>
        <p:txBody>
          <a:bodyPr>
            <a:normAutofit/>
          </a:bodyPr>
          <a:lstStyle/>
          <a:p>
            <a:r>
              <a:rPr lang="en-US" sz="1800" dirty="0"/>
              <a:t>The 5 Step System to attract, close, and serve Organizational Development Clients</a:t>
            </a:r>
          </a:p>
          <a:p>
            <a:r>
              <a:rPr lang="en-US" sz="1800" dirty="0"/>
              <a:t>The 4 Keys to bring about transformation via Executive Coaching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8335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03" y="714994"/>
            <a:ext cx="7454086" cy="786926"/>
          </a:xfrm>
        </p:spPr>
        <p:txBody>
          <a:bodyPr>
            <a:noAutofit/>
          </a:bodyPr>
          <a:lstStyle/>
          <a:p>
            <a:r>
              <a:rPr lang="en-US" dirty="0"/>
              <a:t>5 Step System to Attract, Create, &amp; Serve Organizational Development Clients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7703" y="1645423"/>
            <a:ext cx="7202456" cy="2470932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Step 1: Generate an Inbound Inquiry</a:t>
            </a:r>
          </a:p>
          <a:p>
            <a:r>
              <a:rPr lang="en-US" sz="1800" dirty="0"/>
              <a:t>Step 2: Demonstrate client need through assessment</a:t>
            </a:r>
          </a:p>
          <a:p>
            <a:r>
              <a:rPr lang="en-US" sz="1800" dirty="0"/>
              <a:t>Step 3: Prepare a results-based proposal</a:t>
            </a:r>
          </a:p>
          <a:p>
            <a:r>
              <a:rPr lang="en-US" sz="1800" dirty="0"/>
              <a:t>Step 4: Appropriate executive and team-based interventions</a:t>
            </a:r>
          </a:p>
          <a:p>
            <a:r>
              <a:rPr lang="en-US" sz="1800" dirty="0"/>
              <a:t>Step 5: Discuss results with client and establish ongoing engagement</a:t>
            </a:r>
          </a:p>
          <a:p>
            <a:pPr>
              <a:buFont typeface="Wingdings" charset="2"/>
              <a:buChar char="ü"/>
            </a:pP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0998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3P Consulting System -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7703" y="1501920"/>
            <a:ext cx="7202456" cy="2470932"/>
          </a:xfrm>
        </p:spPr>
        <p:txBody>
          <a:bodyPr>
            <a:normAutofit/>
          </a:bodyPr>
          <a:lstStyle/>
          <a:p>
            <a:r>
              <a:rPr lang="en-US" sz="1800" dirty="0"/>
              <a:t>12 Weeks Live Coaching/Training</a:t>
            </a:r>
          </a:p>
          <a:p>
            <a:r>
              <a:rPr lang="en-US" sz="1800" dirty="0"/>
              <a:t>Members-Only Website</a:t>
            </a:r>
          </a:p>
          <a:p>
            <a:r>
              <a:rPr lang="en-US" sz="1800" dirty="0"/>
              <a:t>Full Document and Tools Library</a:t>
            </a:r>
          </a:p>
          <a:p>
            <a:r>
              <a:rPr lang="en-US" sz="1800" dirty="0"/>
              <a:t>Marketing Templates</a:t>
            </a:r>
          </a:p>
          <a:p>
            <a:r>
              <a:rPr lang="en-US" sz="1800" dirty="0"/>
              <a:t>Private Facebook Coaching Group</a:t>
            </a:r>
          </a:p>
          <a:p>
            <a:pPr lvl="1">
              <a:buFont typeface="Wingdings" charset="2"/>
              <a:buChar char="ü"/>
            </a:pP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7129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03" y="739943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What’s Included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7703" y="1287379"/>
            <a:ext cx="7202456" cy="3164305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 err="1"/>
              <a:t>DiSC</a:t>
            </a:r>
            <a:r>
              <a:rPr lang="en-US" sz="1800" dirty="0"/>
              <a:t> profile online portal /training</a:t>
            </a:r>
          </a:p>
          <a:p>
            <a:r>
              <a:rPr lang="en-US" sz="1800" dirty="0"/>
              <a:t>360 Leaders Profile/training</a:t>
            </a:r>
          </a:p>
          <a:p>
            <a:r>
              <a:rPr lang="en-US" sz="1800" dirty="0"/>
              <a:t>Emotional Intelligence assessment/training</a:t>
            </a:r>
          </a:p>
          <a:p>
            <a:r>
              <a:rPr lang="en-US" sz="1800" dirty="0"/>
              <a:t>5 Behaviors Facilitation Program</a:t>
            </a:r>
          </a:p>
          <a:p>
            <a:r>
              <a:rPr lang="en-US" sz="1800" dirty="0"/>
              <a:t>“Leader As Coach” training and materials</a:t>
            </a:r>
          </a:p>
          <a:p>
            <a:r>
              <a:rPr lang="en-US" sz="1800" dirty="0"/>
              <a:t>Website template</a:t>
            </a:r>
          </a:p>
          <a:p>
            <a:r>
              <a:rPr lang="en-US" sz="1800" dirty="0"/>
              <a:t>Social Media consulting</a:t>
            </a:r>
          </a:p>
          <a:p>
            <a:r>
              <a:rPr lang="en-US" sz="1800" dirty="0"/>
              <a:t>Lead generation magnet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47703" y="771577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What Else Is Included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7703" y="1352101"/>
            <a:ext cx="7202456" cy="2470932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Sample proposals/contracts</a:t>
            </a:r>
          </a:p>
          <a:p>
            <a:r>
              <a:rPr lang="en-US" sz="1800" dirty="0"/>
              <a:t>Surveys</a:t>
            </a:r>
          </a:p>
          <a:p>
            <a:r>
              <a:rPr lang="en-US" sz="1800" dirty="0"/>
              <a:t>Smart Team Experiential Games</a:t>
            </a:r>
          </a:p>
          <a:p>
            <a:r>
              <a:rPr lang="en-US" sz="1800" dirty="0"/>
              <a:t>Case Supervision</a:t>
            </a:r>
          </a:p>
          <a:p>
            <a:r>
              <a:rPr lang="en-US" sz="1800" dirty="0"/>
              <a:t>Coaching to achieve clients</a:t>
            </a:r>
          </a:p>
          <a:p>
            <a:r>
              <a:rPr lang="en-US" sz="1800" dirty="0"/>
              <a:t>Coaching tools kit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included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7703" y="1364132"/>
            <a:ext cx="7202456" cy="2470932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Skills training Facilitation/Executive Coaching, Administration of Assessments  </a:t>
            </a:r>
          </a:p>
          <a:p>
            <a:r>
              <a:rPr lang="en-US" sz="1800" dirty="0"/>
              <a:t>Evaluation Forms</a:t>
            </a:r>
          </a:p>
          <a:p>
            <a:r>
              <a:rPr lang="en-US" sz="1800" dirty="0"/>
              <a:t>Important Links</a:t>
            </a:r>
          </a:p>
          <a:p>
            <a:r>
              <a:rPr lang="en-US" sz="1800" dirty="0"/>
              <a:t>List of Professional Associations</a:t>
            </a:r>
          </a:p>
          <a:p>
            <a:r>
              <a:rPr lang="en-US" sz="1800" dirty="0"/>
              <a:t>Additional Resources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Special Bonus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7703" y="1340069"/>
            <a:ext cx="7202456" cy="2470932"/>
          </a:xfrm>
        </p:spPr>
        <p:txBody>
          <a:bodyPr>
            <a:normAutofit/>
          </a:bodyPr>
          <a:lstStyle/>
          <a:p>
            <a:r>
              <a:rPr lang="en-US" sz="1800" dirty="0"/>
              <a:t>2 one-on-one Coaching sessions with RP</a:t>
            </a:r>
          </a:p>
          <a:p>
            <a:r>
              <a:rPr lang="en-US" sz="1800" dirty="0"/>
              <a:t>Extra DiSC Workplace Profile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Recommended Reading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7703" y="1412259"/>
            <a:ext cx="7202456" cy="2470932"/>
          </a:xfrm>
        </p:spPr>
        <p:txBody>
          <a:bodyPr>
            <a:normAutofit/>
          </a:bodyPr>
          <a:lstStyle/>
          <a:p>
            <a:r>
              <a:rPr lang="en-US" sz="1800" b="1" i="1" dirty="0"/>
              <a:t>Clarity</a:t>
            </a:r>
            <a:r>
              <a:rPr lang="en-US" sz="1800" dirty="0"/>
              <a:t> by Jamie Smart</a:t>
            </a:r>
          </a:p>
          <a:p>
            <a:r>
              <a:rPr lang="en-US" sz="1800" b="1" i="1" dirty="0"/>
              <a:t>The 4 Imperatives of Great Leaders </a:t>
            </a:r>
            <a:r>
              <a:rPr lang="en-US" sz="1800" dirty="0"/>
              <a:t>by Stephen Covey</a:t>
            </a:r>
          </a:p>
          <a:p>
            <a:r>
              <a:rPr lang="en-US" sz="1800" b="1" i="1" dirty="0"/>
              <a:t>Instant Motivation </a:t>
            </a:r>
            <a:r>
              <a:rPr lang="en-US" sz="1800" dirty="0"/>
              <a:t>by Chantelle Burns</a:t>
            </a:r>
          </a:p>
          <a:p>
            <a:r>
              <a:rPr lang="en-US" sz="1800" b="1" i="1" dirty="0"/>
              <a:t>The Five Dysfunctions of A Team </a:t>
            </a:r>
            <a:r>
              <a:rPr lang="en-US" sz="1800" dirty="0"/>
              <a:t>by Patrick </a:t>
            </a:r>
            <a:r>
              <a:rPr lang="en-US" sz="1800" dirty="0" err="1"/>
              <a:t>Lencioni</a:t>
            </a:r>
            <a:endParaRPr lang="en-US" sz="1800" dirty="0"/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5569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VRBO vs. Airbn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50494"/>
          <a:stretch/>
        </p:blipFill>
        <p:spPr bwMode="auto">
          <a:xfrm>
            <a:off x="2788356" y="926634"/>
            <a:ext cx="3172177" cy="3326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5061" y="709435"/>
            <a:ext cx="6477805" cy="1963916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Questions &amp; Answers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2840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Thank you!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46875" y="2854647"/>
            <a:ext cx="6464295" cy="1320311"/>
          </a:xfrm>
        </p:spPr>
        <p:txBody>
          <a:bodyPr/>
          <a:lstStyle/>
          <a:p>
            <a:r>
              <a:rPr lang="en-US" dirty="0"/>
              <a:t>Randall Preiser, CEO</a:t>
            </a:r>
          </a:p>
          <a:p>
            <a:r>
              <a:rPr lang="en-US" dirty="0"/>
              <a:t>Preiser Consulting</a:t>
            </a:r>
          </a:p>
          <a:p>
            <a:r>
              <a:rPr lang="en-US" dirty="0"/>
              <a:t>www.3PConsultingSystem.com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368" y="3585411"/>
            <a:ext cx="2807070" cy="844874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7537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476500" y="1987550"/>
            <a:ext cx="4191000" cy="13081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7974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154" y="909346"/>
            <a:ext cx="5779912" cy="3248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78681" y="880831"/>
            <a:ext cx="4246298" cy="3584225"/>
            <a:chOff x="2278680" y="603954"/>
            <a:chExt cx="4353543" cy="3992563"/>
          </a:xfrm>
        </p:grpSpPr>
        <p:grpSp>
          <p:nvGrpSpPr>
            <p:cNvPr id="6" name="Group 5"/>
            <p:cNvGrpSpPr/>
            <p:nvPr/>
          </p:nvGrpSpPr>
          <p:grpSpPr>
            <a:xfrm>
              <a:off x="2901245" y="603954"/>
              <a:ext cx="3273778" cy="2602089"/>
              <a:chOff x="3093861" y="603955"/>
              <a:chExt cx="3081161" cy="2511778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3160889" y="688622"/>
                <a:ext cx="3014133" cy="2427111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" name="Picture 3"/>
              <p:cNvPicPr/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093861" y="603955"/>
                <a:ext cx="2956278" cy="24003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278680" y="3330222"/>
              <a:ext cx="4353543" cy="126629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53678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4815" r="11284"/>
          <a:stretch/>
        </p:blipFill>
        <p:spPr>
          <a:xfrm>
            <a:off x="3691467" y="483187"/>
            <a:ext cx="4905023" cy="3318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Gallery">
      <a:majorFont>
        <a:latin typeface="Century Gothic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a="http://schemas.openxmlformats.org/drawingml/2006/main" xmlns:thm15="http://schemas.microsoft.com/office/thememl/2012/main" name="Gallery" id="{BBFCD31E-59A1-489D-B089-A3EAD7CAE12E}" vid="{E050AC27-895F-4B90-991D-A6818FC89AB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a="http://schemas.openxmlformats.org/drawingml/2006/main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5149</TotalTime>
  <Words>933</Words>
  <Application>Microsoft Macintosh PowerPoint</Application>
  <PresentationFormat>On-screen Show (16:9)</PresentationFormat>
  <Paragraphs>154</Paragraphs>
  <Slides>62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Gallery</vt:lpstr>
      <vt:lpstr>Slide 1</vt:lpstr>
      <vt:lpstr>3P Consulting System</vt:lpstr>
      <vt:lpstr>“Something’s happening here, but you don’t know what is it is…do you, Mr. Jones?”                Bob Dylan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Coaching and Training Statistics</vt:lpstr>
      <vt:lpstr>It’s Boom Time!</vt:lpstr>
      <vt:lpstr>The Disruption in Organization Development</vt:lpstr>
      <vt:lpstr>Slide 19</vt:lpstr>
      <vt:lpstr>What You’re Going To Learn Today</vt:lpstr>
      <vt:lpstr>3P Consulting System Overview</vt:lpstr>
      <vt:lpstr>5 Step System to Attract, Create, &amp; Serve Organizational Development Clients</vt:lpstr>
      <vt:lpstr>Website Template</vt:lpstr>
      <vt:lpstr>Step 2: Complimentary Assessment</vt:lpstr>
      <vt:lpstr>Slide 25</vt:lpstr>
      <vt:lpstr>Slide 26</vt:lpstr>
      <vt:lpstr>Step 3:  Results-Based Proposal</vt:lpstr>
      <vt:lpstr>Step 4: Executive and Team Interventions</vt:lpstr>
      <vt:lpstr>Slide 29</vt:lpstr>
      <vt:lpstr>Gallup 12® Employee Engagement</vt:lpstr>
      <vt:lpstr>DiSC Workstyle Indicator</vt:lpstr>
      <vt:lpstr>Smart Team Games</vt:lpstr>
      <vt:lpstr>Slide 33</vt:lpstr>
      <vt:lpstr>Step 5:  The 3P Consulting Rapid Results System</vt:lpstr>
      <vt:lpstr>Slide 35</vt:lpstr>
      <vt:lpstr>Mindset, Skillset, Toolset</vt:lpstr>
      <vt:lpstr>The Mindset</vt:lpstr>
      <vt:lpstr>Slide 38</vt:lpstr>
      <vt:lpstr>Slide 39</vt:lpstr>
      <vt:lpstr>Slide 40</vt:lpstr>
      <vt:lpstr>Levels of Engagement</vt:lpstr>
      <vt:lpstr>Slide 42</vt:lpstr>
      <vt:lpstr>Slide 43</vt:lpstr>
      <vt:lpstr>The Toolset</vt:lpstr>
      <vt:lpstr>Slide 45</vt:lpstr>
      <vt:lpstr>The Skillset</vt:lpstr>
      <vt:lpstr>The 4 Keys to Bringing About Transformation via Executive &amp; Team Coaching</vt:lpstr>
      <vt:lpstr>Slide 48</vt:lpstr>
      <vt:lpstr>DiSC</vt:lpstr>
      <vt:lpstr>Social and Emotional Intelligence Profile</vt:lpstr>
      <vt:lpstr>What You Learned Today</vt:lpstr>
      <vt:lpstr>What You Learned Today</vt:lpstr>
      <vt:lpstr>5 Step System to Attract, Create, &amp; Serve Organizational Development Clients</vt:lpstr>
      <vt:lpstr>The 3P Consulting System - Review</vt:lpstr>
      <vt:lpstr>What’s Included</vt:lpstr>
      <vt:lpstr>What Else Is Included </vt:lpstr>
      <vt:lpstr>More included</vt:lpstr>
      <vt:lpstr>Special Bonus</vt:lpstr>
      <vt:lpstr>Recommended Reading</vt:lpstr>
      <vt:lpstr>Questions &amp; Answers</vt:lpstr>
      <vt:lpstr>Thank you!</vt:lpstr>
      <vt:lpstr>Slide 62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Imran Rahman</dc:creator>
  <cp:lastModifiedBy>Randall Preiser</cp:lastModifiedBy>
  <cp:revision>58</cp:revision>
  <dcterms:created xsi:type="dcterms:W3CDTF">2017-01-19T04:50:41Z</dcterms:created>
  <dcterms:modified xsi:type="dcterms:W3CDTF">2017-01-19T04:51:34Z</dcterms:modified>
</cp:coreProperties>
</file>