
<file path=[Content_Types].xml><?xml version="1.0" encoding="utf-8"?>
<Types xmlns="http://schemas.openxmlformats.org/package/2006/content-types">
  <Default Extension="png" ContentType="image/png"/>
  <Default Extension="png&amp;ehk=0" ContentType="image/png"/>
  <Default Extension="emf" ContentType="image/x-emf"/>
  <Default Extension="jpg&amp;ehk=sJGv4uTPly4WQSNo3rkXAg&amp;r=0&amp;pid=OfficeInsert" ContentType="image/jpeg"/>
  <Default Extension="jpeg" ContentType="image/jpeg"/>
  <Default Extension="rels" ContentType="application/vnd.openxmlformats-package.relationships+xml"/>
  <Default Extension="xml" ContentType="application/xml"/>
  <Default Extension="jpg&amp;ehk=opk4KNbQaBtahmt5cqmCQg&amp;r=0&amp;pid=OfficeInsert" ContentType="image/jpeg"/>
  <Default Extension="jpg&amp;ehk=6IN9lUgwdrQyEDf5aUPGig&amp;r=0&amp;pid=OfficeInsert" ContentType="image/jpeg"/>
  <Default Extension="xlsx" ContentType="application/vnd.openxmlformats-officedocument.spreadsheetml.sheet"/>
  <Default Extension="png&amp;ehk=K0CAeAevRrQb5" ContentType="image/p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2" r:id="rId1"/>
  </p:sldMasterIdLst>
  <p:notesMasterIdLst>
    <p:notesMasterId r:id="rId18"/>
  </p:notesMasterIdLst>
  <p:sldIdLst>
    <p:sldId id="395" r:id="rId2"/>
    <p:sldId id="396" r:id="rId3"/>
    <p:sldId id="397" r:id="rId4"/>
    <p:sldId id="383" r:id="rId5"/>
    <p:sldId id="398" r:id="rId6"/>
    <p:sldId id="399" r:id="rId7"/>
    <p:sldId id="406" r:id="rId8"/>
    <p:sldId id="401" r:id="rId9"/>
    <p:sldId id="400" r:id="rId10"/>
    <p:sldId id="404" r:id="rId11"/>
    <p:sldId id="405" r:id="rId12"/>
    <p:sldId id="407" r:id="rId13"/>
    <p:sldId id="408" r:id="rId14"/>
    <p:sldId id="402" r:id="rId15"/>
    <p:sldId id="403" r:id="rId16"/>
    <p:sldId id="409" r:id="rId17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99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18" autoAdjust="0"/>
    <p:restoredTop sz="86347" autoAdjust="0"/>
  </p:normalViewPr>
  <p:slideViewPr>
    <p:cSldViewPr snapToGrid="0" snapToObjects="1">
      <p:cViewPr varScale="1">
        <p:scale>
          <a:sx n="78" d="100"/>
          <a:sy n="78" d="100"/>
        </p:scale>
        <p:origin x="1050" y="7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-1717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-144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Do not have necessary competency in-house</c:v>
                </c:pt>
                <c:pt idx="1">
                  <c:v>Scope or scale of training too large</c:v>
                </c:pt>
                <c:pt idx="2">
                  <c:v>Corporate directive to outsource</c:v>
                </c:pt>
                <c:pt idx="3">
                  <c:v>Lack of internal staff</c:v>
                </c:pt>
                <c:pt idx="4">
                  <c:v>Company policy for regulatory/compliance or legal reasons</c:v>
                </c:pt>
                <c:pt idx="5">
                  <c:v>Following recommendation of others</c:v>
                </c:pt>
                <c:pt idx="6">
                  <c:v>Reduce bureaucratic obstacles by sourcing</c:v>
                </c:pt>
                <c:pt idx="7">
                  <c:v>Match sourcing practices of competitors</c:v>
                </c:pt>
                <c:pt idx="8">
                  <c:v>Avoid in-house political issues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73</c:v>
                </c:pt>
                <c:pt idx="1">
                  <c:v>70</c:v>
                </c:pt>
                <c:pt idx="2">
                  <c:v>65</c:v>
                </c:pt>
                <c:pt idx="3">
                  <c:v>64</c:v>
                </c:pt>
                <c:pt idx="4">
                  <c:v>62</c:v>
                </c:pt>
                <c:pt idx="5">
                  <c:v>57</c:v>
                </c:pt>
                <c:pt idx="6">
                  <c:v>56</c:v>
                </c:pt>
                <c:pt idx="7">
                  <c:v>56</c:v>
                </c:pt>
                <c:pt idx="8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BE1-400A-8300-FF40023DF36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Do not have necessary competency in-house</c:v>
                </c:pt>
                <c:pt idx="1">
                  <c:v>Scope or scale of training too large</c:v>
                </c:pt>
                <c:pt idx="2">
                  <c:v>Corporate directive to outsource</c:v>
                </c:pt>
                <c:pt idx="3">
                  <c:v>Lack of internal staff</c:v>
                </c:pt>
                <c:pt idx="4">
                  <c:v>Company policy for regulatory/compliance or legal reasons</c:v>
                </c:pt>
                <c:pt idx="5">
                  <c:v>Following recommendation of others</c:v>
                </c:pt>
                <c:pt idx="6">
                  <c:v>Reduce bureaucratic obstacles by sourcing</c:v>
                </c:pt>
                <c:pt idx="7">
                  <c:v>Match sourcing practices of competitors</c:v>
                </c:pt>
                <c:pt idx="8">
                  <c:v>Avoid in-house political issues</c:v>
                </c:pt>
              </c:strCache>
            </c:strRef>
          </c:cat>
          <c:val>
            <c:numRef>
              <c:f>Sheet1!$C$2:$C$10</c:f>
              <c:numCache>
                <c:formatCode>General</c:formatCode>
                <c:ptCount val="9"/>
              </c:numCache>
            </c:numRef>
          </c:val>
          <c:extLst>
            <c:ext xmlns:c16="http://schemas.microsoft.com/office/drawing/2014/chart" uri="{C3380CC4-5D6E-409C-BE32-E72D297353CC}">
              <c16:uniqueId val="{00000001-0BE1-400A-8300-FF40023DF36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Do not have necessary competency in-house</c:v>
                </c:pt>
                <c:pt idx="1">
                  <c:v>Scope or scale of training too large</c:v>
                </c:pt>
                <c:pt idx="2">
                  <c:v>Corporate directive to outsource</c:v>
                </c:pt>
                <c:pt idx="3">
                  <c:v>Lack of internal staff</c:v>
                </c:pt>
                <c:pt idx="4">
                  <c:v>Company policy for regulatory/compliance or legal reasons</c:v>
                </c:pt>
                <c:pt idx="5">
                  <c:v>Following recommendation of others</c:v>
                </c:pt>
                <c:pt idx="6">
                  <c:v>Reduce bureaucratic obstacles by sourcing</c:v>
                </c:pt>
                <c:pt idx="7">
                  <c:v>Match sourcing practices of competitors</c:v>
                </c:pt>
                <c:pt idx="8">
                  <c:v>Avoid in-house political issues</c:v>
                </c:pt>
              </c:strCache>
            </c:strRef>
          </c:cat>
          <c:val>
            <c:numRef>
              <c:f>Sheet1!$D$2:$D$10</c:f>
              <c:numCache>
                <c:formatCode>General</c:formatCode>
                <c:ptCount val="9"/>
              </c:numCache>
            </c:numRef>
          </c:val>
          <c:extLst>
            <c:ext xmlns:c16="http://schemas.microsoft.com/office/drawing/2014/chart" uri="{C3380CC4-5D6E-409C-BE32-E72D297353CC}">
              <c16:uniqueId val="{00000002-0BE1-400A-8300-FF40023DF3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737996104"/>
        <c:axId val="737996432"/>
      </c:barChart>
      <c:catAx>
        <c:axId val="737996104"/>
        <c:scaling>
          <c:orientation val="minMax"/>
        </c:scaling>
        <c:delete val="0"/>
        <c:axPos val="r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7996432"/>
        <c:crosses val="autoZero"/>
        <c:auto val="1"/>
        <c:lblAlgn val="ctr"/>
        <c:lblOffset val="100"/>
        <c:noMultiLvlLbl val="0"/>
      </c:catAx>
      <c:valAx>
        <c:axId val="737996432"/>
        <c:scaling>
          <c:orientation val="maxMin"/>
          <c:max val="1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7996104"/>
        <c:crosses val="autoZero"/>
        <c:crossBetween val="between"/>
        <c:dispUnits>
          <c:builtInUnit val="hundreds"/>
        </c:dispUnits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154075-DE93-4890-8C46-20A09411499F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C72D2A-EE2B-4D06-9FF9-425F5B7E00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5190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1C72D2A-EE2B-4D06-9FF9-425F5B7E004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35950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C72D2A-EE2B-4D06-9FF9-425F5B7E004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5169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C72D2A-EE2B-4D06-9FF9-425F5B7E004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3020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C72D2A-EE2B-4D06-9FF9-425F5B7E004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939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C72D2A-EE2B-4D06-9FF9-425F5B7E004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1877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C72D2A-EE2B-4D06-9FF9-425F5B7E004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872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6303" y="709435"/>
            <a:ext cx="6477805" cy="1963916"/>
          </a:xfrm>
        </p:spPr>
        <p:txBody>
          <a:bodyPr bIns="0" anchor="b">
            <a:normAutofit/>
          </a:bodyPr>
          <a:lstStyle>
            <a:lvl1pPr algn="l">
              <a:defRPr sz="49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6303" y="2673351"/>
            <a:ext cx="6477804" cy="8033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350" b="0">
                <a:solidFill>
                  <a:schemeClr val="tx1"/>
                </a:solidFill>
              </a:defRPr>
            </a:lvl1pPr>
            <a:lvl2pPr marL="342900" indent="0" algn="ctr">
              <a:buNone/>
              <a:defRPr sz="135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1196B-5B57-4B89-A74A-ED4EDEBA27BE}" type="datetime1">
              <a:rPr lang="en-US" smtClean="0"/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45343" y="246981"/>
            <a:ext cx="4457751" cy="231901"/>
          </a:xfrm>
        </p:spPr>
        <p:txBody>
          <a:bodyPr/>
          <a:lstStyle/>
          <a:p>
            <a:r>
              <a:rPr lang="en-US"/>
              <a:t>© Preiser Consultants 2017. All Rights Reserved. Do Not Copy Without Permission.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43295" y="101197"/>
            <a:ext cx="608264" cy="377684"/>
          </a:xfrm>
        </p:spPr>
        <p:txBody>
          <a:bodyPr/>
          <a:lstStyle/>
          <a:p>
            <a:fld id="{C1CCAC61-AEA7-D347-91BC-441640D6B80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844095" y="482598"/>
            <a:ext cx="7207758" cy="11658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1020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C9AF0-7D25-4802-BD03-7DE9316A55D3}" type="datetime1">
              <a:rPr lang="en-US" smtClean="0"/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Preiser Consultants 2017. All Rights Reserved. Do Not Copy Without Permission.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CAC61-AEA7-D347-91BC-441640D6B80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844095" y="482598"/>
            <a:ext cx="7207758" cy="11658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38992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3532" y="599230"/>
            <a:ext cx="1211807" cy="3494917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47702" y="599230"/>
            <a:ext cx="5871623" cy="34949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E9DF1-EE8C-4CE2-B913-92A5E3C978B5}" type="datetime1">
              <a:rPr lang="en-US" smtClean="0"/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Preiser Consultants 2017. All Rights Reserved. Do Not Copy Without Permission.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CAC61-AEA7-D347-91BC-441640D6B80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7" name="Picture 16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59215" b="36435"/>
          <a:stretch/>
        </p:blipFill>
        <p:spPr>
          <a:xfrm rot="5400000">
            <a:off x="6481709" y="2285187"/>
            <a:ext cx="3497580" cy="11658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66365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fld id="{971426B3-EB3E-413D-A067-AB4155B5FB54}" type="datetime1">
              <a:rPr lang="en-US" smtClean="0"/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/>
              <a:t>© Preiser Consultants 2017. All Rights Reserved. Do Not Copy Without Permission.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CAC61-AEA7-D347-91BC-441640D6B80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4" name="Picture 2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844095" y="482598"/>
            <a:ext cx="7207758" cy="11658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49115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6875" y="1317097"/>
            <a:ext cx="6464295" cy="1537549"/>
          </a:xfrm>
        </p:spPr>
        <p:txBody>
          <a:bodyPr anchor="b">
            <a:normAutofit/>
          </a:bodyPr>
          <a:lstStyle>
            <a:lvl1pPr algn="l">
              <a:defRPr sz="2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46875" y="2854647"/>
            <a:ext cx="6464295" cy="759697"/>
          </a:xfrm>
        </p:spPr>
        <p:txBody>
          <a:bodyPr tIns="91440">
            <a:normAutofit/>
          </a:bodyPr>
          <a:lstStyle>
            <a:lvl1pPr marL="0" indent="0" algn="l"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D252D-5822-42C8-A30F-A9542593CAB0}" type="datetime1">
              <a:rPr lang="en-US" smtClean="0"/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Preiser Consultants 2017. All Rights Reserved. Do Not Copy Without Permission.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CAC61-AEA7-D347-91BC-441640D6B80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844095" y="482598"/>
            <a:ext cx="7207758" cy="11658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99778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8290" y="718528"/>
            <a:ext cx="7204226" cy="79447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6875" y="1624216"/>
            <a:ext cx="3483864" cy="247038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1705" y="1628827"/>
            <a:ext cx="3483864" cy="24653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5DEB2-408C-4EF4-A5A8-51155EB2E5DD}" type="datetime1">
              <a:rPr lang="en-US" smtClean="0"/>
              <a:t>5/18/2017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Preiser Consultants 2017. All Rights Reserved. Do Not Copy Without Permission.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CAC61-AEA7-D347-91BC-441640D6B80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844095" y="482598"/>
            <a:ext cx="7207758" cy="11658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46935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6875" y="715003"/>
            <a:ext cx="7205746" cy="79223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6875" y="1627296"/>
            <a:ext cx="3483864" cy="60145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100" b="0" cap="none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6875" y="2230836"/>
            <a:ext cx="3483864" cy="18704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0753" y="1629886"/>
            <a:ext cx="3483864" cy="601678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100" b="0" cap="none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0753" y="2228752"/>
            <a:ext cx="3483864" cy="18653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B0F92-7236-4F9B-87DD-CB61047652DC}" type="datetime1">
              <a:rPr lang="en-US" smtClean="0"/>
              <a:t>5/18/2017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Preiser Consultants 2017. All Rights Reserved. Do Not Copy Without Permission.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CAC61-AEA7-D347-91BC-441640D6B80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8" name="Picture 17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844095" y="482598"/>
            <a:ext cx="7207758" cy="11658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84065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9D392-2175-44BC-BB21-BFB01390BCF9}" type="datetime1">
              <a:rPr lang="en-US" smtClean="0"/>
              <a:t>5/18/2017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Preiser Consultants 2017. All Rights Reserved. Do Not Copy Without Permission.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CAC61-AEA7-D347-91BC-441640D6B80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4" name="Picture 1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844095" y="482598"/>
            <a:ext cx="7207758" cy="11658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28182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8CD53-0087-429F-B975-C705416ACA83}" type="datetime1">
              <a:rPr lang="en-US" smtClean="0"/>
              <a:t>5/18/2017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Preiser Consultants 2017. All Rights Reserved. Do Not Copy Without Permission.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CAC61-AEA7-D347-91BC-441640D6B8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329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219" y="714434"/>
            <a:ext cx="2456260" cy="1741632"/>
          </a:xfrm>
        </p:spPr>
        <p:txBody>
          <a:bodyPr anchor="b">
            <a:normAutofit/>
          </a:bodyPr>
          <a:lstStyle>
            <a:lvl1pPr algn="l">
              <a:defRPr sz="1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42500" y="714434"/>
            <a:ext cx="4509353" cy="337891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3219" y="2456065"/>
            <a:ext cx="2456260" cy="1634189"/>
          </a:xfrm>
        </p:spPr>
        <p:txBody>
          <a:bodyPr/>
          <a:lstStyle>
            <a:lvl1pPr marL="0" indent="0" algn="l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72792-5013-461E-92C9-B3E79C3B07AB}" type="datetime1">
              <a:rPr lang="en-US" smtClean="0"/>
              <a:t>5/18/2017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Preiser Consultants 2017. All Rights Reserved. Do Not Copy Without Permission.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CAC61-AEA7-D347-91BC-441640D6B80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844095" y="482598"/>
            <a:ext cx="7207758" cy="11658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39608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5608041" y="361628"/>
            <a:ext cx="3055900" cy="3861826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6843" y="847135"/>
            <a:ext cx="4391154" cy="1443156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3292" y="841907"/>
            <a:ext cx="2093378" cy="2899745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6185" y="2290291"/>
            <a:ext cx="4384865" cy="1572010"/>
          </a:xfrm>
        </p:spPr>
        <p:txBody>
          <a:bodyPr>
            <a:normAutofit/>
          </a:bodyPr>
          <a:lstStyle>
            <a:lvl1pPr marL="0" indent="0" algn="l">
              <a:buNone/>
              <a:defRPr sz="13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3975" y="4102393"/>
            <a:ext cx="4387204" cy="240092"/>
          </a:xfrm>
        </p:spPr>
        <p:txBody>
          <a:bodyPr/>
          <a:lstStyle>
            <a:lvl1pPr algn="l">
              <a:defRPr/>
            </a:lvl1pPr>
          </a:lstStyle>
          <a:p>
            <a:fld id="{CD4CBBDD-DE4D-4F03-89AC-535C0574030A}" type="datetime1">
              <a:rPr lang="en-US" smtClean="0"/>
              <a:t>5/18/2017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43975" y="238981"/>
            <a:ext cx="3658364" cy="240698"/>
          </a:xfrm>
        </p:spPr>
        <p:txBody>
          <a:bodyPr/>
          <a:lstStyle/>
          <a:p>
            <a:r>
              <a:rPr lang="en-US"/>
              <a:t>© Preiser Consultants 2017. All Rights Reserved. Do Not Copy Without Permission.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632596" y="103056"/>
            <a:ext cx="608264" cy="377684"/>
          </a:xfrm>
        </p:spPr>
        <p:txBody>
          <a:bodyPr/>
          <a:lstStyle/>
          <a:p>
            <a:fld id="{C1CCAC61-AEA7-D347-91BC-441640D6B80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2" name="Picture 21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48549" b="36564"/>
          <a:stretch/>
        </p:blipFill>
        <p:spPr>
          <a:xfrm>
            <a:off x="844095" y="482598"/>
            <a:ext cx="4409694" cy="11658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98227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4589502"/>
            <a:ext cx="9144000" cy="557213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351577"/>
            <a:ext cx="9144000" cy="4235268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>
            <a:off x="0" y="4590952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7703" y="714994"/>
            <a:ext cx="7202456" cy="78692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7703" y="1628827"/>
            <a:ext cx="7202456" cy="24709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24623" y="247778"/>
            <a:ext cx="1886547" cy="2319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5D5922-D920-4AFE-AD37-9ECCC936E9A1}" type="datetime1">
              <a:rPr lang="en-US" smtClean="0"/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47703" y="246981"/>
            <a:ext cx="4454127" cy="2319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Preiser Consultants 2017. All Rights Reserved. Do Not Copy Without Permission.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38558" y="103056"/>
            <a:ext cx="608264" cy="377684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100">
                <a:solidFill>
                  <a:schemeClr val="accent1"/>
                </a:solidFill>
              </a:defRPr>
            </a:lvl1pPr>
          </a:lstStyle>
          <a:p>
            <a:fld id="{C1CCAC61-AEA7-D347-91BC-441640D6B8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13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5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35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05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9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9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&amp;ehk=0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&amp;ehk=sJGv4uTPly4WQSNo3rkXAg&amp;r=0&amp;pid=OfficeInsert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&amp;ehk=K0CAeAevRrQb5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&amp;ehk=opk4KNbQaBtahmt5cqmCQg&amp;r=0&amp;pid=OfficeInsert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&amp;ehk=6IN9lUgwdrQyEDf5aUPGig&amp;r=0&amp;pid=OfficeInsert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Business Development</a:t>
            </a:r>
            <a:br>
              <a:rPr lang="en-US" dirty="0"/>
            </a:br>
            <a:r>
              <a:rPr lang="en-US" dirty="0"/>
              <a:t>Part 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3P Consulting System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31243" y="3641743"/>
            <a:ext cx="2960121" cy="789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36146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Study #1:  Executive Coaching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7703" y="1285875"/>
            <a:ext cx="7202456" cy="3238499"/>
          </a:xfrm>
        </p:spPr>
        <p:txBody>
          <a:bodyPr>
            <a:normAutofit/>
          </a:bodyPr>
          <a:lstStyle/>
          <a:p>
            <a:r>
              <a:rPr lang="en-US" sz="1400" b="1" dirty="0"/>
              <a:t>Topic</a:t>
            </a:r>
            <a:r>
              <a:rPr lang="en-US" sz="1400" dirty="0"/>
              <a:t>: Dealing with conflict and creating clear vision</a:t>
            </a:r>
          </a:p>
          <a:p>
            <a:r>
              <a:rPr lang="en-US" sz="1400" b="1" dirty="0"/>
              <a:t>Audience</a:t>
            </a:r>
            <a:r>
              <a:rPr lang="en-US" sz="1400" dirty="0"/>
              <a:t>: 8 senior-level managers (non-profit organization)</a:t>
            </a:r>
          </a:p>
          <a:p>
            <a:r>
              <a:rPr lang="en-US" sz="1400" b="1" dirty="0"/>
              <a:t>Length of engagement</a:t>
            </a:r>
            <a:r>
              <a:rPr lang="en-US" sz="1400" dirty="0"/>
              <a:t>: 4.5 hours</a:t>
            </a:r>
          </a:p>
          <a:p>
            <a:r>
              <a:rPr lang="en-US" sz="1400" b="1" dirty="0"/>
              <a:t>Deliverable</a:t>
            </a:r>
            <a:r>
              <a:rPr lang="en-US" sz="1400" dirty="0"/>
              <a:t>: ½ day session</a:t>
            </a:r>
          </a:p>
          <a:p>
            <a:r>
              <a:rPr lang="en-US" sz="1400" b="1" dirty="0"/>
              <a:t>Original Contract Value</a:t>
            </a:r>
            <a:r>
              <a:rPr lang="en-US" sz="1400" dirty="0"/>
              <a:t>: $6,500</a:t>
            </a:r>
          </a:p>
          <a:p>
            <a:r>
              <a:rPr lang="en-US" sz="1400" b="1" dirty="0"/>
              <a:t>Added Value Strategy</a:t>
            </a:r>
            <a:r>
              <a:rPr lang="en-US" sz="1400" dirty="0"/>
              <a:t>: 30-day post session discussion facilitation</a:t>
            </a:r>
          </a:p>
          <a:p>
            <a:r>
              <a:rPr lang="en-US" sz="1400" b="1" dirty="0"/>
              <a:t>Added Value Opportunity</a:t>
            </a:r>
            <a:r>
              <a:rPr lang="en-US" sz="1400" dirty="0"/>
              <a:t>: 1 half-day training per quarter would add $26,000 in annual revenue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47703" y="246981"/>
            <a:ext cx="5034113" cy="231901"/>
          </a:xfrm>
        </p:spPr>
        <p:txBody>
          <a:bodyPr/>
          <a:lstStyle/>
          <a:p>
            <a:r>
              <a:rPr lang="en-US" dirty="0"/>
              <a:t>© Preiser Consultants 2017. All Rights Reserved. Do Not Copy Without Permission.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7534" y="1017135"/>
            <a:ext cx="1963082" cy="1036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50665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Study #2:  Business Coaching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7703" y="1285875"/>
            <a:ext cx="7086622" cy="3238499"/>
          </a:xfrm>
        </p:spPr>
        <p:txBody>
          <a:bodyPr>
            <a:normAutofit/>
          </a:bodyPr>
          <a:lstStyle/>
          <a:p>
            <a:r>
              <a:rPr lang="en-US" sz="1400" b="1" dirty="0"/>
              <a:t>Topic</a:t>
            </a:r>
            <a:r>
              <a:rPr lang="en-US" sz="1400" dirty="0"/>
              <a:t>: Leadership, Mindset, and Communication</a:t>
            </a:r>
          </a:p>
          <a:p>
            <a:r>
              <a:rPr lang="en-US" sz="1400" b="1" dirty="0"/>
              <a:t>Audience</a:t>
            </a:r>
            <a:r>
              <a:rPr lang="en-US" sz="1400" dirty="0"/>
              <a:t>: 20-40 participants</a:t>
            </a:r>
          </a:p>
          <a:p>
            <a:r>
              <a:rPr lang="en-US" sz="1400" b="1" dirty="0"/>
              <a:t>Length of engagement</a:t>
            </a:r>
            <a:r>
              <a:rPr lang="en-US" sz="1400" dirty="0"/>
              <a:t>: Four, 8-hour days</a:t>
            </a:r>
          </a:p>
          <a:p>
            <a:r>
              <a:rPr lang="en-US" sz="1400" b="1" dirty="0"/>
              <a:t>Original Contract Value</a:t>
            </a:r>
            <a:r>
              <a:rPr lang="en-US" sz="1400" dirty="0"/>
              <a:t>: $32,000</a:t>
            </a:r>
          </a:p>
          <a:p>
            <a:r>
              <a:rPr lang="en-US" sz="1400" b="1" dirty="0"/>
              <a:t>Added Value Strategy</a:t>
            </a:r>
            <a:r>
              <a:rPr lang="en-US" sz="1400" dirty="0"/>
              <a:t>: Limited class size to 20; $350 for each additional participant – added an additional $14,000 in revenue</a:t>
            </a:r>
          </a:p>
          <a:p>
            <a:r>
              <a:rPr lang="en-US" sz="1400" b="1" dirty="0"/>
              <a:t>Added Value Opportunity</a:t>
            </a:r>
            <a:r>
              <a:rPr lang="en-US" sz="1400" dirty="0"/>
              <a:t>: One 2-day training every quarter would add $64,000 in annual revenue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47703" y="246981"/>
            <a:ext cx="5034113" cy="231901"/>
          </a:xfrm>
        </p:spPr>
        <p:txBody>
          <a:bodyPr/>
          <a:lstStyle/>
          <a:p>
            <a:r>
              <a:rPr lang="en-US" dirty="0"/>
              <a:t>© Preiser Consultants 2017. All Rights Reserved. Do Not Copy Without Permission.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90859" y="1036391"/>
            <a:ext cx="1963082" cy="1036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24736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Get in the Flow with an Income Stream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7703" y="1306125"/>
            <a:ext cx="7202456" cy="293770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Get paid to: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Deliver content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Create content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Teach your client how to deliver your content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Let your client continue using your content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Let the client record your training and share it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Teach other experts your expertise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Let others teach your content to their clients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47703" y="246981"/>
            <a:ext cx="4867297" cy="231901"/>
          </a:xfrm>
        </p:spPr>
        <p:txBody>
          <a:bodyPr/>
          <a:lstStyle/>
          <a:p>
            <a:r>
              <a:rPr lang="en-US" dirty="0"/>
              <a:t>© Preiser Consultants 2017. All Rights Reserved. Do Not Copy Without Permission.</a:t>
            </a:r>
          </a:p>
        </p:txBody>
      </p:sp>
      <p:pic>
        <p:nvPicPr>
          <p:cNvPr id="6" name="Picture 5" descr="external image bag_&lt;strong&gt;of_money&lt;/strong&gt;.png"/>
          <p:cNvPicPr>
            <a:picLocks noChangeAspect="1"/>
          </p:cNvPicPr>
          <p:nvPr/>
        </p:nvPicPr>
        <p:blipFill>
          <a:blip r:embed="rId2">
            <a:clrChange>
              <a:clrFrom>
                <a:srgbClr val="FEFFFC"/>
              </a:clrFrom>
              <a:clrTo>
                <a:srgbClr val="FEFFFC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353175" y="1853726"/>
            <a:ext cx="1866900" cy="2390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37064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Get Paid More For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6875" y="1513007"/>
            <a:ext cx="3483864" cy="2470389"/>
          </a:xfrm>
        </p:spPr>
        <p:txBody>
          <a:bodyPr/>
          <a:lstStyle/>
          <a:p>
            <a:r>
              <a:rPr lang="en-US" dirty="0"/>
              <a:t>Customization</a:t>
            </a:r>
          </a:p>
          <a:p>
            <a:r>
              <a:rPr lang="en-US" dirty="0"/>
              <a:t>Multiple bookings</a:t>
            </a:r>
          </a:p>
          <a:p>
            <a:r>
              <a:rPr lang="en-US" dirty="0"/>
              <a:t>Limited class size</a:t>
            </a:r>
          </a:p>
          <a:p>
            <a:r>
              <a:rPr lang="en-US" dirty="0"/>
              <a:t>Focus groups</a:t>
            </a:r>
          </a:p>
          <a:p>
            <a:r>
              <a:rPr lang="en-US" dirty="0"/>
              <a:t>Stakeholder interviews</a:t>
            </a:r>
          </a:p>
          <a:p>
            <a:r>
              <a:rPr lang="en-US" dirty="0"/>
              <a:t>Assessments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5219405" y="1518075"/>
            <a:ext cx="3483864" cy="2465321"/>
          </a:xfrm>
        </p:spPr>
        <p:txBody>
          <a:bodyPr/>
          <a:lstStyle/>
          <a:p>
            <a:r>
              <a:rPr lang="en-US" dirty="0"/>
              <a:t>Advanced training</a:t>
            </a:r>
          </a:p>
          <a:p>
            <a:r>
              <a:rPr lang="en-US" dirty="0"/>
              <a:t>One-on-one sessions</a:t>
            </a:r>
          </a:p>
          <a:p>
            <a:r>
              <a:rPr lang="en-US" dirty="0"/>
              <a:t>Small group intensives</a:t>
            </a:r>
          </a:p>
          <a:p>
            <a:r>
              <a:rPr lang="en-US" dirty="0"/>
              <a:t>Facilitated discussions and Q&amp;A</a:t>
            </a:r>
          </a:p>
          <a:p>
            <a:r>
              <a:rPr lang="en-US" dirty="0"/>
              <a:t>Experiential learning &amp; excursions</a:t>
            </a:r>
          </a:p>
          <a:p>
            <a:r>
              <a:rPr lang="en-US" dirty="0"/>
              <a:t>Book packages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Preiser Consultants 2017. All Rights Reserved. Do Not Copy Without Permission.</a:t>
            </a:r>
          </a:p>
        </p:txBody>
      </p:sp>
      <p:pic>
        <p:nvPicPr>
          <p:cNvPr id="8" name="Picture 7" descr="&lt;strong&gt;dollar&lt;/strong&gt;-&lt;strong&gt;sign&lt;/strong&gt; | Flickr - Photo Sharing!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344735" y="1423402"/>
            <a:ext cx="1598740" cy="2247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12953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Study #3:  Executive Coaching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7703" y="1147008"/>
            <a:ext cx="8148016" cy="3238499"/>
          </a:xfrm>
        </p:spPr>
        <p:txBody>
          <a:bodyPr>
            <a:noAutofit/>
          </a:bodyPr>
          <a:lstStyle/>
          <a:p>
            <a:r>
              <a:rPr lang="en-US" sz="1400" b="1" dirty="0"/>
              <a:t>Topic</a:t>
            </a:r>
            <a:r>
              <a:rPr lang="en-US" sz="1400" dirty="0"/>
              <a:t>: Leadership, Communication, &amp; Performance</a:t>
            </a:r>
          </a:p>
          <a:p>
            <a:r>
              <a:rPr lang="en-US" sz="1400" b="1" dirty="0"/>
              <a:t>Audience</a:t>
            </a:r>
            <a:r>
              <a:rPr lang="en-US" sz="1400" dirty="0"/>
              <a:t>: 9 VPs</a:t>
            </a:r>
          </a:p>
          <a:p>
            <a:r>
              <a:rPr lang="en-US" sz="1400" b="1" dirty="0"/>
              <a:t>Length of engagement</a:t>
            </a:r>
            <a:r>
              <a:rPr lang="en-US" sz="1400" dirty="0"/>
              <a:t>: 6 months</a:t>
            </a:r>
          </a:p>
          <a:p>
            <a:r>
              <a:rPr lang="en-US" sz="1400" b="1" dirty="0"/>
              <a:t>Deliverables</a:t>
            </a:r>
            <a:r>
              <a:rPr lang="en-US" sz="1400" dirty="0"/>
              <a:t>: </a:t>
            </a:r>
          </a:p>
          <a:p>
            <a:pPr lvl="1"/>
            <a:r>
              <a:rPr lang="en-US" sz="1400" dirty="0"/>
              <a:t>Four assessments per participant</a:t>
            </a:r>
          </a:p>
          <a:p>
            <a:pPr lvl="1"/>
            <a:r>
              <a:rPr lang="en-US" sz="1400" dirty="0"/>
              <a:t>One 45-minute coaching session per month/pp (by phone)</a:t>
            </a:r>
          </a:p>
          <a:p>
            <a:pPr lvl="1"/>
            <a:r>
              <a:rPr lang="en-US" sz="1400" dirty="0"/>
              <a:t>One ½ day training workshop per month x 6 months</a:t>
            </a:r>
          </a:p>
          <a:p>
            <a:pPr lvl="1"/>
            <a:r>
              <a:rPr lang="en-US" sz="1400" dirty="0"/>
              <a:t>Pre and post-coaching program debriefs with management</a:t>
            </a:r>
          </a:p>
          <a:p>
            <a:r>
              <a:rPr lang="en-US" sz="1400" b="1" dirty="0"/>
              <a:t>Original Contract Value</a:t>
            </a:r>
            <a:r>
              <a:rPr lang="en-US" sz="1400" dirty="0"/>
              <a:t>: $183,500</a:t>
            </a:r>
          </a:p>
          <a:p>
            <a:r>
              <a:rPr lang="en-US" sz="1400" b="1" dirty="0"/>
              <a:t>Added Value Strategy</a:t>
            </a:r>
            <a:r>
              <a:rPr lang="en-US" sz="1400" dirty="0"/>
              <a:t>: Small group intensives; added an additional $30,000 in revenue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47703" y="246981"/>
            <a:ext cx="5034113" cy="231901"/>
          </a:xfrm>
        </p:spPr>
        <p:txBody>
          <a:bodyPr/>
          <a:lstStyle/>
          <a:p>
            <a:r>
              <a:rPr lang="en-US" dirty="0"/>
              <a:t>© Preiser Consultants 2017. All Rights Reserved. Do Not Copy Without Permission.</a:t>
            </a:r>
          </a:p>
        </p:txBody>
      </p:sp>
      <p:pic>
        <p:nvPicPr>
          <p:cNvPr id="6" name="Picture 5" descr="&lt;strong&gt;open book&lt;/strong&gt; nae 02 by eady - Originally uploaded for OCAL 0.18 by Nathan ..."/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805741" y="1054083"/>
            <a:ext cx="1960670" cy="1034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61706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Study #4:  Leadership Coaching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7703" y="1358067"/>
            <a:ext cx="7202456" cy="3238499"/>
          </a:xfrm>
        </p:spPr>
        <p:txBody>
          <a:bodyPr>
            <a:normAutofit/>
          </a:bodyPr>
          <a:lstStyle/>
          <a:p>
            <a:r>
              <a:rPr lang="en-US" sz="1400" b="1" dirty="0"/>
              <a:t>Topic</a:t>
            </a:r>
            <a:r>
              <a:rPr lang="en-US" sz="1400" dirty="0"/>
              <a:t>: Inspiring managers to be better leaders</a:t>
            </a:r>
          </a:p>
          <a:p>
            <a:r>
              <a:rPr lang="en-US" sz="1400" b="1" dirty="0"/>
              <a:t>Audience</a:t>
            </a:r>
            <a:r>
              <a:rPr lang="en-US" sz="1400" dirty="0"/>
              <a:t>: 150 managers</a:t>
            </a:r>
          </a:p>
          <a:p>
            <a:r>
              <a:rPr lang="en-US" sz="1400" b="1" dirty="0"/>
              <a:t>Length of engagement</a:t>
            </a:r>
            <a:r>
              <a:rPr lang="en-US" sz="1400" dirty="0"/>
              <a:t>: 45 minutes</a:t>
            </a:r>
          </a:p>
          <a:p>
            <a:r>
              <a:rPr lang="en-US" sz="1400" b="1" dirty="0"/>
              <a:t>Deliverable</a:t>
            </a:r>
            <a:r>
              <a:rPr lang="en-US" sz="1400" dirty="0"/>
              <a:t>: Keynote</a:t>
            </a:r>
          </a:p>
          <a:p>
            <a:r>
              <a:rPr lang="en-US" sz="1400" b="1" dirty="0"/>
              <a:t>Original Contract Value</a:t>
            </a:r>
            <a:r>
              <a:rPr lang="en-US" sz="1400" dirty="0"/>
              <a:t>: $10,000 + travel expenses</a:t>
            </a:r>
          </a:p>
          <a:p>
            <a:r>
              <a:rPr lang="en-US" sz="1400" b="1" dirty="0"/>
              <a:t>Added Value Strategy</a:t>
            </a:r>
            <a:r>
              <a:rPr lang="en-US" sz="1400" dirty="0"/>
              <a:t>: Book package; added an additional $4,000 in revenue</a:t>
            </a:r>
          </a:p>
          <a:p>
            <a:r>
              <a:rPr lang="en-US" sz="1400" b="1" dirty="0"/>
              <a:t>Added Value Opportunity</a:t>
            </a:r>
            <a:r>
              <a:rPr lang="en-US" sz="1400" dirty="0"/>
              <a:t>: 1 large group training per quarter would add $40,000+ in annual revenue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47703" y="246981"/>
            <a:ext cx="5034113" cy="231901"/>
          </a:xfrm>
        </p:spPr>
        <p:txBody>
          <a:bodyPr/>
          <a:lstStyle/>
          <a:p>
            <a:r>
              <a:rPr lang="en-US" dirty="0"/>
              <a:t>© Preiser Consultants 2017. All Rights Reserved. Do Not Copy Without Permission.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86109" y="1036391"/>
            <a:ext cx="1963082" cy="1036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7786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5061" y="709435"/>
            <a:ext cx="6477805" cy="1963916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Questions &amp; Answers</a:t>
            </a:r>
          </a:p>
        </p:txBody>
      </p:sp>
    </p:spTree>
    <p:extLst>
      <p:ext uri="{BB962C8B-B14F-4D97-AF65-F5344CB8AC3E}">
        <p14:creationId xmlns:p14="http://schemas.microsoft.com/office/powerpoint/2010/main" val="2228403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You’re Going To Learn Today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847703" y="1358069"/>
            <a:ext cx="7202456" cy="2470932"/>
          </a:xfrm>
        </p:spPr>
        <p:txBody>
          <a:bodyPr>
            <a:normAutofit/>
          </a:bodyPr>
          <a:lstStyle/>
          <a:p>
            <a:r>
              <a:rPr lang="en-US" sz="1800" dirty="0"/>
              <a:t>The current business opportunity that exists for organizational development</a:t>
            </a:r>
          </a:p>
          <a:p>
            <a:r>
              <a:rPr lang="en-US" sz="1800" dirty="0"/>
              <a:t>How to identify and capitalize on added value strategies</a:t>
            </a:r>
          </a:p>
          <a:p>
            <a:r>
              <a:rPr lang="en-US" sz="1800" dirty="0"/>
              <a:t>The value of a revenue stream and how to create one </a:t>
            </a:r>
          </a:p>
          <a:p>
            <a:endParaRPr lang="en-US" sz="18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47703" y="246981"/>
            <a:ext cx="4873475" cy="231901"/>
          </a:xfrm>
        </p:spPr>
        <p:txBody>
          <a:bodyPr/>
          <a:lstStyle/>
          <a:p>
            <a:pPr defTabSz="457189"/>
            <a:r>
              <a:rPr lang="en-US" dirty="0">
                <a:solidFill>
                  <a:prstClr val="black">
                    <a:tint val="75000"/>
                  </a:prstClr>
                </a:solidFill>
                <a:latin typeface="Century Gothic" panose="020B0502020202020204"/>
              </a:rPr>
              <a:t>© Preiser Consultants 2017. All Rights Reserved. Do Not Copy Without Permission.</a:t>
            </a:r>
          </a:p>
        </p:txBody>
      </p:sp>
      <p:pic>
        <p:nvPicPr>
          <p:cNvPr id="4" name="Picture 3" descr="En busca del gen del emprendedor | Sostenibilidad y Responsabilidad ...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419530" y="2952868"/>
            <a:ext cx="1261258" cy="1580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3785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3P Consulting System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47703" y="246981"/>
            <a:ext cx="4700481" cy="231901"/>
          </a:xfrm>
        </p:spPr>
        <p:txBody>
          <a:bodyPr/>
          <a:lstStyle/>
          <a:p>
            <a:r>
              <a:rPr lang="en-US" dirty="0"/>
              <a:t>© Preiser Consultants 2017. All Rights Reserved. Do Not Copy Without Permission.</a:t>
            </a:r>
          </a:p>
        </p:txBody>
      </p:sp>
      <p:pic>
        <p:nvPicPr>
          <p:cNvPr id="10" name="Content Placeholder 9" descr="Autimism: A Spectrum of &lt;strong&gt;Light&lt;/strong&gt; and Color - Geek Club Books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60624" y="1248032"/>
            <a:ext cx="6480992" cy="3175686"/>
          </a:xfrm>
        </p:spPr>
      </p:pic>
      <p:sp>
        <p:nvSpPr>
          <p:cNvPr id="11" name="TextBox 10"/>
          <p:cNvSpPr txBox="1"/>
          <p:nvPr/>
        </p:nvSpPr>
        <p:spPr>
          <a:xfrm>
            <a:off x="3039765" y="2543487"/>
            <a:ext cx="39912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FF00"/>
                </a:solidFill>
              </a:rPr>
              <a:t>Follow the $...</a:t>
            </a:r>
          </a:p>
        </p:txBody>
      </p:sp>
    </p:spTree>
    <p:extLst>
      <p:ext uri="{BB962C8B-B14F-4D97-AF65-F5344CB8AC3E}">
        <p14:creationId xmlns:p14="http://schemas.microsoft.com/office/powerpoint/2010/main" val="1882992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Corporate Training Spend in North America*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91993" y="1455777"/>
            <a:ext cx="6913952" cy="2471738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47703" y="246981"/>
            <a:ext cx="5009400" cy="231901"/>
          </a:xfrm>
        </p:spPr>
        <p:txBody>
          <a:bodyPr/>
          <a:lstStyle/>
          <a:p>
            <a:r>
              <a:rPr lang="en-US" dirty="0"/>
              <a:t>© Preiser Consultants 2017. All Rights Reserved. Do Not Copy Without Permission.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465" y="1569305"/>
            <a:ext cx="31633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[In Billions of Dollars]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053017" y="4003587"/>
            <a:ext cx="38776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*</a:t>
            </a:r>
            <a:r>
              <a:rPr lang="en-US" sz="1600" dirty="0"/>
              <a:t>Global spend = $355.6B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47703" y="4675732"/>
            <a:ext cx="34475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Training Industry, Inc. 2016</a:t>
            </a:r>
          </a:p>
        </p:txBody>
      </p:sp>
    </p:spTree>
    <p:extLst>
      <p:ext uri="{BB962C8B-B14F-4D97-AF65-F5344CB8AC3E}">
        <p14:creationId xmlns:p14="http://schemas.microsoft.com/office/powerpoint/2010/main" val="2585930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03" y="778299"/>
            <a:ext cx="7202456" cy="786926"/>
          </a:xfrm>
        </p:spPr>
        <p:txBody>
          <a:bodyPr/>
          <a:lstStyle/>
          <a:p>
            <a:r>
              <a:rPr lang="en-US" dirty="0"/>
              <a:t>Why Organizations Outsource Training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9194041"/>
              </p:ext>
            </p:extLst>
          </p:nvPr>
        </p:nvGraphicFramePr>
        <p:xfrm>
          <a:off x="503993" y="1565225"/>
          <a:ext cx="8133380" cy="24717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47703" y="246981"/>
            <a:ext cx="4910546" cy="231901"/>
          </a:xfrm>
        </p:spPr>
        <p:txBody>
          <a:bodyPr/>
          <a:lstStyle/>
          <a:p>
            <a:r>
              <a:rPr lang="en-US" dirty="0"/>
              <a:t>© Preiser Consultants 2017. All Rights Reserved. Do Not Copy Without Permission.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47703" y="4675732"/>
            <a:ext cx="34475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Training Industry, Inc. 2016</a:t>
            </a:r>
          </a:p>
        </p:txBody>
      </p:sp>
    </p:spTree>
    <p:extLst>
      <p:ext uri="{BB962C8B-B14F-4D97-AF65-F5344CB8AC3E}">
        <p14:creationId xmlns:p14="http://schemas.microsoft.com/office/powerpoint/2010/main" val="1421311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03" y="847659"/>
            <a:ext cx="7202456" cy="786926"/>
          </a:xfrm>
        </p:spPr>
        <p:txBody>
          <a:bodyPr/>
          <a:lstStyle/>
          <a:p>
            <a:r>
              <a:rPr lang="en-US" dirty="0"/>
              <a:t>Organizations Trust Experts Like You 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47725" y="1473949"/>
            <a:ext cx="7202488" cy="2311834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47703" y="246981"/>
            <a:ext cx="4725194" cy="231901"/>
          </a:xfrm>
        </p:spPr>
        <p:txBody>
          <a:bodyPr/>
          <a:lstStyle/>
          <a:p>
            <a:r>
              <a:rPr lang="en-US" dirty="0"/>
              <a:t>© Preiser Consultants 2017. All Rights Reserved. Do Not Copy Without Permission.</a:t>
            </a:r>
          </a:p>
        </p:txBody>
      </p:sp>
      <p:sp>
        <p:nvSpPr>
          <p:cNvPr id="6" name="Oval 5"/>
          <p:cNvSpPr/>
          <p:nvPr/>
        </p:nvSpPr>
        <p:spPr>
          <a:xfrm>
            <a:off x="1223319" y="3316227"/>
            <a:ext cx="1816443" cy="543698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847725" y="4670854"/>
            <a:ext cx="422601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Training Industry, Inc. Research. 2016.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47725" y="3827877"/>
            <a:ext cx="6629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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105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Content services (</a:t>
            </a:r>
            <a:r>
              <a:rPr lang="en-US" sz="1050" dirty="0" err="1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</a:t>
            </a:r>
            <a:r>
              <a:rPr lang="en-US" sz="105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design, materials fulfillment)</a:t>
            </a:r>
          </a:p>
          <a:p>
            <a:r>
              <a:rPr lang="en-US" sz="1050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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105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Delivery services (</a:t>
            </a:r>
            <a:r>
              <a:rPr lang="en-US" sz="1050" dirty="0" err="1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</a:t>
            </a:r>
            <a:r>
              <a:rPr lang="en-US" sz="105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instructor, facilities)</a:t>
            </a:r>
          </a:p>
          <a:p>
            <a:r>
              <a:rPr lang="en-US" sz="105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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105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Learning technology product/services (</a:t>
            </a:r>
            <a:r>
              <a:rPr lang="en-US" sz="1050" dirty="0" err="1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</a:t>
            </a:r>
            <a:r>
              <a:rPr lang="en-US" sz="105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LMS management, delivery platforms, authoring tools)</a:t>
            </a:r>
          </a:p>
          <a:p>
            <a:r>
              <a:rPr lang="en-US" sz="105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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105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Administrative services (</a:t>
            </a:r>
            <a:r>
              <a:rPr lang="en-US" sz="1050" dirty="0" err="1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</a:t>
            </a:r>
            <a:r>
              <a:rPr lang="en-US" sz="105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scheduling, financials, planning)</a:t>
            </a:r>
          </a:p>
        </p:txBody>
      </p:sp>
    </p:spTree>
    <p:extLst>
      <p:ext uri="{BB962C8B-B14F-4D97-AF65-F5344CB8AC3E}">
        <p14:creationId xmlns:p14="http://schemas.microsoft.com/office/powerpoint/2010/main" val="1873782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Trending Topics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846875" y="1304925"/>
            <a:ext cx="3483864" cy="3133725"/>
          </a:xfrm>
        </p:spPr>
        <p:txBody>
          <a:bodyPr>
            <a:noAutofit/>
          </a:bodyPr>
          <a:lstStyle/>
          <a:p>
            <a:pPr marL="342900" indent="-342900">
              <a:spcBef>
                <a:spcPts val="200"/>
              </a:spcBef>
              <a:buFont typeface="+mj-lt"/>
              <a:buAutoNum type="arabicPeriod"/>
            </a:pPr>
            <a:r>
              <a:rPr lang="en-US" sz="1400" dirty="0"/>
              <a:t>Leadership</a:t>
            </a:r>
          </a:p>
          <a:p>
            <a:pPr marL="342900" indent="-342900">
              <a:spcBef>
                <a:spcPts val="200"/>
              </a:spcBef>
              <a:buFont typeface="+mj-lt"/>
              <a:buAutoNum type="arabicPeriod"/>
            </a:pPr>
            <a:r>
              <a:rPr lang="en-US" sz="1400" dirty="0"/>
              <a:t>Communication</a:t>
            </a:r>
          </a:p>
          <a:p>
            <a:pPr marL="342900" indent="-342900">
              <a:spcBef>
                <a:spcPts val="200"/>
              </a:spcBef>
              <a:buFont typeface="+mj-lt"/>
              <a:buAutoNum type="arabicPeriod"/>
            </a:pPr>
            <a:r>
              <a:rPr lang="en-US" sz="1400" dirty="0"/>
              <a:t>Conflict Management</a:t>
            </a:r>
          </a:p>
          <a:p>
            <a:pPr marL="342900" indent="-342900">
              <a:spcBef>
                <a:spcPts val="200"/>
              </a:spcBef>
              <a:buFont typeface="+mj-lt"/>
              <a:buAutoNum type="arabicPeriod"/>
            </a:pPr>
            <a:r>
              <a:rPr lang="en-US" sz="1400" dirty="0"/>
              <a:t>Emotional Intelligence</a:t>
            </a:r>
          </a:p>
          <a:p>
            <a:pPr marL="342900" indent="-342900">
              <a:spcBef>
                <a:spcPts val="200"/>
              </a:spcBef>
              <a:buFont typeface="+mj-lt"/>
              <a:buAutoNum type="arabicPeriod"/>
            </a:pPr>
            <a:r>
              <a:rPr lang="en-US" sz="1400" dirty="0"/>
              <a:t>Health &amp; Wellness</a:t>
            </a:r>
          </a:p>
          <a:p>
            <a:pPr marL="342900" indent="-342900">
              <a:spcBef>
                <a:spcPts val="200"/>
              </a:spcBef>
              <a:buFont typeface="+mj-lt"/>
              <a:buAutoNum type="arabicPeriod"/>
            </a:pPr>
            <a:r>
              <a:rPr lang="en-US" sz="1400" dirty="0"/>
              <a:t>Mindfulness</a:t>
            </a:r>
          </a:p>
          <a:p>
            <a:pPr marL="342900" indent="-342900">
              <a:spcBef>
                <a:spcPts val="200"/>
              </a:spcBef>
              <a:buFont typeface="+mj-lt"/>
              <a:buAutoNum type="arabicPeriod"/>
            </a:pPr>
            <a:r>
              <a:rPr lang="en-US" sz="1400" dirty="0"/>
              <a:t>Workplace Stress</a:t>
            </a:r>
          </a:p>
          <a:p>
            <a:pPr marL="342900" indent="-342900">
              <a:spcBef>
                <a:spcPts val="200"/>
              </a:spcBef>
              <a:buFont typeface="+mj-lt"/>
              <a:buAutoNum type="arabicPeriod"/>
            </a:pPr>
            <a:r>
              <a:rPr lang="en-US" sz="1400" dirty="0"/>
              <a:t>Creativity &amp; Innovation</a:t>
            </a:r>
          </a:p>
          <a:p>
            <a:pPr marL="342900" indent="-342900">
              <a:spcBef>
                <a:spcPts val="200"/>
              </a:spcBef>
              <a:buFont typeface="+mj-lt"/>
              <a:buAutoNum type="arabicPeriod"/>
            </a:pPr>
            <a:r>
              <a:rPr lang="en-US" sz="1400" dirty="0"/>
              <a:t>Presentation Skills</a:t>
            </a:r>
          </a:p>
          <a:p>
            <a:pPr marL="342900" indent="-342900">
              <a:spcBef>
                <a:spcPts val="200"/>
              </a:spcBef>
              <a:buFont typeface="+mj-lt"/>
              <a:buAutoNum type="arabicPeriod"/>
            </a:pPr>
            <a:r>
              <a:rPr lang="en-US" sz="1400" dirty="0"/>
              <a:t>Executive Presence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71705" y="1304925"/>
            <a:ext cx="3896020" cy="3038475"/>
          </a:xfrm>
        </p:spPr>
        <p:txBody>
          <a:bodyPr>
            <a:normAutofit lnSpcReduction="10000"/>
          </a:bodyPr>
          <a:lstStyle/>
          <a:p>
            <a:pPr marL="342900" indent="-342900">
              <a:spcBef>
                <a:spcPts val="200"/>
              </a:spcBef>
              <a:buFont typeface="+mj-lt"/>
              <a:buAutoNum type="arabicPeriod" startAt="11"/>
            </a:pPr>
            <a:r>
              <a:rPr lang="en-US" dirty="0"/>
              <a:t>Productivity</a:t>
            </a:r>
          </a:p>
          <a:p>
            <a:pPr marL="342900" indent="-342900">
              <a:spcBef>
                <a:spcPts val="200"/>
              </a:spcBef>
              <a:buFont typeface="+mj-lt"/>
              <a:buAutoNum type="arabicPeriod" startAt="11"/>
            </a:pPr>
            <a:r>
              <a:rPr lang="en-US" dirty="0"/>
              <a:t>Critical Thinking</a:t>
            </a:r>
          </a:p>
          <a:p>
            <a:pPr marL="342900" indent="-342900">
              <a:spcBef>
                <a:spcPts val="200"/>
              </a:spcBef>
              <a:buFont typeface="+mj-lt"/>
              <a:buAutoNum type="arabicPeriod" startAt="11"/>
            </a:pPr>
            <a:r>
              <a:rPr lang="en-US" dirty="0"/>
              <a:t>Women in Leadership</a:t>
            </a:r>
          </a:p>
          <a:p>
            <a:pPr marL="342900" indent="-342900">
              <a:spcBef>
                <a:spcPts val="200"/>
              </a:spcBef>
              <a:buFont typeface="+mj-lt"/>
              <a:buAutoNum type="arabicPeriod" startAt="11"/>
            </a:pPr>
            <a:r>
              <a:rPr lang="en-US" dirty="0"/>
              <a:t>Managing Chaos</a:t>
            </a:r>
          </a:p>
          <a:p>
            <a:pPr marL="342900" indent="-342900">
              <a:spcBef>
                <a:spcPts val="200"/>
              </a:spcBef>
              <a:buFont typeface="+mj-lt"/>
              <a:buAutoNum type="arabicPeriod" startAt="11"/>
            </a:pPr>
            <a:r>
              <a:rPr lang="en-US" dirty="0"/>
              <a:t>Business Writing</a:t>
            </a:r>
          </a:p>
          <a:p>
            <a:pPr marL="342900" indent="-342900">
              <a:spcBef>
                <a:spcPts val="200"/>
              </a:spcBef>
              <a:buFont typeface="+mj-lt"/>
              <a:buAutoNum type="arabicPeriod" startAt="11"/>
            </a:pPr>
            <a:r>
              <a:rPr lang="en-US" dirty="0"/>
              <a:t>Generations</a:t>
            </a:r>
          </a:p>
          <a:p>
            <a:pPr marL="342900" indent="-342900">
              <a:spcBef>
                <a:spcPts val="200"/>
              </a:spcBef>
              <a:buFont typeface="+mj-lt"/>
              <a:buAutoNum type="arabicPeriod" startAt="11"/>
            </a:pPr>
            <a:r>
              <a:rPr lang="en-US" dirty="0"/>
              <a:t>Diversity &amp; Inclusion</a:t>
            </a:r>
          </a:p>
          <a:p>
            <a:pPr marL="342900" indent="-342900">
              <a:spcBef>
                <a:spcPts val="200"/>
              </a:spcBef>
              <a:buFont typeface="+mj-lt"/>
              <a:buAutoNum type="arabicPeriod" startAt="11"/>
            </a:pPr>
            <a:r>
              <a:rPr lang="en-US" dirty="0"/>
              <a:t>Negotiation Skills</a:t>
            </a:r>
          </a:p>
          <a:p>
            <a:pPr marL="342900" indent="-342900">
              <a:spcBef>
                <a:spcPts val="200"/>
              </a:spcBef>
              <a:buFont typeface="+mj-lt"/>
              <a:buAutoNum type="arabicPeriod" startAt="11"/>
            </a:pPr>
            <a:r>
              <a:rPr lang="en-US" dirty="0"/>
              <a:t>Influencing Up</a:t>
            </a:r>
          </a:p>
          <a:p>
            <a:pPr marL="342900" indent="-342900">
              <a:spcBef>
                <a:spcPts val="200"/>
              </a:spcBef>
              <a:buFont typeface="+mj-lt"/>
              <a:buAutoNum type="arabicPeriod" startAt="11"/>
            </a:pPr>
            <a:r>
              <a:rPr lang="en-US" dirty="0"/>
              <a:t>Project &amp; Change Management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Preiser Consultants 2017. All Rights Reserved. Do Not Copy Without Permission.</a:t>
            </a:r>
          </a:p>
        </p:txBody>
      </p:sp>
    </p:spTree>
    <p:extLst>
      <p:ext uri="{BB962C8B-B14F-4D97-AF65-F5344CB8AC3E}">
        <p14:creationId xmlns:p14="http://schemas.microsoft.com/office/powerpoint/2010/main" val="32047034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Revenue Projections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4709" y="1656112"/>
            <a:ext cx="7202456" cy="247093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63% of small business owners </a:t>
            </a:r>
          </a:p>
          <a:p>
            <a:pPr marL="0" indent="0" algn="ctr">
              <a:buNone/>
            </a:pPr>
            <a:r>
              <a:rPr lang="en-US" sz="24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 corporate clients </a:t>
            </a:r>
          </a:p>
          <a:p>
            <a:pPr marL="0" indent="0" algn="ctr">
              <a:buNone/>
            </a:pPr>
            <a:r>
              <a:rPr lang="en-US" sz="24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earn $500,000 OR MORE per year.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47703" y="246981"/>
            <a:ext cx="5009400" cy="231901"/>
          </a:xfrm>
        </p:spPr>
        <p:txBody>
          <a:bodyPr/>
          <a:lstStyle/>
          <a:p>
            <a:r>
              <a:rPr lang="en-US" dirty="0"/>
              <a:t>© Preiser Consultants 2017. All Rights Reserved. Do Not Copy Without Permission.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47703" y="4236339"/>
            <a:ext cx="422601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Source: Center for an Urban Future 2012.</a:t>
            </a:r>
          </a:p>
        </p:txBody>
      </p:sp>
    </p:spTree>
    <p:extLst>
      <p:ext uri="{BB962C8B-B14F-4D97-AF65-F5344CB8AC3E}">
        <p14:creationId xmlns:p14="http://schemas.microsoft.com/office/powerpoint/2010/main" val="11180771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Rapid Growth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880" y="1501920"/>
            <a:ext cx="7202456" cy="2470932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US" sz="2000" dirty="0"/>
              <a:t>Within 2 years of engaging a first </a:t>
            </a:r>
            <a:r>
              <a:rPr lang="en-US" sz="2000" dirty="0">
                <a:solidFill>
                  <a:schemeClr val="accent1"/>
                </a:solidFill>
              </a:rPr>
              <a:t>corporate client</a:t>
            </a:r>
            <a:r>
              <a:rPr lang="en-US" sz="2000" dirty="0"/>
              <a:t>,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dirty="0"/>
              <a:t>small business owners see an average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dirty="0"/>
              <a:t>revenue increase of 266%.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47703" y="246981"/>
            <a:ext cx="5417173" cy="231901"/>
          </a:xfrm>
        </p:spPr>
        <p:txBody>
          <a:bodyPr/>
          <a:lstStyle/>
          <a:p>
            <a:r>
              <a:rPr lang="en-US" dirty="0"/>
              <a:t>© Preiser Consultants 2017. All Rights Reserved. Do Not Copy Without Permission.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47703" y="4211625"/>
            <a:ext cx="279262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Source: US Census</a:t>
            </a:r>
          </a:p>
        </p:txBody>
      </p:sp>
      <p:pic>
        <p:nvPicPr>
          <p:cNvPr id="7" name="Picture 6" descr="&lt;strong&gt;up&lt;/strong&gt;-&lt;strong&gt;arrow&lt;/strong&gt;_medium (1)"/>
          <p:cNvPicPr>
            <a:picLocks noChangeAspect="1"/>
          </p:cNvPicPr>
          <p:nvPr/>
        </p:nvPicPr>
        <p:blipFill>
          <a:blip r:embed="rId2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406596" y="722930"/>
            <a:ext cx="3619500" cy="3619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8114280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2CB663"/>
      </a:accent4>
      <a:accent5>
        <a:srgbClr val="DF8822"/>
      </a:accent5>
      <a:accent6>
        <a:srgbClr val="BC410A"/>
      </a:accent6>
      <a:hlink>
        <a:srgbClr val="5977C4"/>
      </a:hlink>
      <a:folHlink>
        <a:srgbClr val="A1A9BF"/>
      </a:folHlink>
    </a:clrScheme>
    <a:fontScheme name="Gallery">
      <a:majorFont>
        <a:latin typeface="Century Gothic" panose="020B0502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E050AC27-895F-4B90-991D-A6818FC89AB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6214</TotalTime>
  <Words>840</Words>
  <Application>Microsoft Office PowerPoint</Application>
  <PresentationFormat>On-screen Show (16:9)</PresentationFormat>
  <Paragraphs>128</Paragraphs>
  <Slides>16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Century Gothic</vt:lpstr>
      <vt:lpstr>Wingdings</vt:lpstr>
      <vt:lpstr>Gallery</vt:lpstr>
      <vt:lpstr>Business Development Part 1</vt:lpstr>
      <vt:lpstr>What You’re Going To Learn Today</vt:lpstr>
      <vt:lpstr>3P Consulting System</vt:lpstr>
      <vt:lpstr>Corporate Training Spend in North America*</vt:lpstr>
      <vt:lpstr>Why Organizations Outsource Training</vt:lpstr>
      <vt:lpstr>Organizations Trust Experts Like You </vt:lpstr>
      <vt:lpstr>Trending Topics</vt:lpstr>
      <vt:lpstr>Revenue Projections</vt:lpstr>
      <vt:lpstr>Rapid Growth </vt:lpstr>
      <vt:lpstr>Case Study #1:  Executive Coaching</vt:lpstr>
      <vt:lpstr>Case Study #2:  Business Coaching</vt:lpstr>
      <vt:lpstr>Get in the Flow with an Income Stream</vt:lpstr>
      <vt:lpstr>Get Paid More For</vt:lpstr>
      <vt:lpstr>Case Study #3:  Executive Coaching</vt:lpstr>
      <vt:lpstr>Case Study #4:  Leadership Coaching</vt:lpstr>
      <vt:lpstr>Questions &amp; Answers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"Robin Hendricks" &lt;medwriter99@gmail.com&gt;</dc:creator>
  <cp:lastModifiedBy>Robin Hendricks</cp:lastModifiedBy>
  <cp:revision>143</cp:revision>
  <dcterms:created xsi:type="dcterms:W3CDTF">2016-09-05T18:23:35Z</dcterms:created>
  <dcterms:modified xsi:type="dcterms:W3CDTF">2017-05-18T19:23:53Z</dcterms:modified>
</cp:coreProperties>
</file>