
<file path=[Content_Types].xml><?xml version="1.0" encoding="utf-8"?>
<Types xmlns="http://schemas.openxmlformats.org/package/2006/content-types">
  <Default Extension="png" ContentType="image/png"/>
  <Default Extension="svg" ContentType="image/svg+xml"/>
  <Default Extension="jpg&amp;ehk=1p" ContentType="image/jpeg"/>
  <Default Extension="jpg&amp;ehk=qjNOYyC" ContentType="image/jpeg"/>
  <Default Extension="png&amp;ehk=BPQdb4lPH9cABZKs" ContentType="image/png"/>
  <Default Extension="jpg&amp;ehk=texZGlELSXAYPUmNC7VuZA&amp;r=0&amp;pid=OfficeInsert" ContentType="image/jpeg"/>
  <Default Extension="jpg&amp;ehk=8oAWXXYqd0MJpKvww3yGYA&amp;r=0&amp;pid=OfficeInsert" ContentType="image/jpeg"/>
  <Default Extension="png&amp;ehk=hVZxdHfgBjbRuf" ContentType="image/png"/>
  <Default Extension="emf" ContentType="image/x-emf"/>
  <Default Extension="com" ContentType="image/jpeg"/>
  <Default Extension="jpg&amp;ehk=" ContentType="image/jpeg"/>
  <Default Extension="jpeg" ContentType="image/jpeg"/>
  <Default Extension="rels" ContentType="application/vnd.openxmlformats-package.relationships+xml"/>
  <Default Extension="xml" ContentType="application/xml"/>
  <Default Extension="jpg&amp;ehk=jLhFpKMs59" ContentType="image/jpeg"/>
  <Default Extension="jpg&amp;ehk=MOfpYrf7pdZC" ContentType="image/jpeg"/>
  <Default Extension="jpg&amp;ehk=5n2OHN8t0bzqTHVWCKFLAg&amp;r=0&amp;pid=OfficeInsert" ContentType="image/jpeg"/>
  <Default Extension="gif&amp;ehk=wkaSXmgN3tdn" ContentType="image/gif"/>
  <Default Extension="wdp" ContentType="image/vnd.ms-photo"/>
  <Default Extension="jpg&amp;ehk=bj9PJIDEO29Bbce18P4Unw&amp;r=0&amp;pid=OfficeInsert" ContentType="image/jpeg"/>
  <Default Extension="png&amp;ehk=K59xV87OjSAspW" ContentType="image/png"/>
  <Default Extension="gif&amp;ehk=A0CPX2Ee9HDcGTeE" ContentType="image/gif"/>
  <Default Extension="png&amp;ehk=nwU3FyxgtvlAesb6Gl5Q1Q&amp;r=0&amp;pid=OfficeInsert" ContentType="image/png"/>
  <Default Extension="jpg&amp;ehk=opk4KNbQaBtahmt5cqmCQg&amp;r=0&amp;pid=OfficeInsert" ContentType="image/jpeg"/>
  <Default Extension="png&amp;ehk=Ml" ContentType="image/png"/>
  <Default Extension="jpeg&amp;ehk=kuOuJLofy83QSC48f3F8LA&amp;r=0&amp;pid=OfficeInsert" ContentType="image/jpeg"/>
  <Default Extension="xlsx" ContentType="application/vnd.openxmlformats-officedocument.spreadsheetml.sheet"/>
  <Default Extension="png&amp;ehk=GFUVFsAkkHyOOaAeb4hviw&amp;r=0&amp;pid=OfficeInsert" ContentType="image/png"/>
  <Default Extension="png&amp;ehk=mPxQrKBZ9BUXDBQjwpkvUw&amp;r=0&amp;pid=OfficeInsert" ContentType="image/png"/>
  <Default Extension="jpg&amp;ehk=UJiOh18LbS7Qt3kE" ContentType="image/jpeg"/>
  <Default Extension="jpg" ContentType="image/jpeg"/>
  <Default Extension="jpg&amp;ehk=iHw0oSxDzdCLNNAN"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6"/>
  </p:notesMasterIdLst>
  <p:sldIdLst>
    <p:sldId id="395" r:id="rId2"/>
    <p:sldId id="396" r:id="rId3"/>
    <p:sldId id="410" r:id="rId4"/>
    <p:sldId id="411" r:id="rId5"/>
    <p:sldId id="412" r:id="rId6"/>
    <p:sldId id="409" r:id="rId7"/>
    <p:sldId id="424" r:id="rId8"/>
    <p:sldId id="426" r:id="rId9"/>
    <p:sldId id="427" r:id="rId10"/>
    <p:sldId id="428" r:id="rId11"/>
    <p:sldId id="413" r:id="rId12"/>
    <p:sldId id="415" r:id="rId13"/>
    <p:sldId id="416" r:id="rId14"/>
    <p:sldId id="417" r:id="rId15"/>
    <p:sldId id="418" r:id="rId16"/>
    <p:sldId id="425" r:id="rId17"/>
    <p:sldId id="419" r:id="rId18"/>
    <p:sldId id="421" r:id="rId19"/>
    <p:sldId id="422" r:id="rId20"/>
    <p:sldId id="423" r:id="rId21"/>
    <p:sldId id="429" r:id="rId22"/>
    <p:sldId id="430" r:id="rId23"/>
    <p:sldId id="431" r:id="rId24"/>
    <p:sldId id="432" r:id="rId25"/>
    <p:sldId id="433" r:id="rId26"/>
    <p:sldId id="434" r:id="rId27"/>
    <p:sldId id="435" r:id="rId28"/>
    <p:sldId id="436" r:id="rId29"/>
    <p:sldId id="438" r:id="rId30"/>
    <p:sldId id="437" r:id="rId31"/>
    <p:sldId id="439" r:id="rId32"/>
    <p:sldId id="440" r:id="rId33"/>
    <p:sldId id="442" r:id="rId34"/>
    <p:sldId id="441" r:id="rId35"/>
    <p:sldId id="443" r:id="rId36"/>
    <p:sldId id="444" r:id="rId37"/>
    <p:sldId id="445" r:id="rId38"/>
    <p:sldId id="446" r:id="rId39"/>
    <p:sldId id="447" r:id="rId40"/>
    <p:sldId id="448" r:id="rId41"/>
    <p:sldId id="449" r:id="rId42"/>
    <p:sldId id="450" r:id="rId43"/>
    <p:sldId id="451" r:id="rId44"/>
    <p:sldId id="452"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86347" autoAdjust="0"/>
  </p:normalViewPr>
  <p:slideViewPr>
    <p:cSldViewPr snapToGrid="0" snapToObjects="1">
      <p:cViewPr varScale="1">
        <p:scale>
          <a:sx n="78" d="100"/>
          <a:sy n="78" d="100"/>
        </p:scale>
        <p:origin x="1050" y="78"/>
      </p:cViewPr>
      <p:guideLst>
        <p:guide orient="horz" pos="1620"/>
        <p:guide pos="2880"/>
      </p:guideLst>
    </p:cSldViewPr>
  </p:slideViewPr>
  <p:outlineViewPr>
    <p:cViewPr>
      <p:scale>
        <a:sx n="33" d="100"/>
        <a:sy n="33" d="100"/>
      </p:scale>
      <p:origin x="0" y="-17172"/>
    </p:cViewPr>
  </p:outlineViewPr>
  <p:notesTextViewPr>
    <p:cViewPr>
      <p:scale>
        <a:sx n="100" d="100"/>
        <a:sy n="100" d="100"/>
      </p:scale>
      <p:origin x="0" y="0"/>
    </p:cViewPr>
  </p:notesTextViewPr>
  <p:sorterViewPr>
    <p:cViewPr>
      <p:scale>
        <a:sx n="170" d="100"/>
        <a:sy n="170" d="100"/>
      </p:scale>
      <p:origin x="0" y="-3306"/>
    </p:cViewPr>
  </p:sorterViewPr>
  <p:notesViewPr>
    <p:cSldViewPr snapToGrid="0" snapToObjects="1">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Time Management (for</a:t>
            </a:r>
            <a:r>
              <a:rPr lang="en-US" baseline="0" dirty="0"/>
              <a:t> a 1-hour meeting)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Meeting Time</c:v>
                </c:pt>
              </c:strCache>
            </c:strRef>
          </c:tx>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A7-42A1-B920-C1E80DEFCD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3A7-42A1-B920-C1E80DEFCD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6778-4D47-B3FE-137E2EFC86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3A7-42A1-B920-C1E80DEFCD59}"/>
              </c:ext>
            </c:extLst>
          </c:dPt>
          <c:dLbls>
            <c:dLbl>
              <c:idx val="2"/>
              <c:tx>
                <c:rich>
                  <a:bodyPr/>
                  <a:lstStyle/>
                  <a:p>
                    <a:r>
                      <a:rPr lang="en-US"/>
                      <a:t>Secure the engagement</a:t>
                    </a:r>
                    <a:r>
                      <a:rPr lang="en-US" baseline="0"/>
                      <a:t>, </a:t>
                    </a:r>
                    <a:fld id="{7C4CE755-5CA7-46BE-912E-F36A399DBBDF}" type="VALUE">
                      <a:rPr lang="en-US" baseline="0"/>
                      <a:pPr/>
                      <a:t>[VALUE]</a:t>
                    </a:fld>
                    <a:endParaRPr lang="en-US" baseline="0"/>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78-4D47-B3FE-137E2EFC862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Set the stage</c:v>
                </c:pt>
                <c:pt idx="1">
                  <c:v>Needs discovery</c:v>
                </c:pt>
                <c:pt idx="2">
                  <c:v>Proposal specifics</c:v>
                </c:pt>
                <c:pt idx="3">
                  <c:v>Summarize</c:v>
                </c:pt>
              </c:strCache>
            </c:strRef>
          </c:cat>
          <c:val>
            <c:numRef>
              <c:f>Sheet1!$B$2:$B$5</c:f>
              <c:numCache>
                <c:formatCode>General</c:formatCode>
                <c:ptCount val="4"/>
                <c:pt idx="0">
                  <c:v>10</c:v>
                </c:pt>
                <c:pt idx="1">
                  <c:v>25</c:v>
                </c:pt>
                <c:pt idx="2">
                  <c:v>20</c:v>
                </c:pt>
                <c:pt idx="3">
                  <c:v>5</c:v>
                </c:pt>
              </c:numCache>
            </c:numRef>
          </c:val>
          <c:extLst>
            <c:ext xmlns:c16="http://schemas.microsoft.com/office/drawing/2014/chart" uri="{C3380CC4-5D6E-409C-BE32-E72D297353CC}">
              <c16:uniqueId val="{00000000-6778-4D47-B3FE-137E2EFC862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30.jpg&amp;ehk=5n2OHN8t0bzqTHVWCKFLAg&amp;r=0&amp;pid=OfficeInsert"/><Relationship Id="rId2" Type="http://schemas.openxmlformats.org/officeDocument/2006/relationships/image" Target="../media/image29.png&amp;ehk=K59xV87OjSAspW"/><Relationship Id="rId1" Type="http://schemas.openxmlformats.org/officeDocument/2006/relationships/image" Target="../media/image28.png&amp;ehk=mPxQrKBZ9BUXDBQjwpkvUw&amp;r=0&amp;pid=OfficeInsert"/><Relationship Id="rId4" Type="http://schemas.openxmlformats.org/officeDocument/2006/relationships/image" Target="../media/image31.gif&amp;ehk=A0CPX2Ee9HDcGTeE"/></Relationships>
</file>

<file path=ppt/diagrams/_rels/drawing6.xml.rels><?xml version="1.0" encoding="UTF-8" standalone="yes"?>
<Relationships xmlns="http://schemas.openxmlformats.org/package/2006/relationships"><Relationship Id="rId3" Type="http://schemas.openxmlformats.org/officeDocument/2006/relationships/image" Target="../media/image30.jpg&amp;ehk=5n2OHN8t0bzqTHVWCKFLAg&amp;r=0&amp;pid=OfficeInsert"/><Relationship Id="rId2" Type="http://schemas.openxmlformats.org/officeDocument/2006/relationships/image" Target="../media/image29.png&amp;ehk=K59xV87OjSAspW"/><Relationship Id="rId1" Type="http://schemas.openxmlformats.org/officeDocument/2006/relationships/image" Target="../media/image28.png&amp;ehk=mPxQrKBZ9BUXDBQjwpkvUw&amp;r=0&amp;pid=OfficeInsert"/><Relationship Id="rId4" Type="http://schemas.openxmlformats.org/officeDocument/2006/relationships/image" Target="../media/image31.gif&amp;ehk=A0CPX2Ee9HDcGTeE"/></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23A33-C76B-445B-9FDE-9876012AFFDF}"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EAE2234C-495A-4814-A861-A94FCA9E92CA}">
      <dgm:prSet phldrT="[Text]"/>
      <dgm:spPr/>
      <dgm:t>
        <a:bodyPr/>
        <a:lstStyle/>
        <a:p>
          <a:r>
            <a:rPr lang="en-US" dirty="0"/>
            <a:t>Target Clients</a:t>
          </a:r>
        </a:p>
      </dgm:t>
    </dgm:pt>
    <dgm:pt modelId="{8E495EF7-8C1C-4821-8665-815017C8E43B}" type="parTrans" cxnId="{53AD5300-B842-486E-A02C-094BA9237B9B}">
      <dgm:prSet/>
      <dgm:spPr/>
      <dgm:t>
        <a:bodyPr/>
        <a:lstStyle/>
        <a:p>
          <a:endParaRPr lang="en-US"/>
        </a:p>
      </dgm:t>
    </dgm:pt>
    <dgm:pt modelId="{966483EF-5293-47BF-BC2E-C733AF854A0E}" type="sibTrans" cxnId="{53AD5300-B842-486E-A02C-094BA9237B9B}">
      <dgm:prSet/>
      <dgm:spPr/>
      <dgm:t>
        <a:bodyPr/>
        <a:lstStyle/>
        <a:p>
          <a:endParaRPr lang="en-US"/>
        </a:p>
      </dgm:t>
    </dgm:pt>
    <dgm:pt modelId="{3FB9B677-4DC3-4EAB-92CA-A68ADFC37D35}">
      <dgm:prSet phldrT="[Text]"/>
      <dgm:spPr/>
      <dgm:t>
        <a:bodyPr/>
        <a:lstStyle/>
        <a:p>
          <a:r>
            <a:rPr lang="en-US" dirty="0"/>
            <a:t>Speaking</a:t>
          </a:r>
        </a:p>
      </dgm:t>
    </dgm:pt>
    <dgm:pt modelId="{16EEA8BC-D658-48A6-9BAE-2F5E492D10BD}" type="parTrans" cxnId="{11441CAD-DDE4-4EB1-BB39-0E2973D82A4E}">
      <dgm:prSet/>
      <dgm:spPr/>
      <dgm:t>
        <a:bodyPr/>
        <a:lstStyle/>
        <a:p>
          <a:endParaRPr lang="en-US"/>
        </a:p>
      </dgm:t>
    </dgm:pt>
    <dgm:pt modelId="{E5401C4C-A75C-48EE-87A8-0EBF282070F7}" type="sibTrans" cxnId="{11441CAD-DDE4-4EB1-BB39-0E2973D82A4E}">
      <dgm:prSet/>
      <dgm:spPr/>
      <dgm:t>
        <a:bodyPr/>
        <a:lstStyle/>
        <a:p>
          <a:endParaRPr lang="en-US"/>
        </a:p>
      </dgm:t>
    </dgm:pt>
    <dgm:pt modelId="{273132E7-F647-4CBF-9C62-EF1C6D55B789}">
      <dgm:prSet phldrT="[Text]"/>
      <dgm:spPr/>
      <dgm:t>
        <a:bodyPr/>
        <a:lstStyle/>
        <a:p>
          <a:r>
            <a:rPr lang="en-US" dirty="0"/>
            <a:t>Introductions</a:t>
          </a:r>
        </a:p>
      </dgm:t>
    </dgm:pt>
    <dgm:pt modelId="{EF5105F7-7EAB-44AC-AB1F-26CD1E966E05}" type="parTrans" cxnId="{E8BAF73B-EBB1-4331-86B9-04EF3E3956B2}">
      <dgm:prSet/>
      <dgm:spPr/>
      <dgm:t>
        <a:bodyPr/>
        <a:lstStyle/>
        <a:p>
          <a:endParaRPr lang="en-US"/>
        </a:p>
      </dgm:t>
    </dgm:pt>
    <dgm:pt modelId="{D22BDBCA-4316-4398-88F4-9F97AE5E0F71}" type="sibTrans" cxnId="{E8BAF73B-EBB1-4331-86B9-04EF3E3956B2}">
      <dgm:prSet/>
      <dgm:spPr/>
      <dgm:t>
        <a:bodyPr/>
        <a:lstStyle/>
        <a:p>
          <a:endParaRPr lang="en-US"/>
        </a:p>
      </dgm:t>
    </dgm:pt>
    <dgm:pt modelId="{204181C4-4A5D-4883-AB56-9B0927F03D1B}">
      <dgm:prSet phldrT="[Text]"/>
      <dgm:spPr/>
      <dgm:t>
        <a:bodyPr/>
        <a:lstStyle/>
        <a:p>
          <a:r>
            <a:rPr lang="en-US" dirty="0"/>
            <a:t>Direct Contacts</a:t>
          </a:r>
        </a:p>
      </dgm:t>
    </dgm:pt>
    <dgm:pt modelId="{8ACDEFE1-B2AC-4ADF-8A70-6127AA7F587E}" type="parTrans" cxnId="{A9D5BC7C-E92E-4570-94F7-1276A71C2FA1}">
      <dgm:prSet/>
      <dgm:spPr/>
      <dgm:t>
        <a:bodyPr/>
        <a:lstStyle/>
        <a:p>
          <a:endParaRPr lang="en-US"/>
        </a:p>
      </dgm:t>
    </dgm:pt>
    <dgm:pt modelId="{3C260995-8978-49DC-BADA-85EB12E71188}" type="sibTrans" cxnId="{A9D5BC7C-E92E-4570-94F7-1276A71C2FA1}">
      <dgm:prSet/>
      <dgm:spPr/>
      <dgm:t>
        <a:bodyPr/>
        <a:lstStyle/>
        <a:p>
          <a:endParaRPr lang="en-US"/>
        </a:p>
      </dgm:t>
    </dgm:pt>
    <dgm:pt modelId="{4F34EE2E-38F3-4BA2-A2CD-90EFDA23B5EC}" type="pres">
      <dgm:prSet presAssocID="{49923A33-C76B-445B-9FDE-9876012AFFDF}" presName="cycle" presStyleCnt="0">
        <dgm:presLayoutVars>
          <dgm:chMax val="1"/>
          <dgm:dir val="rev"/>
          <dgm:animLvl val="ctr"/>
          <dgm:resizeHandles val="exact"/>
        </dgm:presLayoutVars>
      </dgm:prSet>
      <dgm:spPr/>
    </dgm:pt>
    <dgm:pt modelId="{87CE53B0-EAFB-488F-B985-911CAA65103B}" type="pres">
      <dgm:prSet presAssocID="{EAE2234C-495A-4814-A861-A94FCA9E92CA}" presName="centerShape" presStyleLbl="node0" presStyleIdx="0" presStyleCnt="1" custLinFactNeighborX="-5396" custLinFactNeighborY="-45796"/>
      <dgm:spPr/>
    </dgm:pt>
    <dgm:pt modelId="{D4EDB95E-F32A-4F08-AFA7-B361C2BD1F4E}" type="pres">
      <dgm:prSet presAssocID="{EF5105F7-7EAB-44AC-AB1F-26CD1E966E05}" presName="parTrans" presStyleLbl="bgSibTrans2D1" presStyleIdx="0" presStyleCnt="3"/>
      <dgm:spPr/>
    </dgm:pt>
    <dgm:pt modelId="{AEA22368-BF7C-4BCF-AF0B-95166805FCEA}" type="pres">
      <dgm:prSet presAssocID="{273132E7-F647-4CBF-9C62-EF1C6D55B789}" presName="node" presStyleLbl="node1" presStyleIdx="0" presStyleCnt="3" custRadScaleRad="82134" custRadScaleInc="18906">
        <dgm:presLayoutVars>
          <dgm:bulletEnabled val="1"/>
        </dgm:presLayoutVars>
      </dgm:prSet>
      <dgm:spPr/>
    </dgm:pt>
    <dgm:pt modelId="{A52D51E6-BB32-4265-9B18-C3AE066BBAF9}" type="pres">
      <dgm:prSet presAssocID="{8ACDEFE1-B2AC-4ADF-8A70-6127AA7F587E}" presName="parTrans" presStyleLbl="bgSibTrans2D1" presStyleIdx="1" presStyleCnt="3" custAng="226270" custScaleX="104145" custLinFactNeighborX="10047" custLinFactNeighborY="-3942"/>
      <dgm:spPr/>
    </dgm:pt>
    <dgm:pt modelId="{E820E265-900D-4C3C-8069-F6309DBFA923}" type="pres">
      <dgm:prSet presAssocID="{204181C4-4A5D-4883-AB56-9B0927F03D1B}" presName="node" presStyleLbl="node1" presStyleIdx="1" presStyleCnt="3" custRadScaleRad="5464" custRadScaleInc="-106724">
        <dgm:presLayoutVars>
          <dgm:bulletEnabled val="1"/>
        </dgm:presLayoutVars>
      </dgm:prSet>
      <dgm:spPr/>
    </dgm:pt>
    <dgm:pt modelId="{72C24192-20B9-4011-82F6-9E0E0ED1D013}" type="pres">
      <dgm:prSet presAssocID="{16EEA8BC-D658-48A6-9BAE-2F5E492D10BD}" presName="parTrans" presStyleLbl="bgSibTrans2D1" presStyleIdx="2" presStyleCnt="3" custLinFactNeighborX="-4516" custLinFactNeighborY="-31538"/>
      <dgm:spPr/>
    </dgm:pt>
    <dgm:pt modelId="{4149541B-82D7-4940-BF91-124722449E0F}" type="pres">
      <dgm:prSet presAssocID="{3FB9B677-4DC3-4EAB-92CA-A68ADFC37D35}" presName="node" presStyleLbl="node1" presStyleIdx="2" presStyleCnt="3" custRadScaleRad="85378" custRadScaleInc="-31155">
        <dgm:presLayoutVars>
          <dgm:bulletEnabled val="1"/>
        </dgm:presLayoutVars>
      </dgm:prSet>
      <dgm:spPr/>
    </dgm:pt>
  </dgm:ptLst>
  <dgm:cxnLst>
    <dgm:cxn modelId="{53AD5300-B842-486E-A02C-094BA9237B9B}" srcId="{49923A33-C76B-445B-9FDE-9876012AFFDF}" destId="{EAE2234C-495A-4814-A861-A94FCA9E92CA}" srcOrd="0" destOrd="0" parTransId="{8E495EF7-8C1C-4821-8665-815017C8E43B}" sibTransId="{966483EF-5293-47BF-BC2E-C733AF854A0E}"/>
    <dgm:cxn modelId="{CF64B103-2C21-4A19-A3FF-9CE8A6315651}" type="presOf" srcId="{EF5105F7-7EAB-44AC-AB1F-26CD1E966E05}" destId="{D4EDB95E-F32A-4F08-AFA7-B361C2BD1F4E}" srcOrd="0" destOrd="0" presId="urn:microsoft.com/office/officeart/2005/8/layout/radial4"/>
    <dgm:cxn modelId="{E8BAF73B-EBB1-4331-86B9-04EF3E3956B2}" srcId="{EAE2234C-495A-4814-A861-A94FCA9E92CA}" destId="{273132E7-F647-4CBF-9C62-EF1C6D55B789}" srcOrd="0" destOrd="0" parTransId="{EF5105F7-7EAB-44AC-AB1F-26CD1E966E05}" sibTransId="{D22BDBCA-4316-4398-88F4-9F97AE5E0F71}"/>
    <dgm:cxn modelId="{714A2654-3EF9-47F1-834F-D5540D5CC141}" type="presOf" srcId="{16EEA8BC-D658-48A6-9BAE-2F5E492D10BD}" destId="{72C24192-20B9-4011-82F6-9E0E0ED1D013}" srcOrd="0" destOrd="0" presId="urn:microsoft.com/office/officeart/2005/8/layout/radial4"/>
    <dgm:cxn modelId="{A9D5BC7C-E92E-4570-94F7-1276A71C2FA1}" srcId="{EAE2234C-495A-4814-A861-A94FCA9E92CA}" destId="{204181C4-4A5D-4883-AB56-9B0927F03D1B}" srcOrd="1" destOrd="0" parTransId="{8ACDEFE1-B2AC-4ADF-8A70-6127AA7F587E}" sibTransId="{3C260995-8978-49DC-BADA-85EB12E71188}"/>
    <dgm:cxn modelId="{CD40938D-21BF-4BC7-9871-BADBA1BF5219}" type="presOf" srcId="{49923A33-C76B-445B-9FDE-9876012AFFDF}" destId="{4F34EE2E-38F3-4BA2-A2CD-90EFDA23B5EC}" srcOrd="0" destOrd="0" presId="urn:microsoft.com/office/officeart/2005/8/layout/radial4"/>
    <dgm:cxn modelId="{ECA8628E-11E3-4220-A385-8C521A97F76A}" type="presOf" srcId="{8ACDEFE1-B2AC-4ADF-8A70-6127AA7F587E}" destId="{A52D51E6-BB32-4265-9B18-C3AE066BBAF9}" srcOrd="0" destOrd="0" presId="urn:microsoft.com/office/officeart/2005/8/layout/radial4"/>
    <dgm:cxn modelId="{13EE33A7-5F84-45AA-AA59-FC42BCB3D85A}" type="presOf" srcId="{EAE2234C-495A-4814-A861-A94FCA9E92CA}" destId="{87CE53B0-EAFB-488F-B985-911CAA65103B}" srcOrd="0" destOrd="0" presId="urn:microsoft.com/office/officeart/2005/8/layout/radial4"/>
    <dgm:cxn modelId="{11441CAD-DDE4-4EB1-BB39-0E2973D82A4E}" srcId="{EAE2234C-495A-4814-A861-A94FCA9E92CA}" destId="{3FB9B677-4DC3-4EAB-92CA-A68ADFC37D35}" srcOrd="2" destOrd="0" parTransId="{16EEA8BC-D658-48A6-9BAE-2F5E492D10BD}" sibTransId="{E5401C4C-A75C-48EE-87A8-0EBF282070F7}"/>
    <dgm:cxn modelId="{4CF13BBA-C96B-42AF-806D-A3BE18A0DE64}" type="presOf" srcId="{273132E7-F647-4CBF-9C62-EF1C6D55B789}" destId="{AEA22368-BF7C-4BCF-AF0B-95166805FCEA}" srcOrd="0" destOrd="0" presId="urn:microsoft.com/office/officeart/2005/8/layout/radial4"/>
    <dgm:cxn modelId="{03BB69BD-D3C5-4BD5-836D-2B94EF6788B7}" type="presOf" srcId="{204181C4-4A5D-4883-AB56-9B0927F03D1B}" destId="{E820E265-900D-4C3C-8069-F6309DBFA923}" srcOrd="0" destOrd="0" presId="urn:microsoft.com/office/officeart/2005/8/layout/radial4"/>
    <dgm:cxn modelId="{6FAEEFFD-B2BC-43FD-947D-C0557AE5B8BA}" type="presOf" srcId="{3FB9B677-4DC3-4EAB-92CA-A68ADFC37D35}" destId="{4149541B-82D7-4940-BF91-124722449E0F}" srcOrd="0" destOrd="0" presId="urn:microsoft.com/office/officeart/2005/8/layout/radial4"/>
    <dgm:cxn modelId="{FC5D2E62-AFDB-4B41-A9E5-614579950516}" type="presParOf" srcId="{4F34EE2E-38F3-4BA2-A2CD-90EFDA23B5EC}" destId="{87CE53B0-EAFB-488F-B985-911CAA65103B}" srcOrd="0" destOrd="0" presId="urn:microsoft.com/office/officeart/2005/8/layout/radial4"/>
    <dgm:cxn modelId="{B692C347-05FD-4E37-8651-4F1A5DD5A27C}" type="presParOf" srcId="{4F34EE2E-38F3-4BA2-A2CD-90EFDA23B5EC}" destId="{D4EDB95E-F32A-4F08-AFA7-B361C2BD1F4E}" srcOrd="1" destOrd="0" presId="urn:microsoft.com/office/officeart/2005/8/layout/radial4"/>
    <dgm:cxn modelId="{790142C3-8D30-4FBF-A256-87A70321CE2B}" type="presParOf" srcId="{4F34EE2E-38F3-4BA2-A2CD-90EFDA23B5EC}" destId="{AEA22368-BF7C-4BCF-AF0B-95166805FCEA}" srcOrd="2" destOrd="0" presId="urn:microsoft.com/office/officeart/2005/8/layout/radial4"/>
    <dgm:cxn modelId="{18ABF613-D813-46B0-85BA-1C141026F10F}" type="presParOf" srcId="{4F34EE2E-38F3-4BA2-A2CD-90EFDA23B5EC}" destId="{A52D51E6-BB32-4265-9B18-C3AE066BBAF9}" srcOrd="3" destOrd="0" presId="urn:microsoft.com/office/officeart/2005/8/layout/radial4"/>
    <dgm:cxn modelId="{64A36FE2-F97A-4287-BD06-937BB6542FB4}" type="presParOf" srcId="{4F34EE2E-38F3-4BA2-A2CD-90EFDA23B5EC}" destId="{E820E265-900D-4C3C-8069-F6309DBFA923}" srcOrd="4" destOrd="0" presId="urn:microsoft.com/office/officeart/2005/8/layout/radial4"/>
    <dgm:cxn modelId="{782409C4-3103-43EB-8D7D-097FD2E2DB14}" type="presParOf" srcId="{4F34EE2E-38F3-4BA2-A2CD-90EFDA23B5EC}" destId="{72C24192-20B9-4011-82F6-9E0E0ED1D013}" srcOrd="5" destOrd="0" presId="urn:microsoft.com/office/officeart/2005/8/layout/radial4"/>
    <dgm:cxn modelId="{42984036-D102-4CEB-AC8F-5D94B7E8330C}" type="presParOf" srcId="{4F34EE2E-38F3-4BA2-A2CD-90EFDA23B5EC}" destId="{4149541B-82D7-4940-BF91-124722449E0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A3358-166F-440D-91B7-29F0A5C1103D}"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CDAD331C-D6E4-4D03-99DB-03CE0DCE094B}">
      <dgm:prSet phldrT="[Text]"/>
      <dgm:spPr/>
      <dgm:t>
        <a:bodyPr/>
        <a:lstStyle/>
        <a:p>
          <a:r>
            <a:rPr lang="en-US" dirty="0"/>
            <a:t>New Leads</a:t>
          </a:r>
        </a:p>
      </dgm:t>
    </dgm:pt>
    <dgm:pt modelId="{2774167C-8040-4572-927D-204F11FF2BCD}" type="parTrans" cxnId="{BB16B5A6-EE5F-4CDB-BCEA-E78F845F0879}">
      <dgm:prSet/>
      <dgm:spPr/>
      <dgm:t>
        <a:bodyPr/>
        <a:lstStyle/>
        <a:p>
          <a:endParaRPr lang="en-US"/>
        </a:p>
      </dgm:t>
    </dgm:pt>
    <dgm:pt modelId="{DA08DB8C-3014-4920-9114-BDDF8F9FD81E}" type="sibTrans" cxnId="{BB16B5A6-EE5F-4CDB-BCEA-E78F845F0879}">
      <dgm:prSet/>
      <dgm:spPr/>
      <dgm:t>
        <a:bodyPr/>
        <a:lstStyle/>
        <a:p>
          <a:endParaRPr lang="en-US"/>
        </a:p>
      </dgm:t>
    </dgm:pt>
    <dgm:pt modelId="{2F0B1595-BC7A-4E9E-B9DA-A82703B92E07}">
      <dgm:prSet phldrT="[Text]"/>
      <dgm:spPr/>
      <dgm:t>
        <a:bodyPr/>
        <a:lstStyle/>
        <a:p>
          <a:r>
            <a:rPr lang="en-US" dirty="0"/>
            <a:t>Published Content</a:t>
          </a:r>
        </a:p>
      </dgm:t>
    </dgm:pt>
    <dgm:pt modelId="{2378CFF7-F70F-4198-9A12-B18B4B546DB7}" type="parTrans" cxnId="{1D8F9D5B-7D0B-4665-B181-B6E0A77B3F59}">
      <dgm:prSet/>
      <dgm:spPr/>
      <dgm:t>
        <a:bodyPr/>
        <a:lstStyle/>
        <a:p>
          <a:endParaRPr lang="en-US"/>
        </a:p>
      </dgm:t>
    </dgm:pt>
    <dgm:pt modelId="{8C9DD96A-CCA1-404E-8FE7-C79DD5F40D25}" type="sibTrans" cxnId="{1D8F9D5B-7D0B-4665-B181-B6E0A77B3F59}">
      <dgm:prSet/>
      <dgm:spPr/>
      <dgm:t>
        <a:bodyPr/>
        <a:lstStyle/>
        <a:p>
          <a:endParaRPr lang="en-US"/>
        </a:p>
      </dgm:t>
    </dgm:pt>
    <dgm:pt modelId="{4A443AD6-EFB6-4F06-9F49-77A4655426C3}">
      <dgm:prSet phldrT="[Text]"/>
      <dgm:spPr/>
      <dgm:t>
        <a:bodyPr/>
        <a:lstStyle/>
        <a:p>
          <a:r>
            <a:rPr lang="en-US" dirty="0"/>
            <a:t>Social Media</a:t>
          </a:r>
        </a:p>
      </dgm:t>
    </dgm:pt>
    <dgm:pt modelId="{3DDF5CC3-976C-43A3-9680-0A019321C5FB}" type="parTrans" cxnId="{932ADA03-585F-4043-98F2-58BCAEFF13E8}">
      <dgm:prSet/>
      <dgm:spPr/>
      <dgm:t>
        <a:bodyPr/>
        <a:lstStyle/>
        <a:p>
          <a:endParaRPr lang="en-US"/>
        </a:p>
      </dgm:t>
    </dgm:pt>
    <dgm:pt modelId="{A83FD38D-9417-495C-A194-6D254A554F50}" type="sibTrans" cxnId="{932ADA03-585F-4043-98F2-58BCAEFF13E8}">
      <dgm:prSet/>
      <dgm:spPr/>
      <dgm:t>
        <a:bodyPr/>
        <a:lstStyle/>
        <a:p>
          <a:endParaRPr lang="en-US"/>
        </a:p>
      </dgm:t>
    </dgm:pt>
    <dgm:pt modelId="{AC0470E8-F7B0-4A0E-9356-B3CCD6F843E6}">
      <dgm:prSet phldrT="[Text]"/>
      <dgm:spPr/>
      <dgm:t>
        <a:bodyPr/>
        <a:lstStyle/>
        <a:p>
          <a:r>
            <a:rPr lang="en-US" dirty="0"/>
            <a:t>SEO</a:t>
          </a:r>
        </a:p>
      </dgm:t>
    </dgm:pt>
    <dgm:pt modelId="{36718ECB-1F49-4073-9E8C-5E3DC399C4C4}" type="parTrans" cxnId="{F4D54C30-791D-40D2-8542-1EDA36E72A48}">
      <dgm:prSet/>
      <dgm:spPr/>
      <dgm:t>
        <a:bodyPr/>
        <a:lstStyle/>
        <a:p>
          <a:endParaRPr lang="en-US"/>
        </a:p>
      </dgm:t>
    </dgm:pt>
    <dgm:pt modelId="{810ECCF9-868E-43E6-BB86-CC6FDA6B8509}" type="sibTrans" cxnId="{F4D54C30-791D-40D2-8542-1EDA36E72A48}">
      <dgm:prSet/>
      <dgm:spPr/>
      <dgm:t>
        <a:bodyPr/>
        <a:lstStyle/>
        <a:p>
          <a:endParaRPr lang="en-US"/>
        </a:p>
      </dgm:t>
    </dgm:pt>
    <dgm:pt modelId="{76C1D30F-9B07-4D97-BF30-42D7A2B44D8A}" type="pres">
      <dgm:prSet presAssocID="{DCDA3358-166F-440D-91B7-29F0A5C1103D}" presName="cycle" presStyleCnt="0">
        <dgm:presLayoutVars>
          <dgm:chMax val="1"/>
          <dgm:dir/>
          <dgm:animLvl val="ctr"/>
          <dgm:resizeHandles val="exact"/>
        </dgm:presLayoutVars>
      </dgm:prSet>
      <dgm:spPr/>
    </dgm:pt>
    <dgm:pt modelId="{57EFA2B2-9CD4-4370-95DE-8CEFA235A818}" type="pres">
      <dgm:prSet presAssocID="{CDAD331C-D6E4-4D03-99DB-03CE0DCE094B}" presName="centerShape" presStyleLbl="node0" presStyleIdx="0" presStyleCnt="1"/>
      <dgm:spPr/>
    </dgm:pt>
    <dgm:pt modelId="{BDBEF808-DF6D-427B-A72B-4337CC66B54F}" type="pres">
      <dgm:prSet presAssocID="{2378CFF7-F70F-4198-9A12-B18B4B546DB7}" presName="parTrans" presStyleLbl="bgSibTrans2D1" presStyleIdx="0" presStyleCnt="3"/>
      <dgm:spPr/>
    </dgm:pt>
    <dgm:pt modelId="{DA2504D8-968D-403E-B27F-BA403432EB55}" type="pres">
      <dgm:prSet presAssocID="{2F0B1595-BC7A-4E9E-B9DA-A82703B92E07}" presName="node" presStyleLbl="node1" presStyleIdx="0" presStyleCnt="3">
        <dgm:presLayoutVars>
          <dgm:bulletEnabled val="1"/>
        </dgm:presLayoutVars>
      </dgm:prSet>
      <dgm:spPr/>
    </dgm:pt>
    <dgm:pt modelId="{A52EF51E-C0C2-4ACA-81A4-6613E408F5AC}" type="pres">
      <dgm:prSet presAssocID="{3DDF5CC3-976C-43A3-9680-0A019321C5FB}" presName="parTrans" presStyleLbl="bgSibTrans2D1" presStyleIdx="1" presStyleCnt="3"/>
      <dgm:spPr/>
    </dgm:pt>
    <dgm:pt modelId="{7F8CC442-53D9-4D6E-B7E3-EC7C96E8F5F3}" type="pres">
      <dgm:prSet presAssocID="{4A443AD6-EFB6-4F06-9F49-77A4655426C3}" presName="node" presStyleLbl="node1" presStyleIdx="1" presStyleCnt="3">
        <dgm:presLayoutVars>
          <dgm:bulletEnabled val="1"/>
        </dgm:presLayoutVars>
      </dgm:prSet>
      <dgm:spPr/>
    </dgm:pt>
    <dgm:pt modelId="{56E6B6C0-847F-4CA5-B36C-060D4D31A7CC}" type="pres">
      <dgm:prSet presAssocID="{36718ECB-1F49-4073-9E8C-5E3DC399C4C4}" presName="parTrans" presStyleLbl="bgSibTrans2D1" presStyleIdx="2" presStyleCnt="3"/>
      <dgm:spPr/>
    </dgm:pt>
    <dgm:pt modelId="{3C8061B1-C7DB-40C7-BD78-B81210B662E4}" type="pres">
      <dgm:prSet presAssocID="{AC0470E8-F7B0-4A0E-9356-B3CCD6F843E6}" presName="node" presStyleLbl="node1" presStyleIdx="2" presStyleCnt="3">
        <dgm:presLayoutVars>
          <dgm:bulletEnabled val="1"/>
        </dgm:presLayoutVars>
      </dgm:prSet>
      <dgm:spPr/>
    </dgm:pt>
  </dgm:ptLst>
  <dgm:cxnLst>
    <dgm:cxn modelId="{932ADA03-585F-4043-98F2-58BCAEFF13E8}" srcId="{CDAD331C-D6E4-4D03-99DB-03CE0DCE094B}" destId="{4A443AD6-EFB6-4F06-9F49-77A4655426C3}" srcOrd="1" destOrd="0" parTransId="{3DDF5CC3-976C-43A3-9680-0A019321C5FB}" sibTransId="{A83FD38D-9417-495C-A194-6D254A554F50}"/>
    <dgm:cxn modelId="{0F0F9C04-70DB-4007-8645-7ACEAAECA5D4}" type="presOf" srcId="{DCDA3358-166F-440D-91B7-29F0A5C1103D}" destId="{76C1D30F-9B07-4D97-BF30-42D7A2B44D8A}" srcOrd="0" destOrd="0" presId="urn:microsoft.com/office/officeart/2005/8/layout/radial4"/>
    <dgm:cxn modelId="{8438950C-1804-4C1C-B00F-1D34A32C4EE8}" type="presOf" srcId="{2F0B1595-BC7A-4E9E-B9DA-A82703B92E07}" destId="{DA2504D8-968D-403E-B27F-BA403432EB55}" srcOrd="0" destOrd="0" presId="urn:microsoft.com/office/officeart/2005/8/layout/radial4"/>
    <dgm:cxn modelId="{D5BB3719-AFFE-421F-AEE9-9CAE7A12EAE2}" type="presOf" srcId="{36718ECB-1F49-4073-9E8C-5E3DC399C4C4}" destId="{56E6B6C0-847F-4CA5-B36C-060D4D31A7CC}" srcOrd="0" destOrd="0" presId="urn:microsoft.com/office/officeart/2005/8/layout/radial4"/>
    <dgm:cxn modelId="{F4D54C30-791D-40D2-8542-1EDA36E72A48}" srcId="{CDAD331C-D6E4-4D03-99DB-03CE0DCE094B}" destId="{AC0470E8-F7B0-4A0E-9356-B3CCD6F843E6}" srcOrd="2" destOrd="0" parTransId="{36718ECB-1F49-4073-9E8C-5E3DC399C4C4}" sibTransId="{810ECCF9-868E-43E6-BB86-CC6FDA6B8509}"/>
    <dgm:cxn modelId="{6C34143A-0919-4535-B62D-14BC2610C571}" type="presOf" srcId="{2378CFF7-F70F-4198-9A12-B18B4B546DB7}" destId="{BDBEF808-DF6D-427B-A72B-4337CC66B54F}" srcOrd="0" destOrd="0" presId="urn:microsoft.com/office/officeart/2005/8/layout/radial4"/>
    <dgm:cxn modelId="{1D8F9D5B-7D0B-4665-B181-B6E0A77B3F59}" srcId="{CDAD331C-D6E4-4D03-99DB-03CE0DCE094B}" destId="{2F0B1595-BC7A-4E9E-B9DA-A82703B92E07}" srcOrd="0" destOrd="0" parTransId="{2378CFF7-F70F-4198-9A12-B18B4B546DB7}" sibTransId="{8C9DD96A-CCA1-404E-8FE7-C79DD5F40D25}"/>
    <dgm:cxn modelId="{DADEE678-C0DA-4CD1-A037-0557850092BB}" type="presOf" srcId="{AC0470E8-F7B0-4A0E-9356-B3CCD6F843E6}" destId="{3C8061B1-C7DB-40C7-BD78-B81210B662E4}" srcOrd="0" destOrd="0" presId="urn:microsoft.com/office/officeart/2005/8/layout/radial4"/>
    <dgm:cxn modelId="{D3831991-04E3-4A72-85D2-D79ABE711C36}" type="presOf" srcId="{CDAD331C-D6E4-4D03-99DB-03CE0DCE094B}" destId="{57EFA2B2-9CD4-4370-95DE-8CEFA235A818}" srcOrd="0" destOrd="0" presId="urn:microsoft.com/office/officeart/2005/8/layout/radial4"/>
    <dgm:cxn modelId="{CEEBB091-ED31-4F50-8B92-779AA386CE4A}" type="presOf" srcId="{4A443AD6-EFB6-4F06-9F49-77A4655426C3}" destId="{7F8CC442-53D9-4D6E-B7E3-EC7C96E8F5F3}" srcOrd="0" destOrd="0" presId="urn:microsoft.com/office/officeart/2005/8/layout/radial4"/>
    <dgm:cxn modelId="{BB16B5A6-EE5F-4CDB-BCEA-E78F845F0879}" srcId="{DCDA3358-166F-440D-91B7-29F0A5C1103D}" destId="{CDAD331C-D6E4-4D03-99DB-03CE0DCE094B}" srcOrd="0" destOrd="0" parTransId="{2774167C-8040-4572-927D-204F11FF2BCD}" sibTransId="{DA08DB8C-3014-4920-9114-BDDF8F9FD81E}"/>
    <dgm:cxn modelId="{67FD10FF-26C1-48FE-97A4-274E63E9D03F}" type="presOf" srcId="{3DDF5CC3-976C-43A3-9680-0A019321C5FB}" destId="{A52EF51E-C0C2-4ACA-81A4-6613E408F5AC}" srcOrd="0" destOrd="0" presId="urn:microsoft.com/office/officeart/2005/8/layout/radial4"/>
    <dgm:cxn modelId="{1F595B8F-5DAB-4A34-8909-C9F90C7762BA}" type="presParOf" srcId="{76C1D30F-9B07-4D97-BF30-42D7A2B44D8A}" destId="{57EFA2B2-9CD4-4370-95DE-8CEFA235A818}" srcOrd="0" destOrd="0" presId="urn:microsoft.com/office/officeart/2005/8/layout/radial4"/>
    <dgm:cxn modelId="{54A9A62E-A8FE-40DB-99AB-3DA00FCEE1CA}" type="presParOf" srcId="{76C1D30F-9B07-4D97-BF30-42D7A2B44D8A}" destId="{BDBEF808-DF6D-427B-A72B-4337CC66B54F}" srcOrd="1" destOrd="0" presId="urn:microsoft.com/office/officeart/2005/8/layout/radial4"/>
    <dgm:cxn modelId="{51A6BC0C-1BA5-464E-BE52-22E92EB3E377}" type="presParOf" srcId="{76C1D30F-9B07-4D97-BF30-42D7A2B44D8A}" destId="{DA2504D8-968D-403E-B27F-BA403432EB55}" srcOrd="2" destOrd="0" presId="urn:microsoft.com/office/officeart/2005/8/layout/radial4"/>
    <dgm:cxn modelId="{0432D845-82F4-41E7-92D3-A8AE8546BF57}" type="presParOf" srcId="{76C1D30F-9B07-4D97-BF30-42D7A2B44D8A}" destId="{A52EF51E-C0C2-4ACA-81A4-6613E408F5AC}" srcOrd="3" destOrd="0" presId="urn:microsoft.com/office/officeart/2005/8/layout/radial4"/>
    <dgm:cxn modelId="{B1B46ED5-E444-4FA3-93D2-C0771DAC83DE}" type="presParOf" srcId="{76C1D30F-9B07-4D97-BF30-42D7A2B44D8A}" destId="{7F8CC442-53D9-4D6E-B7E3-EC7C96E8F5F3}" srcOrd="4" destOrd="0" presId="urn:microsoft.com/office/officeart/2005/8/layout/radial4"/>
    <dgm:cxn modelId="{8C4E4A46-65A6-47AB-A4D6-9E51A13641E1}" type="presParOf" srcId="{76C1D30F-9B07-4D97-BF30-42D7A2B44D8A}" destId="{56E6B6C0-847F-4CA5-B36C-060D4D31A7CC}" srcOrd="5" destOrd="0" presId="urn:microsoft.com/office/officeart/2005/8/layout/radial4"/>
    <dgm:cxn modelId="{BA3E46FF-1ECA-4674-8B50-C7194E6F2E37}" type="presParOf" srcId="{76C1D30F-9B07-4D97-BF30-42D7A2B44D8A}" destId="{3C8061B1-C7DB-40C7-BD78-B81210B662E4}"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B065A7-18C3-439E-AEF3-CA63D969261A}" type="doc">
      <dgm:prSet loTypeId="urn:microsoft.com/office/officeart/2005/8/layout/pyramid1" loCatId="pyramid" qsTypeId="urn:microsoft.com/office/officeart/2005/8/quickstyle/3d2" qsCatId="3D" csTypeId="urn:microsoft.com/office/officeart/2005/8/colors/colorful4" csCatId="colorful" phldr="1"/>
      <dgm:spPr/>
    </dgm:pt>
    <dgm:pt modelId="{45830B36-1471-405F-865C-37B5F2729428}">
      <dgm:prSet phldrT="[Text]" custT="1"/>
      <dgm:spPr/>
      <dgm:t>
        <a:bodyPr/>
        <a:lstStyle/>
        <a:p>
          <a:pPr>
            <a:lnSpc>
              <a:spcPct val="100000"/>
            </a:lnSpc>
            <a:spcBef>
              <a:spcPts val="200"/>
            </a:spcBef>
            <a:spcAft>
              <a:spcPts val="0"/>
            </a:spcAft>
          </a:pPr>
          <a:r>
            <a:rPr lang="en-US" sz="1800" dirty="0"/>
            <a:t>3% </a:t>
          </a:r>
        </a:p>
        <a:p>
          <a:pPr>
            <a:lnSpc>
              <a:spcPct val="100000"/>
            </a:lnSpc>
            <a:spcBef>
              <a:spcPct val="0"/>
            </a:spcBef>
            <a:spcAft>
              <a:spcPts val="0"/>
            </a:spcAft>
          </a:pPr>
          <a:r>
            <a:rPr lang="en-US" sz="1600" dirty="0"/>
            <a:t>Active Buyers</a:t>
          </a:r>
        </a:p>
      </dgm:t>
    </dgm:pt>
    <dgm:pt modelId="{356EBFDF-C2FE-474D-8E40-2075D609D25D}" type="parTrans" cxnId="{F2A2A970-A269-4B95-9E8A-C7D51A35028A}">
      <dgm:prSet/>
      <dgm:spPr/>
      <dgm:t>
        <a:bodyPr/>
        <a:lstStyle/>
        <a:p>
          <a:endParaRPr lang="en-US"/>
        </a:p>
      </dgm:t>
    </dgm:pt>
    <dgm:pt modelId="{29B135D7-2444-418C-9863-111AF3C87F0A}" type="sibTrans" cxnId="{F2A2A970-A269-4B95-9E8A-C7D51A35028A}">
      <dgm:prSet/>
      <dgm:spPr/>
      <dgm:t>
        <a:bodyPr/>
        <a:lstStyle/>
        <a:p>
          <a:endParaRPr lang="en-US"/>
        </a:p>
      </dgm:t>
    </dgm:pt>
    <dgm:pt modelId="{D8CA2412-E56B-4CFB-A37C-A6ED483112C1}">
      <dgm:prSet phldrT="[Text]" custT="1"/>
      <dgm:spPr/>
      <dgm:t>
        <a:bodyPr/>
        <a:lstStyle/>
        <a:p>
          <a:r>
            <a:rPr lang="en-US" sz="1800" dirty="0"/>
            <a:t>30% Do Not Have a Need (yet)</a:t>
          </a:r>
        </a:p>
      </dgm:t>
    </dgm:pt>
    <dgm:pt modelId="{CA8A5E45-5986-44BA-B686-349AB35A59ED}" type="parTrans" cxnId="{AE8CDC58-9746-4542-B264-72B902F820DB}">
      <dgm:prSet/>
      <dgm:spPr/>
      <dgm:t>
        <a:bodyPr/>
        <a:lstStyle/>
        <a:p>
          <a:endParaRPr lang="en-US"/>
        </a:p>
      </dgm:t>
    </dgm:pt>
    <dgm:pt modelId="{19AE7817-1F90-420E-96CF-22DD4E4A1BD1}" type="sibTrans" cxnId="{AE8CDC58-9746-4542-B264-72B902F820DB}">
      <dgm:prSet/>
      <dgm:spPr/>
      <dgm:t>
        <a:bodyPr/>
        <a:lstStyle/>
        <a:p>
          <a:endParaRPr lang="en-US"/>
        </a:p>
      </dgm:t>
    </dgm:pt>
    <dgm:pt modelId="{10A721A6-5539-4FDD-BD98-4F2DFC4C9483}">
      <dgm:prSet phldrT="[Text]" custT="1"/>
      <dgm:spPr/>
      <dgm:t>
        <a:bodyPr/>
        <a:lstStyle/>
        <a:p>
          <a:r>
            <a:rPr lang="en-US" sz="1800" dirty="0"/>
            <a:t>30% Are Not Interested (yet)</a:t>
          </a:r>
        </a:p>
      </dgm:t>
    </dgm:pt>
    <dgm:pt modelId="{A5695B83-6D50-4E8E-B9B9-5B618071DB0D}" type="parTrans" cxnId="{3AB58C1A-1825-47E5-97FC-EA065EA99963}">
      <dgm:prSet/>
      <dgm:spPr/>
      <dgm:t>
        <a:bodyPr/>
        <a:lstStyle/>
        <a:p>
          <a:endParaRPr lang="en-US"/>
        </a:p>
      </dgm:t>
    </dgm:pt>
    <dgm:pt modelId="{CFA531F2-B4C6-464E-9EFD-DE0ADEC98CED}" type="sibTrans" cxnId="{3AB58C1A-1825-47E5-97FC-EA065EA99963}">
      <dgm:prSet/>
      <dgm:spPr/>
      <dgm:t>
        <a:bodyPr/>
        <a:lstStyle/>
        <a:p>
          <a:endParaRPr lang="en-US"/>
        </a:p>
      </dgm:t>
    </dgm:pt>
    <dgm:pt modelId="{C90C4280-0105-41F1-81E8-6E548E51DCB8}">
      <dgm:prSet custT="1"/>
      <dgm:spPr/>
      <dgm:t>
        <a:bodyPr/>
        <a:lstStyle/>
        <a:p>
          <a:r>
            <a:rPr lang="en-US" sz="1800" dirty="0"/>
            <a:t>7% Intend to Act Soon</a:t>
          </a:r>
        </a:p>
      </dgm:t>
    </dgm:pt>
    <dgm:pt modelId="{29889BB4-88D4-463C-8B17-3145A9024BB0}" type="parTrans" cxnId="{C61AE4FE-A633-4ABD-9FBF-84ABE0E92669}">
      <dgm:prSet/>
      <dgm:spPr/>
      <dgm:t>
        <a:bodyPr/>
        <a:lstStyle/>
        <a:p>
          <a:endParaRPr lang="en-US"/>
        </a:p>
      </dgm:t>
    </dgm:pt>
    <dgm:pt modelId="{91411BB5-BC9D-482C-A6C2-7C52E69A9F7A}" type="sibTrans" cxnId="{C61AE4FE-A633-4ABD-9FBF-84ABE0E92669}">
      <dgm:prSet/>
      <dgm:spPr/>
      <dgm:t>
        <a:bodyPr/>
        <a:lstStyle/>
        <a:p>
          <a:endParaRPr lang="en-US"/>
        </a:p>
      </dgm:t>
    </dgm:pt>
    <dgm:pt modelId="{816631D8-C530-4FA7-A374-2824E75C8AD5}">
      <dgm:prSet custT="1"/>
      <dgm:spPr/>
      <dgm:t>
        <a:bodyPr/>
        <a:lstStyle/>
        <a:p>
          <a:r>
            <a:rPr lang="en-US" sz="1800" dirty="0"/>
            <a:t>30% Have a Need, but are not yet ready</a:t>
          </a:r>
        </a:p>
      </dgm:t>
    </dgm:pt>
    <dgm:pt modelId="{C571DF52-E5D3-41C5-83F0-5FFD1D961C26}" type="parTrans" cxnId="{64E82CF3-F853-4E33-A06F-00E5C191D17C}">
      <dgm:prSet/>
      <dgm:spPr/>
      <dgm:t>
        <a:bodyPr/>
        <a:lstStyle/>
        <a:p>
          <a:endParaRPr lang="en-US"/>
        </a:p>
      </dgm:t>
    </dgm:pt>
    <dgm:pt modelId="{89F794DD-6AC2-4484-9046-FC55E9648C35}" type="sibTrans" cxnId="{64E82CF3-F853-4E33-A06F-00E5C191D17C}">
      <dgm:prSet/>
      <dgm:spPr/>
      <dgm:t>
        <a:bodyPr/>
        <a:lstStyle/>
        <a:p>
          <a:endParaRPr lang="en-US"/>
        </a:p>
      </dgm:t>
    </dgm:pt>
    <dgm:pt modelId="{204FD333-155B-40F5-B8E8-E54E14E32071}" type="pres">
      <dgm:prSet presAssocID="{D7B065A7-18C3-439E-AEF3-CA63D969261A}" presName="Name0" presStyleCnt="0">
        <dgm:presLayoutVars>
          <dgm:dir/>
          <dgm:animLvl val="lvl"/>
          <dgm:resizeHandles val="exact"/>
        </dgm:presLayoutVars>
      </dgm:prSet>
      <dgm:spPr/>
    </dgm:pt>
    <dgm:pt modelId="{C007AFE7-AD18-4BD5-AD08-5E5CAC654A74}" type="pres">
      <dgm:prSet presAssocID="{45830B36-1471-405F-865C-37B5F2729428}" presName="Name8" presStyleCnt="0"/>
      <dgm:spPr/>
    </dgm:pt>
    <dgm:pt modelId="{1473E7F8-B4E4-417C-A509-DF65CB2C8813}" type="pres">
      <dgm:prSet presAssocID="{45830B36-1471-405F-865C-37B5F2729428}" presName="level" presStyleLbl="node1" presStyleIdx="0" presStyleCnt="5" custLinFactNeighborX="858" custLinFactNeighborY="0">
        <dgm:presLayoutVars>
          <dgm:chMax val="1"/>
          <dgm:bulletEnabled val="1"/>
        </dgm:presLayoutVars>
      </dgm:prSet>
      <dgm:spPr/>
    </dgm:pt>
    <dgm:pt modelId="{0C9778F9-2D89-45EC-9194-374966460968}" type="pres">
      <dgm:prSet presAssocID="{45830B36-1471-405F-865C-37B5F2729428}" presName="levelTx" presStyleLbl="revTx" presStyleIdx="0" presStyleCnt="0">
        <dgm:presLayoutVars>
          <dgm:chMax val="1"/>
          <dgm:bulletEnabled val="1"/>
        </dgm:presLayoutVars>
      </dgm:prSet>
      <dgm:spPr/>
    </dgm:pt>
    <dgm:pt modelId="{511E44AF-E494-4930-9A07-880B1563A03B}" type="pres">
      <dgm:prSet presAssocID="{C90C4280-0105-41F1-81E8-6E548E51DCB8}" presName="Name8" presStyleCnt="0"/>
      <dgm:spPr/>
    </dgm:pt>
    <dgm:pt modelId="{E6B9AE17-A986-46FB-A1E2-2189D953862F}" type="pres">
      <dgm:prSet presAssocID="{C90C4280-0105-41F1-81E8-6E548E51DCB8}" presName="level" presStyleLbl="node1" presStyleIdx="1" presStyleCnt="5">
        <dgm:presLayoutVars>
          <dgm:chMax val="1"/>
          <dgm:bulletEnabled val="1"/>
        </dgm:presLayoutVars>
      </dgm:prSet>
      <dgm:spPr/>
    </dgm:pt>
    <dgm:pt modelId="{D61FCFB6-7D85-4D6E-934C-DC557808CED8}" type="pres">
      <dgm:prSet presAssocID="{C90C4280-0105-41F1-81E8-6E548E51DCB8}" presName="levelTx" presStyleLbl="revTx" presStyleIdx="0" presStyleCnt="0">
        <dgm:presLayoutVars>
          <dgm:chMax val="1"/>
          <dgm:bulletEnabled val="1"/>
        </dgm:presLayoutVars>
      </dgm:prSet>
      <dgm:spPr/>
    </dgm:pt>
    <dgm:pt modelId="{6047409D-F972-414A-AB70-859EDB0D451A}" type="pres">
      <dgm:prSet presAssocID="{816631D8-C530-4FA7-A374-2824E75C8AD5}" presName="Name8" presStyleCnt="0"/>
      <dgm:spPr/>
    </dgm:pt>
    <dgm:pt modelId="{2C9D6FEA-27A4-48F5-909B-5DEAC3CB2A63}" type="pres">
      <dgm:prSet presAssocID="{816631D8-C530-4FA7-A374-2824E75C8AD5}" presName="level" presStyleLbl="node1" presStyleIdx="2" presStyleCnt="5">
        <dgm:presLayoutVars>
          <dgm:chMax val="1"/>
          <dgm:bulletEnabled val="1"/>
        </dgm:presLayoutVars>
      </dgm:prSet>
      <dgm:spPr/>
    </dgm:pt>
    <dgm:pt modelId="{1192E0E5-860A-439E-BA92-363C060E45CE}" type="pres">
      <dgm:prSet presAssocID="{816631D8-C530-4FA7-A374-2824E75C8AD5}" presName="levelTx" presStyleLbl="revTx" presStyleIdx="0" presStyleCnt="0">
        <dgm:presLayoutVars>
          <dgm:chMax val="1"/>
          <dgm:bulletEnabled val="1"/>
        </dgm:presLayoutVars>
      </dgm:prSet>
      <dgm:spPr/>
    </dgm:pt>
    <dgm:pt modelId="{61585DBC-203C-4759-A841-BB6C572D6022}" type="pres">
      <dgm:prSet presAssocID="{D8CA2412-E56B-4CFB-A37C-A6ED483112C1}" presName="Name8" presStyleCnt="0"/>
      <dgm:spPr/>
    </dgm:pt>
    <dgm:pt modelId="{E18D6BD8-6EA0-4849-A459-7D02E3480F14}" type="pres">
      <dgm:prSet presAssocID="{D8CA2412-E56B-4CFB-A37C-A6ED483112C1}" presName="level" presStyleLbl="node1" presStyleIdx="3" presStyleCnt="5">
        <dgm:presLayoutVars>
          <dgm:chMax val="1"/>
          <dgm:bulletEnabled val="1"/>
        </dgm:presLayoutVars>
      </dgm:prSet>
      <dgm:spPr/>
    </dgm:pt>
    <dgm:pt modelId="{934F9424-8CF4-4E99-8FDA-B4FDDDA2E500}" type="pres">
      <dgm:prSet presAssocID="{D8CA2412-E56B-4CFB-A37C-A6ED483112C1}" presName="levelTx" presStyleLbl="revTx" presStyleIdx="0" presStyleCnt="0">
        <dgm:presLayoutVars>
          <dgm:chMax val="1"/>
          <dgm:bulletEnabled val="1"/>
        </dgm:presLayoutVars>
      </dgm:prSet>
      <dgm:spPr/>
    </dgm:pt>
    <dgm:pt modelId="{33B7E2BD-9182-418B-8D91-70427F2978DD}" type="pres">
      <dgm:prSet presAssocID="{10A721A6-5539-4FDD-BD98-4F2DFC4C9483}" presName="Name8" presStyleCnt="0"/>
      <dgm:spPr/>
    </dgm:pt>
    <dgm:pt modelId="{0BA60B16-0991-495C-ABF4-4D2B8A806D0F}" type="pres">
      <dgm:prSet presAssocID="{10A721A6-5539-4FDD-BD98-4F2DFC4C9483}" presName="level" presStyleLbl="node1" presStyleIdx="4" presStyleCnt="5">
        <dgm:presLayoutVars>
          <dgm:chMax val="1"/>
          <dgm:bulletEnabled val="1"/>
        </dgm:presLayoutVars>
      </dgm:prSet>
      <dgm:spPr/>
    </dgm:pt>
    <dgm:pt modelId="{F875BA74-D6F5-4836-9BE5-C359F5D45AE8}" type="pres">
      <dgm:prSet presAssocID="{10A721A6-5539-4FDD-BD98-4F2DFC4C9483}" presName="levelTx" presStyleLbl="revTx" presStyleIdx="0" presStyleCnt="0">
        <dgm:presLayoutVars>
          <dgm:chMax val="1"/>
          <dgm:bulletEnabled val="1"/>
        </dgm:presLayoutVars>
      </dgm:prSet>
      <dgm:spPr/>
    </dgm:pt>
  </dgm:ptLst>
  <dgm:cxnLst>
    <dgm:cxn modelId="{6BDEFE01-7E24-4A41-9E0C-455E09D9D0A2}" type="presOf" srcId="{10A721A6-5539-4FDD-BD98-4F2DFC4C9483}" destId="{0BA60B16-0991-495C-ABF4-4D2B8A806D0F}" srcOrd="0" destOrd="0" presId="urn:microsoft.com/office/officeart/2005/8/layout/pyramid1"/>
    <dgm:cxn modelId="{C64B9705-33A2-41EF-A7EE-8CA1548B1AB7}" type="presOf" srcId="{D7B065A7-18C3-439E-AEF3-CA63D969261A}" destId="{204FD333-155B-40F5-B8E8-E54E14E32071}" srcOrd="0" destOrd="0" presId="urn:microsoft.com/office/officeart/2005/8/layout/pyramid1"/>
    <dgm:cxn modelId="{3AB58C1A-1825-47E5-97FC-EA065EA99963}" srcId="{D7B065A7-18C3-439E-AEF3-CA63D969261A}" destId="{10A721A6-5539-4FDD-BD98-4F2DFC4C9483}" srcOrd="4" destOrd="0" parTransId="{A5695B83-6D50-4E8E-B9B9-5B618071DB0D}" sibTransId="{CFA531F2-B4C6-464E-9EFD-DE0ADEC98CED}"/>
    <dgm:cxn modelId="{EC64311C-3844-4C65-AF4B-B1A4A3A871FB}" type="presOf" srcId="{45830B36-1471-405F-865C-37B5F2729428}" destId="{0C9778F9-2D89-45EC-9194-374966460968}" srcOrd="1" destOrd="0" presId="urn:microsoft.com/office/officeart/2005/8/layout/pyramid1"/>
    <dgm:cxn modelId="{14BA5467-BA93-42C9-BC68-6E410CC03695}" type="presOf" srcId="{D8CA2412-E56B-4CFB-A37C-A6ED483112C1}" destId="{934F9424-8CF4-4E99-8FDA-B4FDDDA2E500}" srcOrd="1" destOrd="0" presId="urn:microsoft.com/office/officeart/2005/8/layout/pyramid1"/>
    <dgm:cxn modelId="{D846F76A-7A00-461C-94B6-E106A78FFFC9}" type="presOf" srcId="{D8CA2412-E56B-4CFB-A37C-A6ED483112C1}" destId="{E18D6BD8-6EA0-4849-A459-7D02E3480F14}" srcOrd="0" destOrd="0" presId="urn:microsoft.com/office/officeart/2005/8/layout/pyramid1"/>
    <dgm:cxn modelId="{F2A2A970-A269-4B95-9E8A-C7D51A35028A}" srcId="{D7B065A7-18C3-439E-AEF3-CA63D969261A}" destId="{45830B36-1471-405F-865C-37B5F2729428}" srcOrd="0" destOrd="0" parTransId="{356EBFDF-C2FE-474D-8E40-2075D609D25D}" sibTransId="{29B135D7-2444-418C-9863-111AF3C87F0A}"/>
    <dgm:cxn modelId="{BBEDDB57-127B-4E5E-9529-E1F360DB4095}" type="presOf" srcId="{45830B36-1471-405F-865C-37B5F2729428}" destId="{1473E7F8-B4E4-417C-A509-DF65CB2C8813}" srcOrd="0" destOrd="0" presId="urn:microsoft.com/office/officeart/2005/8/layout/pyramid1"/>
    <dgm:cxn modelId="{AE8CDC58-9746-4542-B264-72B902F820DB}" srcId="{D7B065A7-18C3-439E-AEF3-CA63D969261A}" destId="{D8CA2412-E56B-4CFB-A37C-A6ED483112C1}" srcOrd="3" destOrd="0" parTransId="{CA8A5E45-5986-44BA-B686-349AB35A59ED}" sibTransId="{19AE7817-1F90-420E-96CF-22DD4E4A1BD1}"/>
    <dgm:cxn modelId="{1086E57E-2055-446C-A196-32A618C77CA9}" type="presOf" srcId="{816631D8-C530-4FA7-A374-2824E75C8AD5}" destId="{1192E0E5-860A-439E-BA92-363C060E45CE}" srcOrd="1" destOrd="0" presId="urn:microsoft.com/office/officeart/2005/8/layout/pyramid1"/>
    <dgm:cxn modelId="{FA6EA3BB-B5F7-41D2-859B-F320E8951DA1}" type="presOf" srcId="{C90C4280-0105-41F1-81E8-6E548E51DCB8}" destId="{E6B9AE17-A986-46FB-A1E2-2189D953862F}" srcOrd="0" destOrd="0" presId="urn:microsoft.com/office/officeart/2005/8/layout/pyramid1"/>
    <dgm:cxn modelId="{977CD7C1-E163-4E02-9B00-0A259F07AB9A}" type="presOf" srcId="{C90C4280-0105-41F1-81E8-6E548E51DCB8}" destId="{D61FCFB6-7D85-4D6E-934C-DC557808CED8}" srcOrd="1" destOrd="0" presId="urn:microsoft.com/office/officeart/2005/8/layout/pyramid1"/>
    <dgm:cxn modelId="{031085D2-6E45-47A7-9635-202600EAFA0A}" type="presOf" srcId="{10A721A6-5539-4FDD-BD98-4F2DFC4C9483}" destId="{F875BA74-D6F5-4836-9BE5-C359F5D45AE8}" srcOrd="1" destOrd="0" presId="urn:microsoft.com/office/officeart/2005/8/layout/pyramid1"/>
    <dgm:cxn modelId="{7D8287DE-3D0B-445B-BDF4-51DACEF9AD9F}" type="presOf" srcId="{816631D8-C530-4FA7-A374-2824E75C8AD5}" destId="{2C9D6FEA-27A4-48F5-909B-5DEAC3CB2A63}" srcOrd="0" destOrd="0" presId="urn:microsoft.com/office/officeart/2005/8/layout/pyramid1"/>
    <dgm:cxn modelId="{64E82CF3-F853-4E33-A06F-00E5C191D17C}" srcId="{D7B065A7-18C3-439E-AEF3-CA63D969261A}" destId="{816631D8-C530-4FA7-A374-2824E75C8AD5}" srcOrd="2" destOrd="0" parTransId="{C571DF52-E5D3-41C5-83F0-5FFD1D961C26}" sibTransId="{89F794DD-6AC2-4484-9046-FC55E9648C35}"/>
    <dgm:cxn modelId="{C61AE4FE-A633-4ABD-9FBF-84ABE0E92669}" srcId="{D7B065A7-18C3-439E-AEF3-CA63D969261A}" destId="{C90C4280-0105-41F1-81E8-6E548E51DCB8}" srcOrd="1" destOrd="0" parTransId="{29889BB4-88D4-463C-8B17-3145A9024BB0}" sibTransId="{91411BB5-BC9D-482C-A6C2-7C52E69A9F7A}"/>
    <dgm:cxn modelId="{2B8033F2-3670-4B07-9C20-5AF3F3D9CBB1}" type="presParOf" srcId="{204FD333-155B-40F5-B8E8-E54E14E32071}" destId="{C007AFE7-AD18-4BD5-AD08-5E5CAC654A74}" srcOrd="0" destOrd="0" presId="urn:microsoft.com/office/officeart/2005/8/layout/pyramid1"/>
    <dgm:cxn modelId="{24AD40D5-1946-4652-A6B7-205188FE2C44}" type="presParOf" srcId="{C007AFE7-AD18-4BD5-AD08-5E5CAC654A74}" destId="{1473E7F8-B4E4-417C-A509-DF65CB2C8813}" srcOrd="0" destOrd="0" presId="urn:microsoft.com/office/officeart/2005/8/layout/pyramid1"/>
    <dgm:cxn modelId="{E67A846C-E010-4E97-AF2E-E14087D72920}" type="presParOf" srcId="{C007AFE7-AD18-4BD5-AD08-5E5CAC654A74}" destId="{0C9778F9-2D89-45EC-9194-374966460968}" srcOrd="1" destOrd="0" presId="urn:microsoft.com/office/officeart/2005/8/layout/pyramid1"/>
    <dgm:cxn modelId="{48103CE0-7FB3-4878-B4B0-F5388CB4AFC7}" type="presParOf" srcId="{204FD333-155B-40F5-B8E8-E54E14E32071}" destId="{511E44AF-E494-4930-9A07-880B1563A03B}" srcOrd="1" destOrd="0" presId="urn:microsoft.com/office/officeart/2005/8/layout/pyramid1"/>
    <dgm:cxn modelId="{AE8C8A95-7373-4001-9CB0-83202381F0F2}" type="presParOf" srcId="{511E44AF-E494-4930-9A07-880B1563A03B}" destId="{E6B9AE17-A986-46FB-A1E2-2189D953862F}" srcOrd="0" destOrd="0" presId="urn:microsoft.com/office/officeart/2005/8/layout/pyramid1"/>
    <dgm:cxn modelId="{DEB68042-8C02-4CC1-BD9F-C9E13C5E34C9}" type="presParOf" srcId="{511E44AF-E494-4930-9A07-880B1563A03B}" destId="{D61FCFB6-7D85-4D6E-934C-DC557808CED8}" srcOrd="1" destOrd="0" presId="urn:microsoft.com/office/officeart/2005/8/layout/pyramid1"/>
    <dgm:cxn modelId="{6EDB3BAC-7E1F-4B5B-97A8-B7A324BC4B18}" type="presParOf" srcId="{204FD333-155B-40F5-B8E8-E54E14E32071}" destId="{6047409D-F972-414A-AB70-859EDB0D451A}" srcOrd="2" destOrd="0" presId="urn:microsoft.com/office/officeart/2005/8/layout/pyramid1"/>
    <dgm:cxn modelId="{26ED53BA-E84E-4913-84AC-E06E0ED19A48}" type="presParOf" srcId="{6047409D-F972-414A-AB70-859EDB0D451A}" destId="{2C9D6FEA-27A4-48F5-909B-5DEAC3CB2A63}" srcOrd="0" destOrd="0" presId="urn:microsoft.com/office/officeart/2005/8/layout/pyramid1"/>
    <dgm:cxn modelId="{A20B61B7-4FC6-4B40-9B86-07093BA0383B}" type="presParOf" srcId="{6047409D-F972-414A-AB70-859EDB0D451A}" destId="{1192E0E5-860A-439E-BA92-363C060E45CE}" srcOrd="1" destOrd="0" presId="urn:microsoft.com/office/officeart/2005/8/layout/pyramid1"/>
    <dgm:cxn modelId="{7F991E9F-3488-44FE-8861-3E4DFEBC19AC}" type="presParOf" srcId="{204FD333-155B-40F5-B8E8-E54E14E32071}" destId="{61585DBC-203C-4759-A841-BB6C572D6022}" srcOrd="3" destOrd="0" presId="urn:microsoft.com/office/officeart/2005/8/layout/pyramid1"/>
    <dgm:cxn modelId="{5AD27152-3296-4498-9409-BF431527E54C}" type="presParOf" srcId="{61585DBC-203C-4759-A841-BB6C572D6022}" destId="{E18D6BD8-6EA0-4849-A459-7D02E3480F14}" srcOrd="0" destOrd="0" presId="urn:microsoft.com/office/officeart/2005/8/layout/pyramid1"/>
    <dgm:cxn modelId="{77A51B33-6623-40E3-A45A-1980112656E7}" type="presParOf" srcId="{61585DBC-203C-4759-A841-BB6C572D6022}" destId="{934F9424-8CF4-4E99-8FDA-B4FDDDA2E500}" srcOrd="1" destOrd="0" presId="urn:microsoft.com/office/officeart/2005/8/layout/pyramid1"/>
    <dgm:cxn modelId="{CC45F501-E139-4B8B-BE06-DD73EE996F0A}" type="presParOf" srcId="{204FD333-155B-40F5-B8E8-E54E14E32071}" destId="{33B7E2BD-9182-418B-8D91-70427F2978DD}" srcOrd="4" destOrd="0" presId="urn:microsoft.com/office/officeart/2005/8/layout/pyramid1"/>
    <dgm:cxn modelId="{4824195E-E646-409B-82FF-5C1C2B18D713}" type="presParOf" srcId="{33B7E2BD-9182-418B-8D91-70427F2978DD}" destId="{0BA60B16-0991-495C-ABF4-4D2B8A806D0F}" srcOrd="0" destOrd="0" presId="urn:microsoft.com/office/officeart/2005/8/layout/pyramid1"/>
    <dgm:cxn modelId="{9C709275-CE4E-4476-A4B7-E4411170BA61}" type="presParOf" srcId="{33B7E2BD-9182-418B-8D91-70427F2978DD}" destId="{F875BA74-D6F5-4836-9BE5-C359F5D45AE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0E994C-C829-4B91-80C1-EBEC9BF468AC}" type="doc">
      <dgm:prSet loTypeId="urn:microsoft.com/office/officeart/2008/layout/RadialCluster" loCatId="relationship" qsTypeId="urn:microsoft.com/office/officeart/2005/8/quickstyle/3d1" qsCatId="3D" csTypeId="urn:microsoft.com/office/officeart/2005/8/colors/colorful4" csCatId="colorful" phldr="1"/>
      <dgm:spPr/>
      <dgm:t>
        <a:bodyPr/>
        <a:lstStyle/>
        <a:p>
          <a:endParaRPr lang="en-US"/>
        </a:p>
      </dgm:t>
    </dgm:pt>
    <dgm:pt modelId="{9B723824-9288-42F9-B8B4-8AE1D41174E8}">
      <dgm:prSet phldrT="[Text]" custT="1"/>
      <dgm:spPr/>
      <dgm:t>
        <a:bodyPr/>
        <a:lstStyle/>
        <a:p>
          <a:pPr algn="ctr"/>
          <a:r>
            <a:rPr lang="en-US" sz="1800" dirty="0"/>
            <a:t>Coaching</a:t>
          </a:r>
        </a:p>
        <a:p>
          <a:pPr algn="ctr"/>
          <a:r>
            <a:rPr lang="en-US" sz="1800" dirty="0"/>
            <a:t>Training</a:t>
          </a:r>
        </a:p>
        <a:p>
          <a:pPr algn="ctr"/>
          <a:r>
            <a:rPr lang="en-US" sz="1800" dirty="0"/>
            <a:t>Facilitation</a:t>
          </a:r>
        </a:p>
      </dgm:t>
    </dgm:pt>
    <dgm:pt modelId="{A12BAE80-79E3-4E6A-B00E-1DF932CC6C55}" type="parTrans" cxnId="{2D8E5D84-4415-47A3-82E1-0B3F8928738B}">
      <dgm:prSet/>
      <dgm:spPr/>
      <dgm:t>
        <a:bodyPr/>
        <a:lstStyle/>
        <a:p>
          <a:endParaRPr lang="en-US"/>
        </a:p>
      </dgm:t>
    </dgm:pt>
    <dgm:pt modelId="{7D9A3F5F-DCF9-471E-8C47-4CFFD5691213}" type="sibTrans" cxnId="{2D8E5D84-4415-47A3-82E1-0B3F8928738B}">
      <dgm:prSet/>
      <dgm:spPr/>
      <dgm:t>
        <a:bodyPr/>
        <a:lstStyle/>
        <a:p>
          <a:endParaRPr lang="en-US"/>
        </a:p>
      </dgm:t>
    </dgm:pt>
    <dgm:pt modelId="{99358498-05D6-4CF3-A588-5759B7F2F832}">
      <dgm:prSet phldrT="[Text]" custT="1"/>
      <dgm:spPr/>
      <dgm:t>
        <a:bodyPr/>
        <a:lstStyle/>
        <a:p>
          <a:r>
            <a:rPr lang="en-US" sz="1600" dirty="0"/>
            <a:t>Business Decision Makers</a:t>
          </a:r>
        </a:p>
      </dgm:t>
    </dgm:pt>
    <dgm:pt modelId="{11F9D9AD-B0A7-45A0-A437-06A6468970BB}" type="parTrans" cxnId="{BAD6390F-7489-4382-83E5-3A268A942A68}">
      <dgm:prSet/>
      <dgm:spPr/>
      <dgm:t>
        <a:bodyPr/>
        <a:lstStyle/>
        <a:p>
          <a:endParaRPr lang="en-US"/>
        </a:p>
      </dgm:t>
    </dgm:pt>
    <dgm:pt modelId="{E451F5DC-77AF-4EBB-8B5F-212812A27A59}" type="sibTrans" cxnId="{BAD6390F-7489-4382-83E5-3A268A942A68}">
      <dgm:prSet/>
      <dgm:spPr/>
      <dgm:t>
        <a:bodyPr/>
        <a:lstStyle/>
        <a:p>
          <a:endParaRPr lang="en-US"/>
        </a:p>
      </dgm:t>
    </dgm:pt>
    <dgm:pt modelId="{3C4B35D0-D59E-4413-8DDA-FBE18CE0AF7A}">
      <dgm:prSet phldrT="[Text]" custT="1"/>
      <dgm:spPr/>
      <dgm:t>
        <a:bodyPr/>
        <a:lstStyle/>
        <a:p>
          <a:r>
            <a:rPr lang="en-US" sz="1600" dirty="0"/>
            <a:t>Procurement</a:t>
          </a:r>
          <a:endParaRPr lang="en-US" sz="1400" dirty="0"/>
        </a:p>
      </dgm:t>
    </dgm:pt>
    <dgm:pt modelId="{BE498D86-2529-48B7-ADDE-ED56A2D84AB8}" type="parTrans" cxnId="{3C1AE44A-DF0A-4408-BDAA-0D8D41128393}">
      <dgm:prSet/>
      <dgm:spPr/>
      <dgm:t>
        <a:bodyPr/>
        <a:lstStyle/>
        <a:p>
          <a:endParaRPr lang="en-US"/>
        </a:p>
      </dgm:t>
    </dgm:pt>
    <dgm:pt modelId="{3E6A68EE-341A-48BB-BB15-1DBB10195834}" type="sibTrans" cxnId="{3C1AE44A-DF0A-4408-BDAA-0D8D41128393}">
      <dgm:prSet/>
      <dgm:spPr/>
      <dgm:t>
        <a:bodyPr/>
        <a:lstStyle/>
        <a:p>
          <a:endParaRPr lang="en-US"/>
        </a:p>
      </dgm:t>
    </dgm:pt>
    <dgm:pt modelId="{35DDE4C5-4842-4666-98DA-2862566E06EB}">
      <dgm:prSet phldrT="[Text]" custT="1"/>
      <dgm:spPr/>
      <dgm:t>
        <a:bodyPr/>
        <a:lstStyle/>
        <a:p>
          <a:r>
            <a:rPr lang="en-US" sz="1600" dirty="0"/>
            <a:t>Human Resources</a:t>
          </a:r>
        </a:p>
      </dgm:t>
    </dgm:pt>
    <dgm:pt modelId="{22366E7F-F18F-46A4-98F8-6F2F330148A3}" type="parTrans" cxnId="{084EAD3D-36F1-4B2E-B5CC-739E4B3A28E0}">
      <dgm:prSet/>
      <dgm:spPr/>
      <dgm:t>
        <a:bodyPr/>
        <a:lstStyle/>
        <a:p>
          <a:endParaRPr lang="en-US"/>
        </a:p>
      </dgm:t>
    </dgm:pt>
    <dgm:pt modelId="{A8A653E5-9B03-4B09-8C80-0CADE351E097}" type="sibTrans" cxnId="{084EAD3D-36F1-4B2E-B5CC-739E4B3A28E0}">
      <dgm:prSet/>
      <dgm:spPr/>
      <dgm:t>
        <a:bodyPr/>
        <a:lstStyle/>
        <a:p>
          <a:endParaRPr lang="en-US"/>
        </a:p>
      </dgm:t>
    </dgm:pt>
    <dgm:pt modelId="{3BA85F56-7898-44C5-9D29-D817690E2CEB}">
      <dgm:prSet phldrT="[Text]" custT="1"/>
      <dgm:spPr/>
      <dgm:t>
        <a:bodyPr/>
        <a:lstStyle/>
        <a:p>
          <a:r>
            <a:rPr lang="en-US" sz="1600" dirty="0"/>
            <a:t>CEOs</a:t>
          </a:r>
        </a:p>
        <a:p>
          <a:r>
            <a:rPr lang="en-US" sz="1600" dirty="0"/>
            <a:t>Business Owners</a:t>
          </a:r>
        </a:p>
      </dgm:t>
    </dgm:pt>
    <dgm:pt modelId="{7582FE87-F9CF-4870-AA9D-03A1C502F5BE}" type="parTrans" cxnId="{8EE39D0D-6622-489E-B259-D54E98306FE0}">
      <dgm:prSet/>
      <dgm:spPr/>
      <dgm:t>
        <a:bodyPr/>
        <a:lstStyle/>
        <a:p>
          <a:endParaRPr lang="en-US"/>
        </a:p>
      </dgm:t>
    </dgm:pt>
    <dgm:pt modelId="{C1D8AAD7-6FF1-45F8-9B5C-BE219908ED25}" type="sibTrans" cxnId="{8EE39D0D-6622-489E-B259-D54E98306FE0}">
      <dgm:prSet/>
      <dgm:spPr/>
      <dgm:t>
        <a:bodyPr/>
        <a:lstStyle/>
        <a:p>
          <a:endParaRPr lang="en-US"/>
        </a:p>
      </dgm:t>
    </dgm:pt>
    <dgm:pt modelId="{576E478D-44B4-4BC1-BD8E-187D3D040A80}" type="pres">
      <dgm:prSet presAssocID="{B00E994C-C829-4B91-80C1-EBEC9BF468AC}" presName="Name0" presStyleCnt="0">
        <dgm:presLayoutVars>
          <dgm:chMax val="1"/>
          <dgm:chPref val="1"/>
          <dgm:dir/>
          <dgm:animOne val="branch"/>
          <dgm:animLvl val="lvl"/>
        </dgm:presLayoutVars>
      </dgm:prSet>
      <dgm:spPr/>
    </dgm:pt>
    <dgm:pt modelId="{B869B288-218A-404E-91B1-D048B26A3E37}" type="pres">
      <dgm:prSet presAssocID="{9B723824-9288-42F9-B8B4-8AE1D41174E8}" presName="singleCycle" presStyleCnt="0"/>
      <dgm:spPr/>
    </dgm:pt>
    <dgm:pt modelId="{55D8B4AC-5693-47E1-8293-5135802A6D8C}" type="pres">
      <dgm:prSet presAssocID="{9B723824-9288-42F9-B8B4-8AE1D41174E8}" presName="singleCenter" presStyleLbl="node1" presStyleIdx="0" presStyleCnt="5" custScaleX="145705" custScaleY="129329" custLinFactNeighborX="-3344" custLinFactNeighborY="-33230">
        <dgm:presLayoutVars>
          <dgm:chMax val="7"/>
          <dgm:chPref val="7"/>
        </dgm:presLayoutVars>
      </dgm:prSet>
      <dgm:spPr/>
    </dgm:pt>
    <dgm:pt modelId="{189CD9A8-234F-4ADD-A988-77061A1FA82C}" type="pres">
      <dgm:prSet presAssocID="{11F9D9AD-B0A7-45A0-A437-06A6468970BB}" presName="Name56" presStyleLbl="parChTrans1D2" presStyleIdx="0" presStyleCnt="4"/>
      <dgm:spPr/>
    </dgm:pt>
    <dgm:pt modelId="{7942A965-8707-46DB-AB17-0C25858032B1}" type="pres">
      <dgm:prSet presAssocID="{99358498-05D6-4CF3-A588-5759B7F2F832}" presName="text0" presStyleLbl="node1" presStyleIdx="1" presStyleCnt="5" custScaleX="213104" custScaleY="169667" custRadScaleRad="107610" custRadScaleInc="-309926">
        <dgm:presLayoutVars>
          <dgm:bulletEnabled val="1"/>
        </dgm:presLayoutVars>
      </dgm:prSet>
      <dgm:spPr/>
    </dgm:pt>
    <dgm:pt modelId="{A8622676-BFBF-47A8-9EE8-A30A87EB6BA1}" type="pres">
      <dgm:prSet presAssocID="{BE498D86-2529-48B7-ADDE-ED56A2D84AB8}" presName="Name56" presStyleLbl="parChTrans1D2" presStyleIdx="1" presStyleCnt="4"/>
      <dgm:spPr/>
    </dgm:pt>
    <dgm:pt modelId="{91AD6BC8-D5AC-42F3-81A0-8639E31C57CC}" type="pres">
      <dgm:prSet presAssocID="{3C4B35D0-D59E-4413-8DDA-FBE18CE0AF7A}" presName="text0" presStyleLbl="node1" presStyleIdx="2" presStyleCnt="5" custScaleX="213370" custScaleY="166608" custRadScaleRad="202721" custRadScaleInc="53404">
        <dgm:presLayoutVars>
          <dgm:bulletEnabled val="1"/>
        </dgm:presLayoutVars>
      </dgm:prSet>
      <dgm:spPr/>
    </dgm:pt>
    <dgm:pt modelId="{DE833F5D-0341-4C67-B8F4-8F672337157D}" type="pres">
      <dgm:prSet presAssocID="{22366E7F-F18F-46A4-98F8-6F2F330148A3}" presName="Name56" presStyleLbl="parChTrans1D2" presStyleIdx="2" presStyleCnt="4"/>
      <dgm:spPr/>
    </dgm:pt>
    <dgm:pt modelId="{34290C6E-C369-49AA-B576-F0B82232FBBA}" type="pres">
      <dgm:prSet presAssocID="{35DDE4C5-4842-4666-98DA-2862566E06EB}" presName="text0" presStyleLbl="node1" presStyleIdx="3" presStyleCnt="5" custScaleX="204331" custScaleY="164062" custRadScaleRad="101793" custRadScaleInc="-78184">
        <dgm:presLayoutVars>
          <dgm:bulletEnabled val="1"/>
        </dgm:presLayoutVars>
      </dgm:prSet>
      <dgm:spPr/>
    </dgm:pt>
    <dgm:pt modelId="{2A238637-9F9C-4C55-AA87-B9008FC83CFD}" type="pres">
      <dgm:prSet presAssocID="{7582FE87-F9CF-4870-AA9D-03A1C502F5BE}" presName="Name56" presStyleLbl="parChTrans1D2" presStyleIdx="3" presStyleCnt="4"/>
      <dgm:spPr/>
    </dgm:pt>
    <dgm:pt modelId="{DC2748AC-735B-44FF-86DB-87F6A9502B10}" type="pres">
      <dgm:prSet presAssocID="{3BA85F56-7898-44C5-9D29-D817690E2CEB}" presName="text0" presStyleLbl="node1" presStyleIdx="4" presStyleCnt="5" custScaleX="223402" custScaleY="163745" custRadScaleRad="209709" custRadScaleInc="-51994">
        <dgm:presLayoutVars>
          <dgm:bulletEnabled val="1"/>
        </dgm:presLayoutVars>
      </dgm:prSet>
      <dgm:spPr/>
    </dgm:pt>
  </dgm:ptLst>
  <dgm:cxnLst>
    <dgm:cxn modelId="{94752809-32D0-4C31-BD23-BC2D86BB03D6}" type="presOf" srcId="{11F9D9AD-B0A7-45A0-A437-06A6468970BB}" destId="{189CD9A8-234F-4ADD-A988-77061A1FA82C}" srcOrd="0" destOrd="0" presId="urn:microsoft.com/office/officeart/2008/layout/RadialCluster"/>
    <dgm:cxn modelId="{8EE39D0D-6622-489E-B259-D54E98306FE0}" srcId="{9B723824-9288-42F9-B8B4-8AE1D41174E8}" destId="{3BA85F56-7898-44C5-9D29-D817690E2CEB}" srcOrd="3" destOrd="0" parTransId="{7582FE87-F9CF-4870-AA9D-03A1C502F5BE}" sibTransId="{C1D8AAD7-6FF1-45F8-9B5C-BE219908ED25}"/>
    <dgm:cxn modelId="{E33C5D0E-2E0F-48A1-9C35-6D04929995F7}" type="presOf" srcId="{22366E7F-F18F-46A4-98F8-6F2F330148A3}" destId="{DE833F5D-0341-4C67-B8F4-8F672337157D}" srcOrd="0" destOrd="0" presId="urn:microsoft.com/office/officeart/2008/layout/RadialCluster"/>
    <dgm:cxn modelId="{BAD6390F-7489-4382-83E5-3A268A942A68}" srcId="{9B723824-9288-42F9-B8B4-8AE1D41174E8}" destId="{99358498-05D6-4CF3-A588-5759B7F2F832}" srcOrd="0" destOrd="0" parTransId="{11F9D9AD-B0A7-45A0-A437-06A6468970BB}" sibTransId="{E451F5DC-77AF-4EBB-8B5F-212812A27A59}"/>
    <dgm:cxn modelId="{666DC318-E2AD-4CF3-8CB3-FB4DBC777944}" type="presOf" srcId="{3C4B35D0-D59E-4413-8DDA-FBE18CE0AF7A}" destId="{91AD6BC8-D5AC-42F3-81A0-8639E31C57CC}" srcOrd="0" destOrd="0" presId="urn:microsoft.com/office/officeart/2008/layout/RadialCluster"/>
    <dgm:cxn modelId="{084EAD3D-36F1-4B2E-B5CC-739E4B3A28E0}" srcId="{9B723824-9288-42F9-B8B4-8AE1D41174E8}" destId="{35DDE4C5-4842-4666-98DA-2862566E06EB}" srcOrd="2" destOrd="0" parTransId="{22366E7F-F18F-46A4-98F8-6F2F330148A3}" sibTransId="{A8A653E5-9B03-4B09-8C80-0CADE351E097}"/>
    <dgm:cxn modelId="{E5853160-0496-4E23-9697-2FE5D2B2AECC}" type="presOf" srcId="{35DDE4C5-4842-4666-98DA-2862566E06EB}" destId="{34290C6E-C369-49AA-B576-F0B82232FBBA}" srcOrd="0" destOrd="0" presId="urn:microsoft.com/office/officeart/2008/layout/RadialCluster"/>
    <dgm:cxn modelId="{3C1AE44A-DF0A-4408-BDAA-0D8D41128393}" srcId="{9B723824-9288-42F9-B8B4-8AE1D41174E8}" destId="{3C4B35D0-D59E-4413-8DDA-FBE18CE0AF7A}" srcOrd="1" destOrd="0" parTransId="{BE498D86-2529-48B7-ADDE-ED56A2D84AB8}" sibTransId="{3E6A68EE-341A-48BB-BB15-1DBB10195834}"/>
    <dgm:cxn modelId="{1455F358-7D9C-4997-9EC2-F5FE78E94E98}" type="presOf" srcId="{3BA85F56-7898-44C5-9D29-D817690E2CEB}" destId="{DC2748AC-735B-44FF-86DB-87F6A9502B10}" srcOrd="0" destOrd="0" presId="urn:microsoft.com/office/officeart/2008/layout/RadialCluster"/>
    <dgm:cxn modelId="{2D8E5D84-4415-47A3-82E1-0B3F8928738B}" srcId="{B00E994C-C829-4B91-80C1-EBEC9BF468AC}" destId="{9B723824-9288-42F9-B8B4-8AE1D41174E8}" srcOrd="0" destOrd="0" parTransId="{A12BAE80-79E3-4E6A-B00E-1DF932CC6C55}" sibTransId="{7D9A3F5F-DCF9-471E-8C47-4CFFD5691213}"/>
    <dgm:cxn modelId="{B64268D8-C682-4F7D-AE57-F962E8915626}" type="presOf" srcId="{7582FE87-F9CF-4870-AA9D-03A1C502F5BE}" destId="{2A238637-9F9C-4C55-AA87-B9008FC83CFD}" srcOrd="0" destOrd="0" presId="urn:microsoft.com/office/officeart/2008/layout/RadialCluster"/>
    <dgm:cxn modelId="{CC3A6ED8-851D-451B-867E-9CE7E41A74B7}" type="presOf" srcId="{B00E994C-C829-4B91-80C1-EBEC9BF468AC}" destId="{576E478D-44B4-4BC1-BD8E-187D3D040A80}" srcOrd="0" destOrd="0" presId="urn:microsoft.com/office/officeart/2008/layout/RadialCluster"/>
    <dgm:cxn modelId="{A8F012EC-D402-4F54-9B53-1F9BFF7028E0}" type="presOf" srcId="{99358498-05D6-4CF3-A588-5759B7F2F832}" destId="{7942A965-8707-46DB-AB17-0C25858032B1}" srcOrd="0" destOrd="0" presId="urn:microsoft.com/office/officeart/2008/layout/RadialCluster"/>
    <dgm:cxn modelId="{48D485FB-07D3-426C-9E9F-E0AB4787EDD4}" type="presOf" srcId="{BE498D86-2529-48B7-ADDE-ED56A2D84AB8}" destId="{A8622676-BFBF-47A8-9EE8-A30A87EB6BA1}" srcOrd="0" destOrd="0" presId="urn:microsoft.com/office/officeart/2008/layout/RadialCluster"/>
    <dgm:cxn modelId="{A54C7EFC-D3F2-44B7-89F3-0D1FAA2A5FC3}" type="presOf" srcId="{9B723824-9288-42F9-B8B4-8AE1D41174E8}" destId="{55D8B4AC-5693-47E1-8293-5135802A6D8C}" srcOrd="0" destOrd="0" presId="urn:microsoft.com/office/officeart/2008/layout/RadialCluster"/>
    <dgm:cxn modelId="{A3962A8D-A0A4-4828-A87C-D79C3D90504D}" type="presParOf" srcId="{576E478D-44B4-4BC1-BD8E-187D3D040A80}" destId="{B869B288-218A-404E-91B1-D048B26A3E37}" srcOrd="0" destOrd="0" presId="urn:microsoft.com/office/officeart/2008/layout/RadialCluster"/>
    <dgm:cxn modelId="{AE5F8405-B114-414B-96CD-66108EC5AAD0}" type="presParOf" srcId="{B869B288-218A-404E-91B1-D048B26A3E37}" destId="{55D8B4AC-5693-47E1-8293-5135802A6D8C}" srcOrd="0" destOrd="0" presId="urn:microsoft.com/office/officeart/2008/layout/RadialCluster"/>
    <dgm:cxn modelId="{DE644B3B-7F76-4812-B7F7-BEF596BDF4BC}" type="presParOf" srcId="{B869B288-218A-404E-91B1-D048B26A3E37}" destId="{189CD9A8-234F-4ADD-A988-77061A1FA82C}" srcOrd="1" destOrd="0" presId="urn:microsoft.com/office/officeart/2008/layout/RadialCluster"/>
    <dgm:cxn modelId="{0C307481-DA27-4C7B-8F89-B5EDAA77AE51}" type="presParOf" srcId="{B869B288-218A-404E-91B1-D048B26A3E37}" destId="{7942A965-8707-46DB-AB17-0C25858032B1}" srcOrd="2" destOrd="0" presId="urn:microsoft.com/office/officeart/2008/layout/RadialCluster"/>
    <dgm:cxn modelId="{DC61A129-53E6-4979-B330-21314880C0DE}" type="presParOf" srcId="{B869B288-218A-404E-91B1-D048B26A3E37}" destId="{A8622676-BFBF-47A8-9EE8-A30A87EB6BA1}" srcOrd="3" destOrd="0" presId="urn:microsoft.com/office/officeart/2008/layout/RadialCluster"/>
    <dgm:cxn modelId="{37EEE716-3BE5-41CE-BE1A-2D0A637021EB}" type="presParOf" srcId="{B869B288-218A-404E-91B1-D048B26A3E37}" destId="{91AD6BC8-D5AC-42F3-81A0-8639E31C57CC}" srcOrd="4" destOrd="0" presId="urn:microsoft.com/office/officeart/2008/layout/RadialCluster"/>
    <dgm:cxn modelId="{6558D56A-2595-496B-AE1A-29C26DCFD5AB}" type="presParOf" srcId="{B869B288-218A-404E-91B1-D048B26A3E37}" destId="{DE833F5D-0341-4C67-B8F4-8F672337157D}" srcOrd="5" destOrd="0" presId="urn:microsoft.com/office/officeart/2008/layout/RadialCluster"/>
    <dgm:cxn modelId="{7A9AD90C-978E-4E1F-B4F4-18B94D61F763}" type="presParOf" srcId="{B869B288-218A-404E-91B1-D048B26A3E37}" destId="{34290C6E-C369-49AA-B576-F0B82232FBBA}" srcOrd="6" destOrd="0" presId="urn:microsoft.com/office/officeart/2008/layout/RadialCluster"/>
    <dgm:cxn modelId="{5AE05C98-4C56-4AC2-9C87-B85E68746785}" type="presParOf" srcId="{B869B288-218A-404E-91B1-D048B26A3E37}" destId="{2A238637-9F9C-4C55-AA87-B9008FC83CFD}" srcOrd="7" destOrd="0" presId="urn:microsoft.com/office/officeart/2008/layout/RadialCluster"/>
    <dgm:cxn modelId="{CAB8C04B-E669-43B0-B54B-9F48720B5E38}" type="presParOf" srcId="{B869B288-218A-404E-91B1-D048B26A3E37}" destId="{DC2748AC-735B-44FF-86DB-87F6A9502B10}"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B065A7-18C3-439E-AEF3-CA63D969261A}" type="doc">
      <dgm:prSet loTypeId="urn:microsoft.com/office/officeart/2005/8/layout/pyramid1" loCatId="pyramid" qsTypeId="urn:microsoft.com/office/officeart/2005/8/quickstyle/3d2" qsCatId="3D" csTypeId="urn:microsoft.com/office/officeart/2005/8/colors/colorful4" csCatId="colorful" phldr="1"/>
      <dgm:spPr/>
    </dgm:pt>
    <dgm:pt modelId="{45830B36-1471-405F-865C-37B5F2729428}">
      <dgm:prSet phldrT="[Text]" custT="1"/>
      <dgm:spPr/>
      <dgm:t>
        <a:bodyPr/>
        <a:lstStyle/>
        <a:p>
          <a:pPr>
            <a:lnSpc>
              <a:spcPct val="100000"/>
            </a:lnSpc>
            <a:spcBef>
              <a:spcPts val="200"/>
            </a:spcBef>
            <a:spcAft>
              <a:spcPts val="0"/>
            </a:spcAft>
          </a:pPr>
          <a:r>
            <a:rPr lang="en-US" sz="1800" dirty="0"/>
            <a:t>3% </a:t>
          </a:r>
        </a:p>
        <a:p>
          <a:pPr>
            <a:lnSpc>
              <a:spcPct val="100000"/>
            </a:lnSpc>
            <a:spcBef>
              <a:spcPct val="0"/>
            </a:spcBef>
            <a:spcAft>
              <a:spcPts val="0"/>
            </a:spcAft>
          </a:pPr>
          <a:r>
            <a:rPr lang="en-US" sz="1600" dirty="0"/>
            <a:t>Active Buyers</a:t>
          </a:r>
        </a:p>
      </dgm:t>
    </dgm:pt>
    <dgm:pt modelId="{356EBFDF-C2FE-474D-8E40-2075D609D25D}" type="parTrans" cxnId="{F2A2A970-A269-4B95-9E8A-C7D51A35028A}">
      <dgm:prSet/>
      <dgm:spPr/>
      <dgm:t>
        <a:bodyPr/>
        <a:lstStyle/>
        <a:p>
          <a:endParaRPr lang="en-US"/>
        </a:p>
      </dgm:t>
    </dgm:pt>
    <dgm:pt modelId="{29B135D7-2444-418C-9863-111AF3C87F0A}" type="sibTrans" cxnId="{F2A2A970-A269-4B95-9E8A-C7D51A35028A}">
      <dgm:prSet/>
      <dgm:spPr/>
      <dgm:t>
        <a:bodyPr/>
        <a:lstStyle/>
        <a:p>
          <a:endParaRPr lang="en-US"/>
        </a:p>
      </dgm:t>
    </dgm:pt>
    <dgm:pt modelId="{D8CA2412-E56B-4CFB-A37C-A6ED483112C1}">
      <dgm:prSet phldrT="[Text]" custT="1"/>
      <dgm:spPr/>
      <dgm:t>
        <a:bodyPr/>
        <a:lstStyle/>
        <a:p>
          <a:r>
            <a:rPr lang="en-US" sz="1800" dirty="0"/>
            <a:t>30% Do Not Have a Need (yet)</a:t>
          </a:r>
        </a:p>
      </dgm:t>
    </dgm:pt>
    <dgm:pt modelId="{CA8A5E45-5986-44BA-B686-349AB35A59ED}" type="parTrans" cxnId="{AE8CDC58-9746-4542-B264-72B902F820DB}">
      <dgm:prSet/>
      <dgm:spPr/>
      <dgm:t>
        <a:bodyPr/>
        <a:lstStyle/>
        <a:p>
          <a:endParaRPr lang="en-US"/>
        </a:p>
      </dgm:t>
    </dgm:pt>
    <dgm:pt modelId="{19AE7817-1F90-420E-96CF-22DD4E4A1BD1}" type="sibTrans" cxnId="{AE8CDC58-9746-4542-B264-72B902F820DB}">
      <dgm:prSet/>
      <dgm:spPr/>
      <dgm:t>
        <a:bodyPr/>
        <a:lstStyle/>
        <a:p>
          <a:endParaRPr lang="en-US"/>
        </a:p>
      </dgm:t>
    </dgm:pt>
    <dgm:pt modelId="{10A721A6-5539-4FDD-BD98-4F2DFC4C9483}">
      <dgm:prSet phldrT="[Text]" custT="1"/>
      <dgm:spPr/>
      <dgm:t>
        <a:bodyPr/>
        <a:lstStyle/>
        <a:p>
          <a:r>
            <a:rPr lang="en-US" sz="1800" dirty="0"/>
            <a:t>30% Are Not Interested (yet)</a:t>
          </a:r>
        </a:p>
      </dgm:t>
    </dgm:pt>
    <dgm:pt modelId="{A5695B83-6D50-4E8E-B9B9-5B618071DB0D}" type="parTrans" cxnId="{3AB58C1A-1825-47E5-97FC-EA065EA99963}">
      <dgm:prSet/>
      <dgm:spPr/>
      <dgm:t>
        <a:bodyPr/>
        <a:lstStyle/>
        <a:p>
          <a:endParaRPr lang="en-US"/>
        </a:p>
      </dgm:t>
    </dgm:pt>
    <dgm:pt modelId="{CFA531F2-B4C6-464E-9EFD-DE0ADEC98CED}" type="sibTrans" cxnId="{3AB58C1A-1825-47E5-97FC-EA065EA99963}">
      <dgm:prSet/>
      <dgm:spPr/>
      <dgm:t>
        <a:bodyPr/>
        <a:lstStyle/>
        <a:p>
          <a:endParaRPr lang="en-US"/>
        </a:p>
      </dgm:t>
    </dgm:pt>
    <dgm:pt modelId="{C90C4280-0105-41F1-81E8-6E548E51DCB8}">
      <dgm:prSet custT="1"/>
      <dgm:spPr/>
      <dgm:t>
        <a:bodyPr/>
        <a:lstStyle/>
        <a:p>
          <a:r>
            <a:rPr lang="en-US" sz="1800" dirty="0"/>
            <a:t>7% Intend to Act Soon</a:t>
          </a:r>
        </a:p>
      </dgm:t>
    </dgm:pt>
    <dgm:pt modelId="{29889BB4-88D4-463C-8B17-3145A9024BB0}" type="parTrans" cxnId="{C61AE4FE-A633-4ABD-9FBF-84ABE0E92669}">
      <dgm:prSet/>
      <dgm:spPr/>
      <dgm:t>
        <a:bodyPr/>
        <a:lstStyle/>
        <a:p>
          <a:endParaRPr lang="en-US"/>
        </a:p>
      </dgm:t>
    </dgm:pt>
    <dgm:pt modelId="{91411BB5-BC9D-482C-A6C2-7C52E69A9F7A}" type="sibTrans" cxnId="{C61AE4FE-A633-4ABD-9FBF-84ABE0E92669}">
      <dgm:prSet/>
      <dgm:spPr/>
      <dgm:t>
        <a:bodyPr/>
        <a:lstStyle/>
        <a:p>
          <a:endParaRPr lang="en-US"/>
        </a:p>
      </dgm:t>
    </dgm:pt>
    <dgm:pt modelId="{816631D8-C530-4FA7-A374-2824E75C8AD5}">
      <dgm:prSet custT="1"/>
      <dgm:spPr/>
      <dgm:t>
        <a:bodyPr/>
        <a:lstStyle/>
        <a:p>
          <a:r>
            <a:rPr lang="en-US" sz="1800" dirty="0"/>
            <a:t>30% Have a Need, but are not yet ready</a:t>
          </a:r>
        </a:p>
      </dgm:t>
    </dgm:pt>
    <dgm:pt modelId="{C571DF52-E5D3-41C5-83F0-5FFD1D961C26}" type="parTrans" cxnId="{64E82CF3-F853-4E33-A06F-00E5C191D17C}">
      <dgm:prSet/>
      <dgm:spPr/>
      <dgm:t>
        <a:bodyPr/>
        <a:lstStyle/>
        <a:p>
          <a:endParaRPr lang="en-US"/>
        </a:p>
      </dgm:t>
    </dgm:pt>
    <dgm:pt modelId="{89F794DD-6AC2-4484-9046-FC55E9648C35}" type="sibTrans" cxnId="{64E82CF3-F853-4E33-A06F-00E5C191D17C}">
      <dgm:prSet/>
      <dgm:spPr/>
      <dgm:t>
        <a:bodyPr/>
        <a:lstStyle/>
        <a:p>
          <a:endParaRPr lang="en-US"/>
        </a:p>
      </dgm:t>
    </dgm:pt>
    <dgm:pt modelId="{204FD333-155B-40F5-B8E8-E54E14E32071}" type="pres">
      <dgm:prSet presAssocID="{D7B065A7-18C3-439E-AEF3-CA63D969261A}" presName="Name0" presStyleCnt="0">
        <dgm:presLayoutVars>
          <dgm:dir/>
          <dgm:animLvl val="lvl"/>
          <dgm:resizeHandles val="exact"/>
        </dgm:presLayoutVars>
      </dgm:prSet>
      <dgm:spPr/>
    </dgm:pt>
    <dgm:pt modelId="{C007AFE7-AD18-4BD5-AD08-5E5CAC654A74}" type="pres">
      <dgm:prSet presAssocID="{45830B36-1471-405F-865C-37B5F2729428}" presName="Name8" presStyleCnt="0"/>
      <dgm:spPr/>
    </dgm:pt>
    <dgm:pt modelId="{1473E7F8-B4E4-417C-A509-DF65CB2C8813}" type="pres">
      <dgm:prSet presAssocID="{45830B36-1471-405F-865C-37B5F2729428}" presName="level" presStyleLbl="node1" presStyleIdx="0" presStyleCnt="5" custLinFactNeighborX="858" custLinFactNeighborY="0">
        <dgm:presLayoutVars>
          <dgm:chMax val="1"/>
          <dgm:bulletEnabled val="1"/>
        </dgm:presLayoutVars>
      </dgm:prSet>
      <dgm:spPr/>
    </dgm:pt>
    <dgm:pt modelId="{0C9778F9-2D89-45EC-9194-374966460968}" type="pres">
      <dgm:prSet presAssocID="{45830B36-1471-405F-865C-37B5F2729428}" presName="levelTx" presStyleLbl="revTx" presStyleIdx="0" presStyleCnt="0">
        <dgm:presLayoutVars>
          <dgm:chMax val="1"/>
          <dgm:bulletEnabled val="1"/>
        </dgm:presLayoutVars>
      </dgm:prSet>
      <dgm:spPr/>
    </dgm:pt>
    <dgm:pt modelId="{511E44AF-E494-4930-9A07-880B1563A03B}" type="pres">
      <dgm:prSet presAssocID="{C90C4280-0105-41F1-81E8-6E548E51DCB8}" presName="Name8" presStyleCnt="0"/>
      <dgm:spPr/>
    </dgm:pt>
    <dgm:pt modelId="{E6B9AE17-A986-46FB-A1E2-2189D953862F}" type="pres">
      <dgm:prSet presAssocID="{C90C4280-0105-41F1-81E8-6E548E51DCB8}" presName="level" presStyleLbl="node1" presStyleIdx="1" presStyleCnt="5">
        <dgm:presLayoutVars>
          <dgm:chMax val="1"/>
          <dgm:bulletEnabled val="1"/>
        </dgm:presLayoutVars>
      </dgm:prSet>
      <dgm:spPr/>
    </dgm:pt>
    <dgm:pt modelId="{D61FCFB6-7D85-4D6E-934C-DC557808CED8}" type="pres">
      <dgm:prSet presAssocID="{C90C4280-0105-41F1-81E8-6E548E51DCB8}" presName="levelTx" presStyleLbl="revTx" presStyleIdx="0" presStyleCnt="0">
        <dgm:presLayoutVars>
          <dgm:chMax val="1"/>
          <dgm:bulletEnabled val="1"/>
        </dgm:presLayoutVars>
      </dgm:prSet>
      <dgm:spPr/>
    </dgm:pt>
    <dgm:pt modelId="{6047409D-F972-414A-AB70-859EDB0D451A}" type="pres">
      <dgm:prSet presAssocID="{816631D8-C530-4FA7-A374-2824E75C8AD5}" presName="Name8" presStyleCnt="0"/>
      <dgm:spPr/>
    </dgm:pt>
    <dgm:pt modelId="{2C9D6FEA-27A4-48F5-909B-5DEAC3CB2A63}" type="pres">
      <dgm:prSet presAssocID="{816631D8-C530-4FA7-A374-2824E75C8AD5}" presName="level" presStyleLbl="node1" presStyleIdx="2" presStyleCnt="5">
        <dgm:presLayoutVars>
          <dgm:chMax val="1"/>
          <dgm:bulletEnabled val="1"/>
        </dgm:presLayoutVars>
      </dgm:prSet>
      <dgm:spPr/>
    </dgm:pt>
    <dgm:pt modelId="{1192E0E5-860A-439E-BA92-363C060E45CE}" type="pres">
      <dgm:prSet presAssocID="{816631D8-C530-4FA7-A374-2824E75C8AD5}" presName="levelTx" presStyleLbl="revTx" presStyleIdx="0" presStyleCnt="0">
        <dgm:presLayoutVars>
          <dgm:chMax val="1"/>
          <dgm:bulletEnabled val="1"/>
        </dgm:presLayoutVars>
      </dgm:prSet>
      <dgm:spPr/>
    </dgm:pt>
    <dgm:pt modelId="{61585DBC-203C-4759-A841-BB6C572D6022}" type="pres">
      <dgm:prSet presAssocID="{D8CA2412-E56B-4CFB-A37C-A6ED483112C1}" presName="Name8" presStyleCnt="0"/>
      <dgm:spPr/>
    </dgm:pt>
    <dgm:pt modelId="{E18D6BD8-6EA0-4849-A459-7D02E3480F14}" type="pres">
      <dgm:prSet presAssocID="{D8CA2412-E56B-4CFB-A37C-A6ED483112C1}" presName="level" presStyleLbl="node1" presStyleIdx="3" presStyleCnt="5">
        <dgm:presLayoutVars>
          <dgm:chMax val="1"/>
          <dgm:bulletEnabled val="1"/>
        </dgm:presLayoutVars>
      </dgm:prSet>
      <dgm:spPr/>
    </dgm:pt>
    <dgm:pt modelId="{934F9424-8CF4-4E99-8FDA-B4FDDDA2E500}" type="pres">
      <dgm:prSet presAssocID="{D8CA2412-E56B-4CFB-A37C-A6ED483112C1}" presName="levelTx" presStyleLbl="revTx" presStyleIdx="0" presStyleCnt="0">
        <dgm:presLayoutVars>
          <dgm:chMax val="1"/>
          <dgm:bulletEnabled val="1"/>
        </dgm:presLayoutVars>
      </dgm:prSet>
      <dgm:spPr/>
    </dgm:pt>
    <dgm:pt modelId="{33B7E2BD-9182-418B-8D91-70427F2978DD}" type="pres">
      <dgm:prSet presAssocID="{10A721A6-5539-4FDD-BD98-4F2DFC4C9483}" presName="Name8" presStyleCnt="0"/>
      <dgm:spPr/>
    </dgm:pt>
    <dgm:pt modelId="{0BA60B16-0991-495C-ABF4-4D2B8A806D0F}" type="pres">
      <dgm:prSet presAssocID="{10A721A6-5539-4FDD-BD98-4F2DFC4C9483}" presName="level" presStyleLbl="node1" presStyleIdx="4" presStyleCnt="5">
        <dgm:presLayoutVars>
          <dgm:chMax val="1"/>
          <dgm:bulletEnabled val="1"/>
        </dgm:presLayoutVars>
      </dgm:prSet>
      <dgm:spPr/>
    </dgm:pt>
    <dgm:pt modelId="{F875BA74-D6F5-4836-9BE5-C359F5D45AE8}" type="pres">
      <dgm:prSet presAssocID="{10A721A6-5539-4FDD-BD98-4F2DFC4C9483}" presName="levelTx" presStyleLbl="revTx" presStyleIdx="0" presStyleCnt="0">
        <dgm:presLayoutVars>
          <dgm:chMax val="1"/>
          <dgm:bulletEnabled val="1"/>
        </dgm:presLayoutVars>
      </dgm:prSet>
      <dgm:spPr/>
    </dgm:pt>
  </dgm:ptLst>
  <dgm:cxnLst>
    <dgm:cxn modelId="{6BDEFE01-7E24-4A41-9E0C-455E09D9D0A2}" type="presOf" srcId="{10A721A6-5539-4FDD-BD98-4F2DFC4C9483}" destId="{0BA60B16-0991-495C-ABF4-4D2B8A806D0F}" srcOrd="0" destOrd="0" presId="urn:microsoft.com/office/officeart/2005/8/layout/pyramid1"/>
    <dgm:cxn modelId="{C64B9705-33A2-41EF-A7EE-8CA1548B1AB7}" type="presOf" srcId="{D7B065A7-18C3-439E-AEF3-CA63D969261A}" destId="{204FD333-155B-40F5-B8E8-E54E14E32071}" srcOrd="0" destOrd="0" presId="urn:microsoft.com/office/officeart/2005/8/layout/pyramid1"/>
    <dgm:cxn modelId="{3AB58C1A-1825-47E5-97FC-EA065EA99963}" srcId="{D7B065A7-18C3-439E-AEF3-CA63D969261A}" destId="{10A721A6-5539-4FDD-BD98-4F2DFC4C9483}" srcOrd="4" destOrd="0" parTransId="{A5695B83-6D50-4E8E-B9B9-5B618071DB0D}" sibTransId="{CFA531F2-B4C6-464E-9EFD-DE0ADEC98CED}"/>
    <dgm:cxn modelId="{EC64311C-3844-4C65-AF4B-B1A4A3A871FB}" type="presOf" srcId="{45830B36-1471-405F-865C-37B5F2729428}" destId="{0C9778F9-2D89-45EC-9194-374966460968}" srcOrd="1" destOrd="0" presId="urn:microsoft.com/office/officeart/2005/8/layout/pyramid1"/>
    <dgm:cxn modelId="{14BA5467-BA93-42C9-BC68-6E410CC03695}" type="presOf" srcId="{D8CA2412-E56B-4CFB-A37C-A6ED483112C1}" destId="{934F9424-8CF4-4E99-8FDA-B4FDDDA2E500}" srcOrd="1" destOrd="0" presId="urn:microsoft.com/office/officeart/2005/8/layout/pyramid1"/>
    <dgm:cxn modelId="{D846F76A-7A00-461C-94B6-E106A78FFFC9}" type="presOf" srcId="{D8CA2412-E56B-4CFB-A37C-A6ED483112C1}" destId="{E18D6BD8-6EA0-4849-A459-7D02E3480F14}" srcOrd="0" destOrd="0" presId="urn:microsoft.com/office/officeart/2005/8/layout/pyramid1"/>
    <dgm:cxn modelId="{F2A2A970-A269-4B95-9E8A-C7D51A35028A}" srcId="{D7B065A7-18C3-439E-AEF3-CA63D969261A}" destId="{45830B36-1471-405F-865C-37B5F2729428}" srcOrd="0" destOrd="0" parTransId="{356EBFDF-C2FE-474D-8E40-2075D609D25D}" sibTransId="{29B135D7-2444-418C-9863-111AF3C87F0A}"/>
    <dgm:cxn modelId="{BBEDDB57-127B-4E5E-9529-E1F360DB4095}" type="presOf" srcId="{45830B36-1471-405F-865C-37B5F2729428}" destId="{1473E7F8-B4E4-417C-A509-DF65CB2C8813}" srcOrd="0" destOrd="0" presId="urn:microsoft.com/office/officeart/2005/8/layout/pyramid1"/>
    <dgm:cxn modelId="{AE8CDC58-9746-4542-B264-72B902F820DB}" srcId="{D7B065A7-18C3-439E-AEF3-CA63D969261A}" destId="{D8CA2412-E56B-4CFB-A37C-A6ED483112C1}" srcOrd="3" destOrd="0" parTransId="{CA8A5E45-5986-44BA-B686-349AB35A59ED}" sibTransId="{19AE7817-1F90-420E-96CF-22DD4E4A1BD1}"/>
    <dgm:cxn modelId="{1086E57E-2055-446C-A196-32A618C77CA9}" type="presOf" srcId="{816631D8-C530-4FA7-A374-2824E75C8AD5}" destId="{1192E0E5-860A-439E-BA92-363C060E45CE}" srcOrd="1" destOrd="0" presId="urn:microsoft.com/office/officeart/2005/8/layout/pyramid1"/>
    <dgm:cxn modelId="{FA6EA3BB-B5F7-41D2-859B-F320E8951DA1}" type="presOf" srcId="{C90C4280-0105-41F1-81E8-6E548E51DCB8}" destId="{E6B9AE17-A986-46FB-A1E2-2189D953862F}" srcOrd="0" destOrd="0" presId="urn:microsoft.com/office/officeart/2005/8/layout/pyramid1"/>
    <dgm:cxn modelId="{977CD7C1-E163-4E02-9B00-0A259F07AB9A}" type="presOf" srcId="{C90C4280-0105-41F1-81E8-6E548E51DCB8}" destId="{D61FCFB6-7D85-4D6E-934C-DC557808CED8}" srcOrd="1" destOrd="0" presId="urn:microsoft.com/office/officeart/2005/8/layout/pyramid1"/>
    <dgm:cxn modelId="{031085D2-6E45-47A7-9635-202600EAFA0A}" type="presOf" srcId="{10A721A6-5539-4FDD-BD98-4F2DFC4C9483}" destId="{F875BA74-D6F5-4836-9BE5-C359F5D45AE8}" srcOrd="1" destOrd="0" presId="urn:microsoft.com/office/officeart/2005/8/layout/pyramid1"/>
    <dgm:cxn modelId="{7D8287DE-3D0B-445B-BDF4-51DACEF9AD9F}" type="presOf" srcId="{816631D8-C530-4FA7-A374-2824E75C8AD5}" destId="{2C9D6FEA-27A4-48F5-909B-5DEAC3CB2A63}" srcOrd="0" destOrd="0" presId="urn:microsoft.com/office/officeart/2005/8/layout/pyramid1"/>
    <dgm:cxn modelId="{64E82CF3-F853-4E33-A06F-00E5C191D17C}" srcId="{D7B065A7-18C3-439E-AEF3-CA63D969261A}" destId="{816631D8-C530-4FA7-A374-2824E75C8AD5}" srcOrd="2" destOrd="0" parTransId="{C571DF52-E5D3-41C5-83F0-5FFD1D961C26}" sibTransId="{89F794DD-6AC2-4484-9046-FC55E9648C35}"/>
    <dgm:cxn modelId="{C61AE4FE-A633-4ABD-9FBF-84ABE0E92669}" srcId="{D7B065A7-18C3-439E-AEF3-CA63D969261A}" destId="{C90C4280-0105-41F1-81E8-6E548E51DCB8}" srcOrd="1" destOrd="0" parTransId="{29889BB4-88D4-463C-8B17-3145A9024BB0}" sibTransId="{91411BB5-BC9D-482C-A6C2-7C52E69A9F7A}"/>
    <dgm:cxn modelId="{2B8033F2-3670-4B07-9C20-5AF3F3D9CBB1}" type="presParOf" srcId="{204FD333-155B-40F5-B8E8-E54E14E32071}" destId="{C007AFE7-AD18-4BD5-AD08-5E5CAC654A74}" srcOrd="0" destOrd="0" presId="urn:microsoft.com/office/officeart/2005/8/layout/pyramid1"/>
    <dgm:cxn modelId="{24AD40D5-1946-4652-A6B7-205188FE2C44}" type="presParOf" srcId="{C007AFE7-AD18-4BD5-AD08-5E5CAC654A74}" destId="{1473E7F8-B4E4-417C-A509-DF65CB2C8813}" srcOrd="0" destOrd="0" presId="urn:microsoft.com/office/officeart/2005/8/layout/pyramid1"/>
    <dgm:cxn modelId="{E67A846C-E010-4E97-AF2E-E14087D72920}" type="presParOf" srcId="{C007AFE7-AD18-4BD5-AD08-5E5CAC654A74}" destId="{0C9778F9-2D89-45EC-9194-374966460968}" srcOrd="1" destOrd="0" presId="urn:microsoft.com/office/officeart/2005/8/layout/pyramid1"/>
    <dgm:cxn modelId="{48103CE0-7FB3-4878-B4B0-F5388CB4AFC7}" type="presParOf" srcId="{204FD333-155B-40F5-B8E8-E54E14E32071}" destId="{511E44AF-E494-4930-9A07-880B1563A03B}" srcOrd="1" destOrd="0" presId="urn:microsoft.com/office/officeart/2005/8/layout/pyramid1"/>
    <dgm:cxn modelId="{AE8C8A95-7373-4001-9CB0-83202381F0F2}" type="presParOf" srcId="{511E44AF-E494-4930-9A07-880B1563A03B}" destId="{E6B9AE17-A986-46FB-A1E2-2189D953862F}" srcOrd="0" destOrd="0" presId="urn:microsoft.com/office/officeart/2005/8/layout/pyramid1"/>
    <dgm:cxn modelId="{DEB68042-8C02-4CC1-BD9F-C9E13C5E34C9}" type="presParOf" srcId="{511E44AF-E494-4930-9A07-880B1563A03B}" destId="{D61FCFB6-7D85-4D6E-934C-DC557808CED8}" srcOrd="1" destOrd="0" presId="urn:microsoft.com/office/officeart/2005/8/layout/pyramid1"/>
    <dgm:cxn modelId="{6EDB3BAC-7E1F-4B5B-97A8-B7A324BC4B18}" type="presParOf" srcId="{204FD333-155B-40F5-B8E8-E54E14E32071}" destId="{6047409D-F972-414A-AB70-859EDB0D451A}" srcOrd="2" destOrd="0" presId="urn:microsoft.com/office/officeart/2005/8/layout/pyramid1"/>
    <dgm:cxn modelId="{26ED53BA-E84E-4913-84AC-E06E0ED19A48}" type="presParOf" srcId="{6047409D-F972-414A-AB70-859EDB0D451A}" destId="{2C9D6FEA-27A4-48F5-909B-5DEAC3CB2A63}" srcOrd="0" destOrd="0" presId="urn:microsoft.com/office/officeart/2005/8/layout/pyramid1"/>
    <dgm:cxn modelId="{A20B61B7-4FC6-4B40-9B86-07093BA0383B}" type="presParOf" srcId="{6047409D-F972-414A-AB70-859EDB0D451A}" destId="{1192E0E5-860A-439E-BA92-363C060E45CE}" srcOrd="1" destOrd="0" presId="urn:microsoft.com/office/officeart/2005/8/layout/pyramid1"/>
    <dgm:cxn modelId="{7F991E9F-3488-44FE-8861-3E4DFEBC19AC}" type="presParOf" srcId="{204FD333-155B-40F5-B8E8-E54E14E32071}" destId="{61585DBC-203C-4759-A841-BB6C572D6022}" srcOrd="3" destOrd="0" presId="urn:microsoft.com/office/officeart/2005/8/layout/pyramid1"/>
    <dgm:cxn modelId="{5AD27152-3296-4498-9409-BF431527E54C}" type="presParOf" srcId="{61585DBC-203C-4759-A841-BB6C572D6022}" destId="{E18D6BD8-6EA0-4849-A459-7D02E3480F14}" srcOrd="0" destOrd="0" presId="urn:microsoft.com/office/officeart/2005/8/layout/pyramid1"/>
    <dgm:cxn modelId="{77A51B33-6623-40E3-A45A-1980112656E7}" type="presParOf" srcId="{61585DBC-203C-4759-A841-BB6C572D6022}" destId="{934F9424-8CF4-4E99-8FDA-B4FDDDA2E500}" srcOrd="1" destOrd="0" presId="urn:microsoft.com/office/officeart/2005/8/layout/pyramid1"/>
    <dgm:cxn modelId="{CC45F501-E139-4B8B-BE06-DD73EE996F0A}" type="presParOf" srcId="{204FD333-155B-40F5-B8E8-E54E14E32071}" destId="{33B7E2BD-9182-418B-8D91-70427F2978DD}" srcOrd="4" destOrd="0" presId="urn:microsoft.com/office/officeart/2005/8/layout/pyramid1"/>
    <dgm:cxn modelId="{4824195E-E646-409B-82FF-5C1C2B18D713}" type="presParOf" srcId="{33B7E2BD-9182-418B-8D91-70427F2978DD}" destId="{0BA60B16-0991-495C-ABF4-4D2B8A806D0F}" srcOrd="0" destOrd="0" presId="urn:microsoft.com/office/officeart/2005/8/layout/pyramid1"/>
    <dgm:cxn modelId="{9C709275-CE4E-4476-A4B7-E4411170BA61}" type="presParOf" srcId="{33B7E2BD-9182-418B-8D91-70427F2978DD}" destId="{F875BA74-D6F5-4836-9BE5-C359F5D45AE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7CCD16-7D35-423C-A0A2-0BA1E5384919}" type="doc">
      <dgm:prSet loTypeId="urn:microsoft.com/office/officeart/2005/8/layout/bList2" loCatId="list" qsTypeId="urn:microsoft.com/office/officeart/2005/8/quickstyle/simple1" qsCatId="simple" csTypeId="urn:microsoft.com/office/officeart/2005/8/colors/accent1_2" csCatId="accent1" phldr="1"/>
      <dgm:spPr/>
    </dgm:pt>
    <dgm:pt modelId="{9FFFEC68-FB66-4025-AEE0-C28E7161249A}">
      <dgm:prSet phldrT="[Text]"/>
      <dgm:spPr/>
      <dgm:t>
        <a:bodyPr/>
        <a:lstStyle/>
        <a:p>
          <a:r>
            <a:rPr lang="en-US" dirty="0"/>
            <a:t>People	</a:t>
          </a:r>
        </a:p>
      </dgm:t>
    </dgm:pt>
    <dgm:pt modelId="{4143D2A0-57E5-4E2B-8A75-12E52D8D877B}" type="parTrans" cxnId="{808E5F38-7624-45F9-B6A9-3B6CA7F36633}">
      <dgm:prSet/>
      <dgm:spPr/>
      <dgm:t>
        <a:bodyPr/>
        <a:lstStyle/>
        <a:p>
          <a:endParaRPr lang="en-US"/>
        </a:p>
      </dgm:t>
    </dgm:pt>
    <dgm:pt modelId="{F07D094C-7DC1-48E1-A9A2-DB3CE1F047BB}" type="sibTrans" cxnId="{808E5F38-7624-45F9-B6A9-3B6CA7F36633}">
      <dgm:prSet/>
      <dgm:spPr/>
      <dgm:t>
        <a:bodyPr/>
        <a:lstStyle/>
        <a:p>
          <a:endParaRPr lang="en-US"/>
        </a:p>
      </dgm:t>
    </dgm:pt>
    <dgm:pt modelId="{738C07DD-114E-451E-B33F-31BEB0F929E9}">
      <dgm:prSet phldrT="[Text]"/>
      <dgm:spPr/>
      <dgm:t>
        <a:bodyPr/>
        <a:lstStyle/>
        <a:p>
          <a:r>
            <a:rPr lang="en-US" dirty="0"/>
            <a:t>Product</a:t>
          </a:r>
        </a:p>
      </dgm:t>
    </dgm:pt>
    <dgm:pt modelId="{5CB518B7-D7DF-4575-86D5-1B416A69E5E7}" type="parTrans" cxnId="{1A52E20F-44AA-4BB3-B8C1-72382D5E0AAB}">
      <dgm:prSet/>
      <dgm:spPr/>
      <dgm:t>
        <a:bodyPr/>
        <a:lstStyle/>
        <a:p>
          <a:endParaRPr lang="en-US"/>
        </a:p>
      </dgm:t>
    </dgm:pt>
    <dgm:pt modelId="{D73E9EEC-2134-44F5-839E-B3E0A340DE21}" type="sibTrans" cxnId="{1A52E20F-44AA-4BB3-B8C1-72382D5E0AAB}">
      <dgm:prSet/>
      <dgm:spPr/>
      <dgm:t>
        <a:bodyPr/>
        <a:lstStyle/>
        <a:p>
          <a:endParaRPr lang="en-US"/>
        </a:p>
      </dgm:t>
    </dgm:pt>
    <dgm:pt modelId="{90299D8A-8680-4EBA-A7BB-CA202056E968}">
      <dgm:prSet phldrT="[Text]"/>
      <dgm:spPr/>
      <dgm:t>
        <a:bodyPr/>
        <a:lstStyle/>
        <a:p>
          <a:r>
            <a:rPr lang="en-US" dirty="0"/>
            <a:t>Profit</a:t>
          </a:r>
        </a:p>
      </dgm:t>
    </dgm:pt>
    <dgm:pt modelId="{27214B79-88CB-4F9B-8F0B-243F04BADAC1}" type="parTrans" cxnId="{83C63CBE-8B0E-44D4-95A4-BE34591FE033}">
      <dgm:prSet/>
      <dgm:spPr/>
      <dgm:t>
        <a:bodyPr/>
        <a:lstStyle/>
        <a:p>
          <a:endParaRPr lang="en-US"/>
        </a:p>
      </dgm:t>
    </dgm:pt>
    <dgm:pt modelId="{C1F3E4D7-413E-4510-9D0E-FBAB86402402}" type="sibTrans" cxnId="{83C63CBE-8B0E-44D4-95A4-BE34591FE033}">
      <dgm:prSet/>
      <dgm:spPr/>
      <dgm:t>
        <a:bodyPr/>
        <a:lstStyle/>
        <a:p>
          <a:endParaRPr lang="en-US"/>
        </a:p>
      </dgm:t>
    </dgm:pt>
    <dgm:pt modelId="{173A7CF5-9B97-402D-B57E-BF27274B04FB}">
      <dgm:prSet/>
      <dgm:spPr/>
      <dgm:t>
        <a:bodyPr/>
        <a:lstStyle/>
        <a:p>
          <a:r>
            <a:rPr lang="en-US" dirty="0"/>
            <a:t>Process</a:t>
          </a:r>
        </a:p>
      </dgm:t>
    </dgm:pt>
    <dgm:pt modelId="{98EAAEEE-EDC2-41F4-B730-48D5280F48FD}" type="parTrans" cxnId="{326D57C9-FE4F-4529-AEC8-32DD98E1F194}">
      <dgm:prSet/>
      <dgm:spPr/>
      <dgm:t>
        <a:bodyPr/>
        <a:lstStyle/>
        <a:p>
          <a:endParaRPr lang="en-US"/>
        </a:p>
      </dgm:t>
    </dgm:pt>
    <dgm:pt modelId="{DFA483A4-C708-4575-AAC1-4FE8E63337DF}" type="sibTrans" cxnId="{326D57C9-FE4F-4529-AEC8-32DD98E1F194}">
      <dgm:prSet/>
      <dgm:spPr/>
      <dgm:t>
        <a:bodyPr/>
        <a:lstStyle/>
        <a:p>
          <a:endParaRPr lang="en-US"/>
        </a:p>
      </dgm:t>
    </dgm:pt>
    <dgm:pt modelId="{55936CF6-0A55-45F6-8A21-9970F1B77231}">
      <dgm:prSet/>
      <dgm:spPr/>
      <dgm:t>
        <a:bodyPr/>
        <a:lstStyle/>
        <a:p>
          <a:r>
            <a:rPr lang="en-US" dirty="0"/>
            <a:t>What is it costing you?</a:t>
          </a:r>
        </a:p>
      </dgm:t>
    </dgm:pt>
    <dgm:pt modelId="{08B42DC2-2A1D-4B17-B7F0-7E1944C4C954}" type="parTrans" cxnId="{189D4F87-A94F-4842-B935-9FB1E67C60C1}">
      <dgm:prSet/>
      <dgm:spPr/>
      <dgm:t>
        <a:bodyPr/>
        <a:lstStyle/>
        <a:p>
          <a:endParaRPr lang="en-US"/>
        </a:p>
      </dgm:t>
    </dgm:pt>
    <dgm:pt modelId="{18F794E3-2EBF-42C3-B211-774270D3A006}" type="sibTrans" cxnId="{189D4F87-A94F-4842-B935-9FB1E67C60C1}">
      <dgm:prSet/>
      <dgm:spPr/>
      <dgm:t>
        <a:bodyPr/>
        <a:lstStyle/>
        <a:p>
          <a:endParaRPr lang="en-US"/>
        </a:p>
      </dgm:t>
    </dgm:pt>
    <dgm:pt modelId="{E9EF6772-F741-4E7C-AFE4-6BC6C4024180}">
      <dgm:prSet/>
      <dgm:spPr/>
      <dgm:t>
        <a:bodyPr/>
        <a:lstStyle/>
        <a:p>
          <a:r>
            <a:rPr lang="en-US" dirty="0"/>
            <a:t>What if you do nothing?</a:t>
          </a:r>
        </a:p>
      </dgm:t>
    </dgm:pt>
    <dgm:pt modelId="{51BC8F60-14E2-4B7D-984C-17C5B195A77E}" type="parTrans" cxnId="{266278FF-6451-4AD9-A7B5-0A5B1BC2F683}">
      <dgm:prSet/>
      <dgm:spPr/>
      <dgm:t>
        <a:bodyPr/>
        <a:lstStyle/>
        <a:p>
          <a:endParaRPr lang="en-US"/>
        </a:p>
      </dgm:t>
    </dgm:pt>
    <dgm:pt modelId="{6336F32C-D380-414C-A63F-D98FE6D20B8C}" type="sibTrans" cxnId="{266278FF-6451-4AD9-A7B5-0A5B1BC2F683}">
      <dgm:prSet/>
      <dgm:spPr/>
      <dgm:t>
        <a:bodyPr/>
        <a:lstStyle/>
        <a:p>
          <a:endParaRPr lang="en-US"/>
        </a:p>
      </dgm:t>
    </dgm:pt>
    <dgm:pt modelId="{C922C5B4-89B9-43D9-B15D-8A00E8C42A7A}">
      <dgm:prSet/>
      <dgm:spPr/>
      <dgm:t>
        <a:bodyPr/>
        <a:lstStyle/>
        <a:p>
          <a:r>
            <a:rPr lang="en-US" dirty="0"/>
            <a:t>How much are you losing?</a:t>
          </a:r>
        </a:p>
      </dgm:t>
    </dgm:pt>
    <dgm:pt modelId="{B067D98B-5DFA-4D05-82B2-C9E096C92854}" type="parTrans" cxnId="{7D2760AE-73A3-495E-B811-780DA5FF4D31}">
      <dgm:prSet/>
      <dgm:spPr/>
      <dgm:t>
        <a:bodyPr/>
        <a:lstStyle/>
        <a:p>
          <a:endParaRPr lang="en-US"/>
        </a:p>
      </dgm:t>
    </dgm:pt>
    <dgm:pt modelId="{8DAF06FE-84F9-41C6-A220-5283AE76E901}" type="sibTrans" cxnId="{7D2760AE-73A3-495E-B811-780DA5FF4D31}">
      <dgm:prSet/>
      <dgm:spPr/>
      <dgm:t>
        <a:bodyPr/>
        <a:lstStyle/>
        <a:p>
          <a:endParaRPr lang="en-US"/>
        </a:p>
      </dgm:t>
    </dgm:pt>
    <dgm:pt modelId="{9CA418BB-55D1-4893-9AFF-32C0D0404A82}">
      <dgm:prSet/>
      <dgm:spPr/>
      <dgm:t>
        <a:bodyPr/>
        <a:lstStyle/>
        <a:p>
          <a:r>
            <a:rPr lang="en-US" dirty="0"/>
            <a:t>What is the effect on your staff?</a:t>
          </a:r>
        </a:p>
      </dgm:t>
    </dgm:pt>
    <dgm:pt modelId="{89730425-1187-4C7C-AA6B-589F9C1EC183}" type="parTrans" cxnId="{273D6731-02DA-46AF-81F4-A0D459EBA879}">
      <dgm:prSet/>
      <dgm:spPr/>
      <dgm:t>
        <a:bodyPr/>
        <a:lstStyle/>
        <a:p>
          <a:endParaRPr lang="en-US"/>
        </a:p>
      </dgm:t>
    </dgm:pt>
    <dgm:pt modelId="{23288EA7-3980-40DD-9ED9-16829C16B3AD}" type="sibTrans" cxnId="{273D6731-02DA-46AF-81F4-A0D459EBA879}">
      <dgm:prSet/>
      <dgm:spPr/>
      <dgm:t>
        <a:bodyPr/>
        <a:lstStyle/>
        <a:p>
          <a:endParaRPr lang="en-US"/>
        </a:p>
      </dgm:t>
    </dgm:pt>
    <dgm:pt modelId="{0571E22A-435E-496C-BD37-40ED772894DD}" type="pres">
      <dgm:prSet presAssocID="{EB7CCD16-7D35-423C-A0A2-0BA1E5384919}" presName="diagram" presStyleCnt="0">
        <dgm:presLayoutVars>
          <dgm:dir/>
          <dgm:animLvl val="lvl"/>
          <dgm:resizeHandles val="exact"/>
        </dgm:presLayoutVars>
      </dgm:prSet>
      <dgm:spPr/>
    </dgm:pt>
    <dgm:pt modelId="{1DB0F183-12CE-40F6-9FE7-2416DBC5B596}" type="pres">
      <dgm:prSet presAssocID="{9FFFEC68-FB66-4025-AEE0-C28E7161249A}" presName="compNode" presStyleCnt="0"/>
      <dgm:spPr/>
    </dgm:pt>
    <dgm:pt modelId="{329271D9-2CDE-4DC7-A8F9-862C60D6B1DB}" type="pres">
      <dgm:prSet presAssocID="{9FFFEC68-FB66-4025-AEE0-C28E7161249A}" presName="childRect" presStyleLbl="bgAcc1" presStyleIdx="0" presStyleCnt="4">
        <dgm:presLayoutVars>
          <dgm:bulletEnabled val="1"/>
        </dgm:presLayoutVars>
      </dgm:prSet>
      <dgm:spPr/>
    </dgm:pt>
    <dgm:pt modelId="{43AC00BE-A7EC-4F3F-B062-09363404927D}" type="pres">
      <dgm:prSet presAssocID="{9FFFEC68-FB66-4025-AEE0-C28E7161249A}" presName="parentText" presStyleLbl="node1" presStyleIdx="0" presStyleCnt="0">
        <dgm:presLayoutVars>
          <dgm:chMax val="0"/>
          <dgm:bulletEnabled val="1"/>
        </dgm:presLayoutVars>
      </dgm:prSet>
      <dgm:spPr/>
    </dgm:pt>
    <dgm:pt modelId="{1E644122-1F64-495F-94FD-C29B0EC066DE}" type="pres">
      <dgm:prSet presAssocID="{9FFFEC68-FB66-4025-AEE0-C28E7161249A}" presName="parentRect" presStyleLbl="alignNode1" presStyleIdx="0" presStyleCnt="4"/>
      <dgm:spPr/>
    </dgm:pt>
    <dgm:pt modelId="{0E955AB8-7E32-47FD-9B20-034D1C944634}" type="pres">
      <dgm:prSet presAssocID="{9FFFEC68-FB66-4025-AEE0-C28E7161249A}"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Fichier:Emblem-&lt;strong&gt;person&lt;/strong&gt;-blue.svg — Wikipédia"/>
        </a:ext>
      </dgm:extLst>
    </dgm:pt>
    <dgm:pt modelId="{D48F7A8C-C3FB-41C1-A633-61F2901E6E7F}" type="pres">
      <dgm:prSet presAssocID="{F07D094C-7DC1-48E1-A9A2-DB3CE1F047BB}" presName="sibTrans" presStyleLbl="sibTrans2D1" presStyleIdx="0" presStyleCnt="0"/>
      <dgm:spPr/>
    </dgm:pt>
    <dgm:pt modelId="{48467476-51D1-4056-8D93-EF79E75330E1}" type="pres">
      <dgm:prSet presAssocID="{173A7CF5-9B97-402D-B57E-BF27274B04FB}" presName="compNode" presStyleCnt="0"/>
      <dgm:spPr/>
    </dgm:pt>
    <dgm:pt modelId="{5B687B54-5246-41A0-B402-C9D35B3FC2F7}" type="pres">
      <dgm:prSet presAssocID="{173A7CF5-9B97-402D-B57E-BF27274B04FB}" presName="childRect" presStyleLbl="bgAcc1" presStyleIdx="1" presStyleCnt="4">
        <dgm:presLayoutVars>
          <dgm:bulletEnabled val="1"/>
        </dgm:presLayoutVars>
      </dgm:prSet>
      <dgm:spPr/>
    </dgm:pt>
    <dgm:pt modelId="{D4D80DE9-170C-4E28-9DAC-1D59B6C6C7C9}" type="pres">
      <dgm:prSet presAssocID="{173A7CF5-9B97-402D-B57E-BF27274B04FB}" presName="parentText" presStyleLbl="node1" presStyleIdx="0" presStyleCnt="0">
        <dgm:presLayoutVars>
          <dgm:chMax val="0"/>
          <dgm:bulletEnabled val="1"/>
        </dgm:presLayoutVars>
      </dgm:prSet>
      <dgm:spPr/>
    </dgm:pt>
    <dgm:pt modelId="{BC5FE89E-B5BB-40B9-A4DF-9585462075E7}" type="pres">
      <dgm:prSet presAssocID="{173A7CF5-9B97-402D-B57E-BF27274B04FB}" presName="parentRect" presStyleLbl="alignNode1" presStyleIdx="1" presStyleCnt="4"/>
      <dgm:spPr/>
    </dgm:pt>
    <dgm:pt modelId="{7D422914-D5EF-447A-AA77-242BD41EB3CF}" type="pres">
      <dgm:prSet presAssocID="{173A7CF5-9B97-402D-B57E-BF27274B04FB}" presName="adorn" presStyleLbl="fgAccFollowNod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lt;strong&gt;Gear&lt;/strong&gt; in green by aztlek"/>
        </a:ext>
      </dgm:extLst>
    </dgm:pt>
    <dgm:pt modelId="{B88718AC-76B9-442C-996E-873D2D885F4E}" type="pres">
      <dgm:prSet presAssocID="{DFA483A4-C708-4575-AAC1-4FE8E63337DF}" presName="sibTrans" presStyleLbl="sibTrans2D1" presStyleIdx="0" presStyleCnt="0"/>
      <dgm:spPr/>
    </dgm:pt>
    <dgm:pt modelId="{F7796A93-4B17-4A96-8FF6-72AD0F992CDD}" type="pres">
      <dgm:prSet presAssocID="{738C07DD-114E-451E-B33F-31BEB0F929E9}" presName="compNode" presStyleCnt="0"/>
      <dgm:spPr/>
    </dgm:pt>
    <dgm:pt modelId="{CA6E38B3-FA1C-4D81-9325-D126271D5248}" type="pres">
      <dgm:prSet presAssocID="{738C07DD-114E-451E-B33F-31BEB0F929E9}" presName="childRect" presStyleLbl="bgAcc1" presStyleIdx="2" presStyleCnt="4">
        <dgm:presLayoutVars>
          <dgm:bulletEnabled val="1"/>
        </dgm:presLayoutVars>
      </dgm:prSet>
      <dgm:spPr/>
    </dgm:pt>
    <dgm:pt modelId="{96DA0C46-F967-4D63-AECF-184C1D884F8B}" type="pres">
      <dgm:prSet presAssocID="{738C07DD-114E-451E-B33F-31BEB0F929E9}" presName="parentText" presStyleLbl="node1" presStyleIdx="0" presStyleCnt="0">
        <dgm:presLayoutVars>
          <dgm:chMax val="0"/>
          <dgm:bulletEnabled val="1"/>
        </dgm:presLayoutVars>
      </dgm:prSet>
      <dgm:spPr/>
    </dgm:pt>
    <dgm:pt modelId="{C26930F4-FDE5-4A85-88FB-1C0DF5BD844C}" type="pres">
      <dgm:prSet presAssocID="{738C07DD-114E-451E-B33F-31BEB0F929E9}" presName="parentRect" presStyleLbl="alignNode1" presStyleIdx="2" presStyleCnt="4"/>
      <dgm:spPr/>
    </dgm:pt>
    <dgm:pt modelId="{D69063F4-179D-4EF6-B968-B954DA114333}" type="pres">
      <dgm:prSet presAssocID="{738C07DD-114E-451E-B33F-31BEB0F929E9}" presName="adorn" presStyleLbl="fgAccFollow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dgm:spPr>
      <dgm:extLst>
        <a:ext uri="{E40237B7-FDA0-4F09-8148-C483321AD2D9}">
          <dgm14:cNvPr xmlns:dgm14="http://schemas.microsoft.com/office/drawing/2010/diagram" id="0" name="" descr="&lt;strong&gt;Made&lt;/strong&gt; In The &lt;strong&gt;Usa&lt;/strong&gt; Silver Badge..."/>
        </a:ext>
      </dgm:extLst>
    </dgm:pt>
    <dgm:pt modelId="{CEAB8AE7-DB2F-4010-99B5-D6EBD328895F}" type="pres">
      <dgm:prSet presAssocID="{D73E9EEC-2134-44F5-839E-B3E0A340DE21}" presName="sibTrans" presStyleLbl="sibTrans2D1" presStyleIdx="0" presStyleCnt="0"/>
      <dgm:spPr/>
    </dgm:pt>
    <dgm:pt modelId="{26BD8A7D-A191-46F0-8E62-5F3EE8FC28D5}" type="pres">
      <dgm:prSet presAssocID="{90299D8A-8680-4EBA-A7BB-CA202056E968}" presName="compNode" presStyleCnt="0"/>
      <dgm:spPr/>
    </dgm:pt>
    <dgm:pt modelId="{BFEE30FA-B4CE-4D7A-B479-65F14C3B6BFE}" type="pres">
      <dgm:prSet presAssocID="{90299D8A-8680-4EBA-A7BB-CA202056E968}" presName="childRect" presStyleLbl="bgAcc1" presStyleIdx="3" presStyleCnt="4">
        <dgm:presLayoutVars>
          <dgm:bulletEnabled val="1"/>
        </dgm:presLayoutVars>
      </dgm:prSet>
      <dgm:spPr/>
    </dgm:pt>
    <dgm:pt modelId="{D66CB30C-DBC3-4E13-AA1E-8E42BFFBBB69}" type="pres">
      <dgm:prSet presAssocID="{90299D8A-8680-4EBA-A7BB-CA202056E968}" presName="parentText" presStyleLbl="node1" presStyleIdx="0" presStyleCnt="0">
        <dgm:presLayoutVars>
          <dgm:chMax val="0"/>
          <dgm:bulletEnabled val="1"/>
        </dgm:presLayoutVars>
      </dgm:prSet>
      <dgm:spPr/>
    </dgm:pt>
    <dgm:pt modelId="{6D86DE05-76E9-4256-9C38-4FB0C22CBE04}" type="pres">
      <dgm:prSet presAssocID="{90299D8A-8680-4EBA-A7BB-CA202056E968}" presName="parentRect" presStyleLbl="alignNode1" presStyleIdx="3" presStyleCnt="4"/>
      <dgm:spPr/>
    </dgm:pt>
    <dgm:pt modelId="{ED64B1E4-8F27-49E5-A1AB-7E264A4D82BD}" type="pres">
      <dgm:prSet presAssocID="{90299D8A-8680-4EBA-A7BB-CA202056E968}" presName="adorn" presStyleLbl="fgAccFollow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lt;strong&gt;dollar&lt;/strong&gt;-sign.gif"/>
        </a:ext>
      </dgm:extLst>
    </dgm:pt>
  </dgm:ptLst>
  <dgm:cxnLst>
    <dgm:cxn modelId="{1A52E20F-44AA-4BB3-B8C1-72382D5E0AAB}" srcId="{EB7CCD16-7D35-423C-A0A2-0BA1E5384919}" destId="{738C07DD-114E-451E-B33F-31BEB0F929E9}" srcOrd="2" destOrd="0" parTransId="{5CB518B7-D7DF-4575-86D5-1B416A69E5E7}" sibTransId="{D73E9EEC-2134-44F5-839E-B3E0A340DE21}"/>
    <dgm:cxn modelId="{FC822616-EEA1-41E5-BCDE-8EFC60A97547}" type="presOf" srcId="{9CA418BB-55D1-4893-9AFF-32C0D0404A82}" destId="{329271D9-2CDE-4DC7-A8F9-862C60D6B1DB}" srcOrd="0" destOrd="0" presId="urn:microsoft.com/office/officeart/2005/8/layout/bList2"/>
    <dgm:cxn modelId="{33658D19-F309-48EA-B4F2-6EACB6EDA469}" type="presOf" srcId="{173A7CF5-9B97-402D-B57E-BF27274B04FB}" destId="{D4D80DE9-170C-4E28-9DAC-1D59B6C6C7C9}" srcOrd="0" destOrd="0" presId="urn:microsoft.com/office/officeart/2005/8/layout/bList2"/>
    <dgm:cxn modelId="{5A879D1F-9E44-4CFF-B6C7-567B045A73FD}" type="presOf" srcId="{90299D8A-8680-4EBA-A7BB-CA202056E968}" destId="{6D86DE05-76E9-4256-9C38-4FB0C22CBE04}" srcOrd="1" destOrd="0" presId="urn:microsoft.com/office/officeart/2005/8/layout/bList2"/>
    <dgm:cxn modelId="{273D6731-02DA-46AF-81F4-A0D459EBA879}" srcId="{9FFFEC68-FB66-4025-AEE0-C28E7161249A}" destId="{9CA418BB-55D1-4893-9AFF-32C0D0404A82}" srcOrd="0" destOrd="0" parTransId="{89730425-1187-4C7C-AA6B-589F9C1EC183}" sibTransId="{23288EA7-3980-40DD-9ED9-16829C16B3AD}"/>
    <dgm:cxn modelId="{F261A536-22BD-4331-B409-B35DC9514E44}" type="presOf" srcId="{9FFFEC68-FB66-4025-AEE0-C28E7161249A}" destId="{43AC00BE-A7EC-4F3F-B062-09363404927D}" srcOrd="0" destOrd="0" presId="urn:microsoft.com/office/officeart/2005/8/layout/bList2"/>
    <dgm:cxn modelId="{808E5F38-7624-45F9-B6A9-3B6CA7F36633}" srcId="{EB7CCD16-7D35-423C-A0A2-0BA1E5384919}" destId="{9FFFEC68-FB66-4025-AEE0-C28E7161249A}" srcOrd="0" destOrd="0" parTransId="{4143D2A0-57E5-4E2B-8A75-12E52D8D877B}" sibTransId="{F07D094C-7DC1-48E1-A9A2-DB3CE1F047BB}"/>
    <dgm:cxn modelId="{5AC4CE5D-390D-4F1B-9254-33CB022A2C0A}" type="presOf" srcId="{738C07DD-114E-451E-B33F-31BEB0F929E9}" destId="{C26930F4-FDE5-4A85-88FB-1C0DF5BD844C}" srcOrd="1" destOrd="0" presId="urn:microsoft.com/office/officeart/2005/8/layout/bList2"/>
    <dgm:cxn modelId="{2D584F41-2446-4FA5-9D90-DF352B52B5A8}" type="presOf" srcId="{D73E9EEC-2134-44F5-839E-B3E0A340DE21}" destId="{CEAB8AE7-DB2F-4010-99B5-D6EBD328895F}" srcOrd="0" destOrd="0" presId="urn:microsoft.com/office/officeart/2005/8/layout/bList2"/>
    <dgm:cxn modelId="{C0EAC744-6E6F-4A8A-96C5-9E9CD36762F7}" type="presOf" srcId="{173A7CF5-9B97-402D-B57E-BF27274B04FB}" destId="{BC5FE89E-B5BB-40B9-A4DF-9585462075E7}" srcOrd="1" destOrd="0" presId="urn:microsoft.com/office/officeart/2005/8/layout/bList2"/>
    <dgm:cxn modelId="{AFFC7872-807A-48F6-AE98-C1FC66914CB7}" type="presOf" srcId="{EB7CCD16-7D35-423C-A0A2-0BA1E5384919}" destId="{0571E22A-435E-496C-BD37-40ED772894DD}" srcOrd="0" destOrd="0" presId="urn:microsoft.com/office/officeart/2005/8/layout/bList2"/>
    <dgm:cxn modelId="{57BE275A-6D32-409D-87B6-6094CC1757C3}" type="presOf" srcId="{9FFFEC68-FB66-4025-AEE0-C28E7161249A}" destId="{1E644122-1F64-495F-94FD-C29B0EC066DE}" srcOrd="1" destOrd="0" presId="urn:microsoft.com/office/officeart/2005/8/layout/bList2"/>
    <dgm:cxn modelId="{E054305A-EE7D-4F7B-976E-F547A74EA4EC}" type="presOf" srcId="{F07D094C-7DC1-48E1-A9A2-DB3CE1F047BB}" destId="{D48F7A8C-C3FB-41C1-A633-61F2901E6E7F}" srcOrd="0" destOrd="0" presId="urn:microsoft.com/office/officeart/2005/8/layout/bList2"/>
    <dgm:cxn modelId="{189D4F87-A94F-4842-B935-9FB1E67C60C1}" srcId="{90299D8A-8680-4EBA-A7BB-CA202056E968}" destId="{55936CF6-0A55-45F6-8A21-9970F1B77231}" srcOrd="0" destOrd="0" parTransId="{08B42DC2-2A1D-4B17-B7F0-7E1944C4C954}" sibTransId="{18F794E3-2EBF-42C3-B211-774270D3A006}"/>
    <dgm:cxn modelId="{2E28FA93-12A6-46D4-9EF9-A313A4B77169}" type="presOf" srcId="{C922C5B4-89B9-43D9-B15D-8A00E8C42A7A}" destId="{CA6E38B3-FA1C-4D81-9325-D126271D5248}" srcOrd="0" destOrd="0" presId="urn:microsoft.com/office/officeart/2005/8/layout/bList2"/>
    <dgm:cxn modelId="{7D2760AE-73A3-495E-B811-780DA5FF4D31}" srcId="{738C07DD-114E-451E-B33F-31BEB0F929E9}" destId="{C922C5B4-89B9-43D9-B15D-8A00E8C42A7A}" srcOrd="0" destOrd="0" parTransId="{B067D98B-5DFA-4D05-82B2-C9E096C92854}" sibTransId="{8DAF06FE-84F9-41C6-A220-5283AE76E901}"/>
    <dgm:cxn modelId="{8164F3AE-1B8C-4BA9-B134-46720F89897C}" type="presOf" srcId="{90299D8A-8680-4EBA-A7BB-CA202056E968}" destId="{D66CB30C-DBC3-4E13-AA1E-8E42BFFBBB69}" srcOrd="0" destOrd="0" presId="urn:microsoft.com/office/officeart/2005/8/layout/bList2"/>
    <dgm:cxn modelId="{83C63CBE-8B0E-44D4-95A4-BE34591FE033}" srcId="{EB7CCD16-7D35-423C-A0A2-0BA1E5384919}" destId="{90299D8A-8680-4EBA-A7BB-CA202056E968}" srcOrd="3" destOrd="0" parTransId="{27214B79-88CB-4F9B-8F0B-243F04BADAC1}" sibTransId="{C1F3E4D7-413E-4510-9D0E-FBAB86402402}"/>
    <dgm:cxn modelId="{326D57C9-FE4F-4529-AEC8-32DD98E1F194}" srcId="{EB7CCD16-7D35-423C-A0A2-0BA1E5384919}" destId="{173A7CF5-9B97-402D-B57E-BF27274B04FB}" srcOrd="1" destOrd="0" parTransId="{98EAAEEE-EDC2-41F4-B730-48D5280F48FD}" sibTransId="{DFA483A4-C708-4575-AAC1-4FE8E63337DF}"/>
    <dgm:cxn modelId="{BC8A7FDC-1A87-48B8-8400-F5BCC6DBA658}" type="presOf" srcId="{738C07DD-114E-451E-B33F-31BEB0F929E9}" destId="{96DA0C46-F967-4D63-AECF-184C1D884F8B}" srcOrd="0" destOrd="0" presId="urn:microsoft.com/office/officeart/2005/8/layout/bList2"/>
    <dgm:cxn modelId="{7FBF81DE-5FA7-416B-B4CB-970F16A4FB0F}" type="presOf" srcId="{E9EF6772-F741-4E7C-AFE4-6BC6C4024180}" destId="{5B687B54-5246-41A0-B402-C9D35B3FC2F7}" srcOrd="0" destOrd="0" presId="urn:microsoft.com/office/officeart/2005/8/layout/bList2"/>
    <dgm:cxn modelId="{44A2DEEB-5D03-4373-82D6-BA37898D6104}" type="presOf" srcId="{DFA483A4-C708-4575-AAC1-4FE8E63337DF}" destId="{B88718AC-76B9-442C-996E-873D2D885F4E}" srcOrd="0" destOrd="0" presId="urn:microsoft.com/office/officeart/2005/8/layout/bList2"/>
    <dgm:cxn modelId="{E4319BF1-2BC8-4226-96CD-25B63E61468A}" type="presOf" srcId="{55936CF6-0A55-45F6-8A21-9970F1B77231}" destId="{BFEE30FA-B4CE-4D7A-B479-65F14C3B6BFE}" srcOrd="0" destOrd="0" presId="urn:microsoft.com/office/officeart/2005/8/layout/bList2"/>
    <dgm:cxn modelId="{266278FF-6451-4AD9-A7B5-0A5B1BC2F683}" srcId="{173A7CF5-9B97-402D-B57E-BF27274B04FB}" destId="{E9EF6772-F741-4E7C-AFE4-6BC6C4024180}" srcOrd="0" destOrd="0" parTransId="{51BC8F60-14E2-4B7D-984C-17C5B195A77E}" sibTransId="{6336F32C-D380-414C-A63F-D98FE6D20B8C}"/>
    <dgm:cxn modelId="{62079377-8915-4678-B044-FD44556F023E}" type="presParOf" srcId="{0571E22A-435E-496C-BD37-40ED772894DD}" destId="{1DB0F183-12CE-40F6-9FE7-2416DBC5B596}" srcOrd="0" destOrd="0" presId="urn:microsoft.com/office/officeart/2005/8/layout/bList2"/>
    <dgm:cxn modelId="{FF7C7092-E4E0-4EF5-93BC-0BA45C02D176}" type="presParOf" srcId="{1DB0F183-12CE-40F6-9FE7-2416DBC5B596}" destId="{329271D9-2CDE-4DC7-A8F9-862C60D6B1DB}" srcOrd="0" destOrd="0" presId="urn:microsoft.com/office/officeart/2005/8/layout/bList2"/>
    <dgm:cxn modelId="{F11B2438-E591-45E6-BD1C-C6E1FCDE4991}" type="presParOf" srcId="{1DB0F183-12CE-40F6-9FE7-2416DBC5B596}" destId="{43AC00BE-A7EC-4F3F-B062-09363404927D}" srcOrd="1" destOrd="0" presId="urn:microsoft.com/office/officeart/2005/8/layout/bList2"/>
    <dgm:cxn modelId="{E3701EB3-3EC3-465F-8B8F-084BAA7DD6E2}" type="presParOf" srcId="{1DB0F183-12CE-40F6-9FE7-2416DBC5B596}" destId="{1E644122-1F64-495F-94FD-C29B0EC066DE}" srcOrd="2" destOrd="0" presId="urn:microsoft.com/office/officeart/2005/8/layout/bList2"/>
    <dgm:cxn modelId="{24519EB6-A075-48D4-8D8C-557164F7334A}" type="presParOf" srcId="{1DB0F183-12CE-40F6-9FE7-2416DBC5B596}" destId="{0E955AB8-7E32-47FD-9B20-034D1C944634}" srcOrd="3" destOrd="0" presId="urn:microsoft.com/office/officeart/2005/8/layout/bList2"/>
    <dgm:cxn modelId="{30CBF644-0274-42A9-8608-5B5BB77108CD}" type="presParOf" srcId="{0571E22A-435E-496C-BD37-40ED772894DD}" destId="{D48F7A8C-C3FB-41C1-A633-61F2901E6E7F}" srcOrd="1" destOrd="0" presId="urn:microsoft.com/office/officeart/2005/8/layout/bList2"/>
    <dgm:cxn modelId="{B83CA5D6-A943-4DF5-B5E0-CABA69DF2977}" type="presParOf" srcId="{0571E22A-435E-496C-BD37-40ED772894DD}" destId="{48467476-51D1-4056-8D93-EF79E75330E1}" srcOrd="2" destOrd="0" presId="urn:microsoft.com/office/officeart/2005/8/layout/bList2"/>
    <dgm:cxn modelId="{5DA3BB28-6D0E-44A5-8980-D666DBFB3EC6}" type="presParOf" srcId="{48467476-51D1-4056-8D93-EF79E75330E1}" destId="{5B687B54-5246-41A0-B402-C9D35B3FC2F7}" srcOrd="0" destOrd="0" presId="urn:microsoft.com/office/officeart/2005/8/layout/bList2"/>
    <dgm:cxn modelId="{9D3B5C1E-E2DE-4171-A731-84C4B405DF16}" type="presParOf" srcId="{48467476-51D1-4056-8D93-EF79E75330E1}" destId="{D4D80DE9-170C-4E28-9DAC-1D59B6C6C7C9}" srcOrd="1" destOrd="0" presId="urn:microsoft.com/office/officeart/2005/8/layout/bList2"/>
    <dgm:cxn modelId="{1B975267-800A-4AC7-9398-D89BD3144217}" type="presParOf" srcId="{48467476-51D1-4056-8D93-EF79E75330E1}" destId="{BC5FE89E-B5BB-40B9-A4DF-9585462075E7}" srcOrd="2" destOrd="0" presId="urn:microsoft.com/office/officeart/2005/8/layout/bList2"/>
    <dgm:cxn modelId="{D00AAB29-962E-4E9E-A526-0909C5A98907}" type="presParOf" srcId="{48467476-51D1-4056-8D93-EF79E75330E1}" destId="{7D422914-D5EF-447A-AA77-242BD41EB3CF}" srcOrd="3" destOrd="0" presId="urn:microsoft.com/office/officeart/2005/8/layout/bList2"/>
    <dgm:cxn modelId="{7B4F80D9-D49F-4813-A31E-E3BFF33D840C}" type="presParOf" srcId="{0571E22A-435E-496C-BD37-40ED772894DD}" destId="{B88718AC-76B9-442C-996E-873D2D885F4E}" srcOrd="3" destOrd="0" presId="urn:microsoft.com/office/officeart/2005/8/layout/bList2"/>
    <dgm:cxn modelId="{129A9D52-3FFA-409C-93F0-D009FF1B1809}" type="presParOf" srcId="{0571E22A-435E-496C-BD37-40ED772894DD}" destId="{F7796A93-4B17-4A96-8FF6-72AD0F992CDD}" srcOrd="4" destOrd="0" presId="urn:microsoft.com/office/officeart/2005/8/layout/bList2"/>
    <dgm:cxn modelId="{549CBFEF-98A1-4395-96FE-2A5CDD6763B1}" type="presParOf" srcId="{F7796A93-4B17-4A96-8FF6-72AD0F992CDD}" destId="{CA6E38B3-FA1C-4D81-9325-D126271D5248}" srcOrd="0" destOrd="0" presId="urn:microsoft.com/office/officeart/2005/8/layout/bList2"/>
    <dgm:cxn modelId="{2C3879E4-7EBC-4632-B980-0E99EDC19CFF}" type="presParOf" srcId="{F7796A93-4B17-4A96-8FF6-72AD0F992CDD}" destId="{96DA0C46-F967-4D63-AECF-184C1D884F8B}" srcOrd="1" destOrd="0" presId="urn:microsoft.com/office/officeart/2005/8/layout/bList2"/>
    <dgm:cxn modelId="{DC74FA08-8F3B-41A4-905F-A64F505B1046}" type="presParOf" srcId="{F7796A93-4B17-4A96-8FF6-72AD0F992CDD}" destId="{C26930F4-FDE5-4A85-88FB-1C0DF5BD844C}" srcOrd="2" destOrd="0" presId="urn:microsoft.com/office/officeart/2005/8/layout/bList2"/>
    <dgm:cxn modelId="{EE9F66A3-316B-4FF5-BCB0-04AF58554B7D}" type="presParOf" srcId="{F7796A93-4B17-4A96-8FF6-72AD0F992CDD}" destId="{D69063F4-179D-4EF6-B968-B954DA114333}" srcOrd="3" destOrd="0" presId="urn:microsoft.com/office/officeart/2005/8/layout/bList2"/>
    <dgm:cxn modelId="{8C05D1E2-1270-4931-9715-B3C6CBC38AC1}" type="presParOf" srcId="{0571E22A-435E-496C-BD37-40ED772894DD}" destId="{CEAB8AE7-DB2F-4010-99B5-D6EBD328895F}" srcOrd="5" destOrd="0" presId="urn:microsoft.com/office/officeart/2005/8/layout/bList2"/>
    <dgm:cxn modelId="{187603A0-83D3-44F9-BC55-D98B14A4364D}" type="presParOf" srcId="{0571E22A-435E-496C-BD37-40ED772894DD}" destId="{26BD8A7D-A191-46F0-8E62-5F3EE8FC28D5}" srcOrd="6" destOrd="0" presId="urn:microsoft.com/office/officeart/2005/8/layout/bList2"/>
    <dgm:cxn modelId="{3F8440CB-3419-4243-B790-30631B2F49DA}" type="presParOf" srcId="{26BD8A7D-A191-46F0-8E62-5F3EE8FC28D5}" destId="{BFEE30FA-B4CE-4D7A-B479-65F14C3B6BFE}" srcOrd="0" destOrd="0" presId="urn:microsoft.com/office/officeart/2005/8/layout/bList2"/>
    <dgm:cxn modelId="{1D58AB87-EDE7-40DE-A77A-5D712F5E4E2C}" type="presParOf" srcId="{26BD8A7D-A191-46F0-8E62-5F3EE8FC28D5}" destId="{D66CB30C-DBC3-4E13-AA1E-8E42BFFBBB69}" srcOrd="1" destOrd="0" presId="urn:microsoft.com/office/officeart/2005/8/layout/bList2"/>
    <dgm:cxn modelId="{07F07833-5E04-43E0-8BCC-A15CA7BBD97D}" type="presParOf" srcId="{26BD8A7D-A191-46F0-8E62-5F3EE8FC28D5}" destId="{6D86DE05-76E9-4256-9C38-4FB0C22CBE04}" srcOrd="2" destOrd="0" presId="urn:microsoft.com/office/officeart/2005/8/layout/bList2"/>
    <dgm:cxn modelId="{21D7C8E8-6A9A-42A0-9FFE-C1C3764B3CAD}" type="presParOf" srcId="{26BD8A7D-A191-46F0-8E62-5F3EE8FC28D5}" destId="{ED64B1E4-8F27-49E5-A1AB-7E264A4D82BD}"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E53B0-EAFB-488F-B985-911CAA65103B}">
      <dsp:nvSpPr>
        <dsp:cNvPr id="0" name=""/>
        <dsp:cNvSpPr/>
      </dsp:nvSpPr>
      <dsp:spPr>
        <a:xfrm>
          <a:off x="1031715" y="7"/>
          <a:ext cx="1099814" cy="1099814"/>
        </a:xfrm>
        <a:prstGeom prst="ellipse">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Target Clients</a:t>
          </a:r>
        </a:p>
      </dsp:txBody>
      <dsp:txXfrm>
        <a:off x="1192779" y="161071"/>
        <a:ext cx="777686" cy="777686"/>
      </dsp:txXfrm>
    </dsp:sp>
    <dsp:sp modelId="{D4EDB95E-F32A-4F08-AFA7-B361C2BD1F4E}">
      <dsp:nvSpPr>
        <dsp:cNvPr id="0" name=""/>
        <dsp:cNvSpPr/>
      </dsp:nvSpPr>
      <dsp:spPr>
        <a:xfrm rot="2056745">
          <a:off x="1999392" y="999987"/>
          <a:ext cx="944917" cy="313447"/>
        </a:xfrm>
        <a:prstGeom prst="leftArrow">
          <a:avLst>
            <a:gd name="adj1" fmla="val 60000"/>
            <a:gd name="adj2" fmla="val 5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EA22368-BF7C-4BCF-AF0B-95166805FCEA}">
      <dsp:nvSpPr>
        <dsp:cNvPr id="0" name=""/>
        <dsp:cNvSpPr/>
      </dsp:nvSpPr>
      <dsp:spPr>
        <a:xfrm>
          <a:off x="2339833" y="1004881"/>
          <a:ext cx="1044824" cy="835859"/>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Introductions</a:t>
          </a:r>
        </a:p>
      </dsp:txBody>
      <dsp:txXfrm>
        <a:off x="2364314" y="1029362"/>
        <a:ext cx="995862" cy="786897"/>
      </dsp:txXfrm>
    </dsp:sp>
    <dsp:sp modelId="{A52D51E6-BB32-4265-9B18-C3AE066BBAF9}">
      <dsp:nvSpPr>
        <dsp:cNvPr id="0" name=""/>
        <dsp:cNvSpPr/>
      </dsp:nvSpPr>
      <dsp:spPr>
        <a:xfrm rot="5400000">
          <a:off x="1334767" y="1340569"/>
          <a:ext cx="768509" cy="313447"/>
        </a:xfrm>
        <a:prstGeom prst="leftArrow">
          <a:avLst>
            <a:gd name="adj1" fmla="val 60000"/>
            <a:gd name="adj2" fmla="val 50000"/>
          </a:avLst>
        </a:prstGeom>
        <a:gradFill rotWithShape="0">
          <a:gsLst>
            <a:gs pos="0">
              <a:schemeClr val="accent5">
                <a:hueOff val="-415341"/>
                <a:satOff val="7590"/>
                <a:lumOff val="-5783"/>
                <a:alphaOff val="0"/>
                <a:tint val="98000"/>
                <a:satMod val="110000"/>
                <a:lumMod val="104000"/>
              </a:schemeClr>
            </a:gs>
            <a:gs pos="69000">
              <a:schemeClr val="accent5">
                <a:hueOff val="-415341"/>
                <a:satOff val="7590"/>
                <a:lumOff val="-5783"/>
                <a:alphaOff val="0"/>
                <a:shade val="88000"/>
                <a:satMod val="130000"/>
                <a:lumMod val="92000"/>
              </a:schemeClr>
            </a:gs>
            <a:gs pos="100000">
              <a:schemeClr val="accent5">
                <a:hueOff val="-415341"/>
                <a:satOff val="7590"/>
                <a:lumOff val="-5783"/>
                <a:alphaOff val="0"/>
                <a:shade val="78000"/>
                <a:satMod val="130000"/>
                <a:lumMod val="92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20E265-900D-4C3C-8069-F6309DBFA923}">
      <dsp:nvSpPr>
        <dsp:cNvPr id="0" name=""/>
        <dsp:cNvSpPr/>
      </dsp:nvSpPr>
      <dsp:spPr>
        <a:xfrm>
          <a:off x="1146738" y="1459881"/>
          <a:ext cx="1044824" cy="835859"/>
        </a:xfrm>
        <a:prstGeom prst="roundRect">
          <a:avLst>
            <a:gd name="adj" fmla="val 10000"/>
          </a:avLst>
        </a:prstGeom>
        <a:gradFill rotWithShape="0">
          <a:gsLst>
            <a:gs pos="0">
              <a:schemeClr val="accent5">
                <a:hueOff val="-415341"/>
                <a:satOff val="7590"/>
                <a:lumOff val="-5783"/>
                <a:alphaOff val="0"/>
                <a:tint val="98000"/>
                <a:satMod val="110000"/>
                <a:lumMod val="104000"/>
              </a:schemeClr>
            </a:gs>
            <a:gs pos="69000">
              <a:schemeClr val="accent5">
                <a:hueOff val="-415341"/>
                <a:satOff val="7590"/>
                <a:lumOff val="-5783"/>
                <a:alphaOff val="0"/>
                <a:shade val="88000"/>
                <a:satMod val="130000"/>
                <a:lumMod val="92000"/>
              </a:schemeClr>
            </a:gs>
            <a:gs pos="100000">
              <a:schemeClr val="accent5">
                <a:hueOff val="-415341"/>
                <a:satOff val="7590"/>
                <a:lumOff val="-5783"/>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Direct Contacts</a:t>
          </a:r>
        </a:p>
      </dsp:txBody>
      <dsp:txXfrm>
        <a:off x="1171219" y="1484362"/>
        <a:ext cx="995862" cy="786897"/>
      </dsp:txXfrm>
    </dsp:sp>
    <dsp:sp modelId="{72C24192-20B9-4011-82F6-9E0E0ED1D013}">
      <dsp:nvSpPr>
        <dsp:cNvPr id="0" name=""/>
        <dsp:cNvSpPr/>
      </dsp:nvSpPr>
      <dsp:spPr>
        <a:xfrm rot="8187476">
          <a:off x="365046" y="1004329"/>
          <a:ext cx="861213" cy="313447"/>
        </a:xfrm>
        <a:prstGeom prst="leftArrow">
          <a:avLst>
            <a:gd name="adj1" fmla="val 60000"/>
            <a:gd name="adj2" fmla="val 50000"/>
          </a:avLst>
        </a:prstGeom>
        <a:gradFill rotWithShape="0">
          <a:gsLst>
            <a:gs pos="0">
              <a:schemeClr val="accent5">
                <a:hueOff val="-830681"/>
                <a:satOff val="15181"/>
                <a:lumOff val="-11566"/>
                <a:alphaOff val="0"/>
                <a:tint val="98000"/>
                <a:satMod val="110000"/>
                <a:lumMod val="104000"/>
              </a:schemeClr>
            </a:gs>
            <a:gs pos="69000">
              <a:schemeClr val="accent5">
                <a:hueOff val="-830681"/>
                <a:satOff val="15181"/>
                <a:lumOff val="-11566"/>
                <a:alphaOff val="0"/>
                <a:shade val="88000"/>
                <a:satMod val="130000"/>
                <a:lumMod val="92000"/>
              </a:schemeClr>
            </a:gs>
            <a:gs pos="100000">
              <a:schemeClr val="accent5">
                <a:hueOff val="-830681"/>
                <a:satOff val="15181"/>
                <a:lumOff val="-11566"/>
                <a:alphaOff val="0"/>
                <a:shade val="78000"/>
                <a:satMod val="130000"/>
                <a:lumMod val="92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149541B-82D7-4940-BF91-124722449E0F}">
      <dsp:nvSpPr>
        <dsp:cNvPr id="0" name=""/>
        <dsp:cNvSpPr/>
      </dsp:nvSpPr>
      <dsp:spPr>
        <a:xfrm>
          <a:off x="0" y="1138618"/>
          <a:ext cx="1044824" cy="835859"/>
        </a:xfrm>
        <a:prstGeom prst="roundRect">
          <a:avLst>
            <a:gd name="adj" fmla="val 10000"/>
          </a:avLst>
        </a:prstGeom>
        <a:gradFill rotWithShape="0">
          <a:gsLst>
            <a:gs pos="0">
              <a:schemeClr val="accent5">
                <a:hueOff val="-830681"/>
                <a:satOff val="15181"/>
                <a:lumOff val="-11566"/>
                <a:alphaOff val="0"/>
                <a:tint val="98000"/>
                <a:satMod val="110000"/>
                <a:lumMod val="104000"/>
              </a:schemeClr>
            </a:gs>
            <a:gs pos="69000">
              <a:schemeClr val="accent5">
                <a:hueOff val="-830681"/>
                <a:satOff val="15181"/>
                <a:lumOff val="-11566"/>
                <a:alphaOff val="0"/>
                <a:shade val="88000"/>
                <a:satMod val="130000"/>
                <a:lumMod val="92000"/>
              </a:schemeClr>
            </a:gs>
            <a:gs pos="100000">
              <a:schemeClr val="accent5">
                <a:hueOff val="-830681"/>
                <a:satOff val="15181"/>
                <a:lumOff val="-11566"/>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Speaking</a:t>
          </a:r>
        </a:p>
      </dsp:txBody>
      <dsp:txXfrm>
        <a:off x="24481" y="1163099"/>
        <a:ext cx="995862" cy="786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FA2B2-9CD4-4370-95DE-8CEFA235A818}">
      <dsp:nvSpPr>
        <dsp:cNvPr id="0" name=""/>
        <dsp:cNvSpPr/>
      </dsp:nvSpPr>
      <dsp:spPr>
        <a:xfrm>
          <a:off x="1191830" y="1360623"/>
          <a:ext cx="1099313" cy="1099313"/>
        </a:xfrm>
        <a:prstGeom prst="ellipse">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New Leads</a:t>
          </a:r>
        </a:p>
      </dsp:txBody>
      <dsp:txXfrm>
        <a:off x="1352821" y="1521614"/>
        <a:ext cx="777331" cy="777331"/>
      </dsp:txXfrm>
    </dsp:sp>
    <dsp:sp modelId="{BDBEF808-DF6D-427B-A72B-4337CC66B54F}">
      <dsp:nvSpPr>
        <dsp:cNvPr id="0" name=""/>
        <dsp:cNvSpPr/>
      </dsp:nvSpPr>
      <dsp:spPr>
        <a:xfrm rot="12900000">
          <a:off x="443229" y="1154726"/>
          <a:ext cx="885874" cy="313304"/>
        </a:xfrm>
        <a:prstGeom prst="leftArrow">
          <a:avLst>
            <a:gd name="adj1" fmla="val 60000"/>
            <a:gd name="adj2" fmla="val 5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2504D8-968D-403E-B27F-BA403432EB55}">
      <dsp:nvSpPr>
        <dsp:cNvPr id="0" name=""/>
        <dsp:cNvSpPr/>
      </dsp:nvSpPr>
      <dsp:spPr>
        <a:xfrm>
          <a:off x="1159" y="639581"/>
          <a:ext cx="1044348" cy="835478"/>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Published Content</a:t>
          </a:r>
        </a:p>
      </dsp:txBody>
      <dsp:txXfrm>
        <a:off x="25629" y="664051"/>
        <a:ext cx="995408" cy="786538"/>
      </dsp:txXfrm>
    </dsp:sp>
    <dsp:sp modelId="{A52EF51E-C0C2-4ACA-81A4-6613E408F5AC}">
      <dsp:nvSpPr>
        <dsp:cNvPr id="0" name=""/>
        <dsp:cNvSpPr/>
      </dsp:nvSpPr>
      <dsp:spPr>
        <a:xfrm rot="16200000">
          <a:off x="1298550" y="709474"/>
          <a:ext cx="885874" cy="313304"/>
        </a:xfrm>
        <a:prstGeom prst="leftArrow">
          <a:avLst>
            <a:gd name="adj1" fmla="val 60000"/>
            <a:gd name="adj2" fmla="val 50000"/>
          </a:avLst>
        </a:prstGeom>
        <a:gradFill rotWithShape="0">
          <a:gsLst>
            <a:gs pos="0">
              <a:schemeClr val="accent2">
                <a:hueOff val="-542947"/>
                <a:satOff val="20594"/>
                <a:lumOff val="-11274"/>
                <a:alphaOff val="0"/>
                <a:tint val="98000"/>
                <a:satMod val="110000"/>
                <a:lumMod val="104000"/>
              </a:schemeClr>
            </a:gs>
            <a:gs pos="69000">
              <a:schemeClr val="accent2">
                <a:hueOff val="-542947"/>
                <a:satOff val="20594"/>
                <a:lumOff val="-11274"/>
                <a:alphaOff val="0"/>
                <a:shade val="88000"/>
                <a:satMod val="130000"/>
                <a:lumMod val="92000"/>
              </a:schemeClr>
            </a:gs>
            <a:gs pos="100000">
              <a:schemeClr val="accent2">
                <a:hueOff val="-542947"/>
                <a:satOff val="20594"/>
                <a:lumOff val="-11274"/>
                <a:alphaOff val="0"/>
                <a:shade val="78000"/>
                <a:satMod val="130000"/>
                <a:lumMod val="92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F8CC442-53D9-4D6E-B7E3-EC7C96E8F5F3}">
      <dsp:nvSpPr>
        <dsp:cNvPr id="0" name=""/>
        <dsp:cNvSpPr/>
      </dsp:nvSpPr>
      <dsp:spPr>
        <a:xfrm>
          <a:off x="1219313" y="5450"/>
          <a:ext cx="1044348" cy="835478"/>
        </a:xfrm>
        <a:prstGeom prst="roundRect">
          <a:avLst>
            <a:gd name="adj" fmla="val 10000"/>
          </a:avLst>
        </a:prstGeom>
        <a:gradFill rotWithShape="0">
          <a:gsLst>
            <a:gs pos="0">
              <a:schemeClr val="accent2">
                <a:hueOff val="-542947"/>
                <a:satOff val="20594"/>
                <a:lumOff val="-11274"/>
                <a:alphaOff val="0"/>
                <a:tint val="98000"/>
                <a:satMod val="110000"/>
                <a:lumMod val="104000"/>
              </a:schemeClr>
            </a:gs>
            <a:gs pos="69000">
              <a:schemeClr val="accent2">
                <a:hueOff val="-542947"/>
                <a:satOff val="20594"/>
                <a:lumOff val="-11274"/>
                <a:alphaOff val="0"/>
                <a:shade val="88000"/>
                <a:satMod val="130000"/>
                <a:lumMod val="92000"/>
              </a:schemeClr>
            </a:gs>
            <a:gs pos="100000">
              <a:schemeClr val="accent2">
                <a:hueOff val="-542947"/>
                <a:satOff val="20594"/>
                <a:lumOff val="-11274"/>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Social Media</a:t>
          </a:r>
        </a:p>
      </dsp:txBody>
      <dsp:txXfrm>
        <a:off x="1243783" y="29920"/>
        <a:ext cx="995408" cy="786538"/>
      </dsp:txXfrm>
    </dsp:sp>
    <dsp:sp modelId="{56E6B6C0-847F-4CA5-B36C-060D4D31A7CC}">
      <dsp:nvSpPr>
        <dsp:cNvPr id="0" name=""/>
        <dsp:cNvSpPr/>
      </dsp:nvSpPr>
      <dsp:spPr>
        <a:xfrm rot="19500000">
          <a:off x="2153870" y="1154726"/>
          <a:ext cx="885874" cy="313304"/>
        </a:xfrm>
        <a:prstGeom prst="leftArrow">
          <a:avLst>
            <a:gd name="adj1" fmla="val 60000"/>
            <a:gd name="adj2" fmla="val 50000"/>
          </a:avLst>
        </a:prstGeom>
        <a:gradFill rotWithShape="0">
          <a:gsLst>
            <a:gs pos="0">
              <a:schemeClr val="accent2">
                <a:hueOff val="-1085893"/>
                <a:satOff val="41188"/>
                <a:lumOff val="-22547"/>
                <a:alphaOff val="0"/>
                <a:tint val="98000"/>
                <a:satMod val="110000"/>
                <a:lumMod val="104000"/>
              </a:schemeClr>
            </a:gs>
            <a:gs pos="69000">
              <a:schemeClr val="accent2">
                <a:hueOff val="-1085893"/>
                <a:satOff val="41188"/>
                <a:lumOff val="-22547"/>
                <a:alphaOff val="0"/>
                <a:shade val="88000"/>
                <a:satMod val="130000"/>
                <a:lumMod val="92000"/>
              </a:schemeClr>
            </a:gs>
            <a:gs pos="100000">
              <a:schemeClr val="accent2">
                <a:hueOff val="-1085893"/>
                <a:satOff val="41188"/>
                <a:lumOff val="-22547"/>
                <a:alphaOff val="0"/>
                <a:shade val="78000"/>
                <a:satMod val="130000"/>
                <a:lumMod val="92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8061B1-C7DB-40C7-BD78-B81210B662E4}">
      <dsp:nvSpPr>
        <dsp:cNvPr id="0" name=""/>
        <dsp:cNvSpPr/>
      </dsp:nvSpPr>
      <dsp:spPr>
        <a:xfrm>
          <a:off x="2437466" y="639581"/>
          <a:ext cx="1044348" cy="835478"/>
        </a:xfrm>
        <a:prstGeom prst="roundRect">
          <a:avLst>
            <a:gd name="adj" fmla="val 10000"/>
          </a:avLst>
        </a:prstGeom>
        <a:gradFill rotWithShape="0">
          <a:gsLst>
            <a:gs pos="0">
              <a:schemeClr val="accent2">
                <a:hueOff val="-1085893"/>
                <a:satOff val="41188"/>
                <a:lumOff val="-22547"/>
                <a:alphaOff val="0"/>
                <a:tint val="98000"/>
                <a:satMod val="110000"/>
                <a:lumMod val="104000"/>
              </a:schemeClr>
            </a:gs>
            <a:gs pos="69000">
              <a:schemeClr val="accent2">
                <a:hueOff val="-1085893"/>
                <a:satOff val="41188"/>
                <a:lumOff val="-22547"/>
                <a:alphaOff val="0"/>
                <a:shade val="88000"/>
                <a:satMod val="130000"/>
                <a:lumMod val="92000"/>
              </a:schemeClr>
            </a:gs>
            <a:gs pos="100000">
              <a:schemeClr val="accent2">
                <a:hueOff val="-1085893"/>
                <a:satOff val="41188"/>
                <a:lumOff val="-22547"/>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SEO</a:t>
          </a:r>
        </a:p>
      </dsp:txBody>
      <dsp:txXfrm>
        <a:off x="2461936" y="664051"/>
        <a:ext cx="995408" cy="786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3E7F8-B4E4-417C-A509-DF65CB2C8813}">
      <dsp:nvSpPr>
        <dsp:cNvPr id="0" name=""/>
        <dsp:cNvSpPr/>
      </dsp:nvSpPr>
      <dsp:spPr>
        <a:xfrm>
          <a:off x="2893354" y="0"/>
          <a:ext cx="1440497" cy="709277"/>
        </a:xfrm>
        <a:prstGeom prst="trapezoid">
          <a:avLst>
            <a:gd name="adj" fmla="val 101547"/>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en-US" sz="1800" kern="1200" dirty="0"/>
            <a:t>3% </a:t>
          </a:r>
        </a:p>
        <a:p>
          <a:pPr marL="0" lvl="0" indent="0" algn="ctr" defTabSz="800100">
            <a:lnSpc>
              <a:spcPct val="100000"/>
            </a:lnSpc>
            <a:spcBef>
              <a:spcPct val="0"/>
            </a:spcBef>
            <a:spcAft>
              <a:spcPts val="0"/>
            </a:spcAft>
            <a:buNone/>
          </a:pPr>
          <a:r>
            <a:rPr lang="en-US" sz="1600" kern="1200" dirty="0"/>
            <a:t>Active Buyers</a:t>
          </a:r>
        </a:p>
      </dsp:txBody>
      <dsp:txXfrm>
        <a:off x="2893354" y="0"/>
        <a:ext cx="1440497" cy="709277"/>
      </dsp:txXfrm>
    </dsp:sp>
    <dsp:sp modelId="{E6B9AE17-A986-46FB-A1E2-2189D953862F}">
      <dsp:nvSpPr>
        <dsp:cNvPr id="0" name=""/>
        <dsp:cNvSpPr/>
      </dsp:nvSpPr>
      <dsp:spPr>
        <a:xfrm>
          <a:off x="2160746" y="709277"/>
          <a:ext cx="2880995" cy="709277"/>
        </a:xfrm>
        <a:prstGeom prst="trapezoid">
          <a:avLst>
            <a:gd name="adj" fmla="val 101547"/>
          </a:avLst>
        </a:prstGeom>
        <a:gradFill rotWithShape="0">
          <a:gsLst>
            <a:gs pos="0">
              <a:schemeClr val="accent4">
                <a:hueOff val="-1672978"/>
                <a:satOff val="3411"/>
                <a:lumOff val="1520"/>
                <a:alphaOff val="0"/>
                <a:tint val="98000"/>
                <a:satMod val="110000"/>
                <a:lumMod val="104000"/>
              </a:schemeClr>
            </a:gs>
            <a:gs pos="69000">
              <a:schemeClr val="accent4">
                <a:hueOff val="-1672978"/>
                <a:satOff val="3411"/>
                <a:lumOff val="1520"/>
                <a:alphaOff val="0"/>
                <a:shade val="88000"/>
                <a:satMod val="130000"/>
                <a:lumMod val="92000"/>
              </a:schemeClr>
            </a:gs>
            <a:gs pos="100000">
              <a:schemeClr val="accent4">
                <a:hueOff val="-1672978"/>
                <a:satOff val="3411"/>
                <a:lumOff val="152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7% Intend to Act Soon</a:t>
          </a:r>
        </a:p>
      </dsp:txBody>
      <dsp:txXfrm>
        <a:off x="2664920" y="709277"/>
        <a:ext cx="1872646" cy="709277"/>
      </dsp:txXfrm>
    </dsp:sp>
    <dsp:sp modelId="{2C9D6FEA-27A4-48F5-909B-5DEAC3CB2A63}">
      <dsp:nvSpPr>
        <dsp:cNvPr id="0" name=""/>
        <dsp:cNvSpPr/>
      </dsp:nvSpPr>
      <dsp:spPr>
        <a:xfrm>
          <a:off x="1440497" y="1418555"/>
          <a:ext cx="4321492" cy="709277"/>
        </a:xfrm>
        <a:prstGeom prst="trapezoid">
          <a:avLst>
            <a:gd name="adj" fmla="val 101547"/>
          </a:avLst>
        </a:prstGeom>
        <a:gradFill rotWithShape="0">
          <a:gsLst>
            <a:gs pos="0">
              <a:schemeClr val="accent4">
                <a:hueOff val="-3345957"/>
                <a:satOff val="6822"/>
                <a:lumOff val="3039"/>
                <a:alphaOff val="0"/>
                <a:tint val="98000"/>
                <a:satMod val="110000"/>
                <a:lumMod val="104000"/>
              </a:schemeClr>
            </a:gs>
            <a:gs pos="69000">
              <a:schemeClr val="accent4">
                <a:hueOff val="-3345957"/>
                <a:satOff val="6822"/>
                <a:lumOff val="3039"/>
                <a:alphaOff val="0"/>
                <a:shade val="88000"/>
                <a:satMod val="130000"/>
                <a:lumMod val="92000"/>
              </a:schemeClr>
            </a:gs>
            <a:gs pos="100000">
              <a:schemeClr val="accent4">
                <a:hueOff val="-3345957"/>
                <a:satOff val="6822"/>
                <a:lumOff val="3039"/>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30% Have a Need, but are not yet ready</a:t>
          </a:r>
        </a:p>
      </dsp:txBody>
      <dsp:txXfrm>
        <a:off x="2196758" y="1418555"/>
        <a:ext cx="2808970" cy="709277"/>
      </dsp:txXfrm>
    </dsp:sp>
    <dsp:sp modelId="{E18D6BD8-6EA0-4849-A459-7D02E3480F14}">
      <dsp:nvSpPr>
        <dsp:cNvPr id="0" name=""/>
        <dsp:cNvSpPr/>
      </dsp:nvSpPr>
      <dsp:spPr>
        <a:xfrm>
          <a:off x="720248" y="2127833"/>
          <a:ext cx="5761990" cy="709277"/>
        </a:xfrm>
        <a:prstGeom prst="trapezoid">
          <a:avLst>
            <a:gd name="adj" fmla="val 101547"/>
          </a:avLst>
        </a:prstGeom>
        <a:gradFill rotWithShape="0">
          <a:gsLst>
            <a:gs pos="0">
              <a:schemeClr val="accent4">
                <a:hueOff val="-5018935"/>
                <a:satOff val="10232"/>
                <a:lumOff val="4559"/>
                <a:alphaOff val="0"/>
                <a:tint val="98000"/>
                <a:satMod val="110000"/>
                <a:lumMod val="104000"/>
              </a:schemeClr>
            </a:gs>
            <a:gs pos="69000">
              <a:schemeClr val="accent4">
                <a:hueOff val="-5018935"/>
                <a:satOff val="10232"/>
                <a:lumOff val="4559"/>
                <a:alphaOff val="0"/>
                <a:shade val="88000"/>
                <a:satMod val="130000"/>
                <a:lumMod val="92000"/>
              </a:schemeClr>
            </a:gs>
            <a:gs pos="100000">
              <a:schemeClr val="accent4">
                <a:hueOff val="-5018935"/>
                <a:satOff val="10232"/>
                <a:lumOff val="4559"/>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30% Do Not Have a Need (yet)</a:t>
          </a:r>
        </a:p>
      </dsp:txBody>
      <dsp:txXfrm>
        <a:off x="1728597" y="2127833"/>
        <a:ext cx="3745293" cy="709277"/>
      </dsp:txXfrm>
    </dsp:sp>
    <dsp:sp modelId="{0BA60B16-0991-495C-ABF4-4D2B8A806D0F}">
      <dsp:nvSpPr>
        <dsp:cNvPr id="0" name=""/>
        <dsp:cNvSpPr/>
      </dsp:nvSpPr>
      <dsp:spPr>
        <a:xfrm>
          <a:off x="0" y="2837111"/>
          <a:ext cx="7202487" cy="709277"/>
        </a:xfrm>
        <a:prstGeom prst="trapezoid">
          <a:avLst>
            <a:gd name="adj" fmla="val 101547"/>
          </a:avLst>
        </a:prstGeom>
        <a:gradFill rotWithShape="0">
          <a:gsLst>
            <a:gs pos="0">
              <a:schemeClr val="accent4">
                <a:hueOff val="-6691913"/>
                <a:satOff val="13643"/>
                <a:lumOff val="6079"/>
                <a:alphaOff val="0"/>
                <a:tint val="98000"/>
                <a:satMod val="110000"/>
                <a:lumMod val="104000"/>
              </a:schemeClr>
            </a:gs>
            <a:gs pos="69000">
              <a:schemeClr val="accent4">
                <a:hueOff val="-6691913"/>
                <a:satOff val="13643"/>
                <a:lumOff val="6079"/>
                <a:alphaOff val="0"/>
                <a:shade val="88000"/>
                <a:satMod val="130000"/>
                <a:lumMod val="92000"/>
              </a:schemeClr>
            </a:gs>
            <a:gs pos="100000">
              <a:schemeClr val="accent4">
                <a:hueOff val="-6691913"/>
                <a:satOff val="13643"/>
                <a:lumOff val="6079"/>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30% Are Not Interested (yet)</a:t>
          </a:r>
        </a:p>
      </dsp:txBody>
      <dsp:txXfrm>
        <a:off x="1260435" y="2837111"/>
        <a:ext cx="4681617" cy="709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8B4AC-5693-47E1-8293-5135802A6D8C}">
      <dsp:nvSpPr>
        <dsp:cNvPr id="0" name=""/>
        <dsp:cNvSpPr/>
      </dsp:nvSpPr>
      <dsp:spPr>
        <a:xfrm>
          <a:off x="3230744" y="150130"/>
          <a:ext cx="1513046" cy="1342992"/>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Coaching</a:t>
          </a:r>
        </a:p>
        <a:p>
          <a:pPr marL="0" lvl="0" indent="0" algn="ctr" defTabSz="800100">
            <a:lnSpc>
              <a:spcPct val="90000"/>
            </a:lnSpc>
            <a:spcBef>
              <a:spcPct val="0"/>
            </a:spcBef>
            <a:spcAft>
              <a:spcPct val="35000"/>
            </a:spcAft>
            <a:buNone/>
          </a:pPr>
          <a:r>
            <a:rPr lang="en-US" sz="1800" kern="1200" dirty="0"/>
            <a:t>Training</a:t>
          </a:r>
        </a:p>
        <a:p>
          <a:pPr marL="0" lvl="0" indent="0" algn="ctr" defTabSz="800100">
            <a:lnSpc>
              <a:spcPct val="90000"/>
            </a:lnSpc>
            <a:spcBef>
              <a:spcPct val="0"/>
            </a:spcBef>
            <a:spcAft>
              <a:spcPct val="35000"/>
            </a:spcAft>
            <a:buNone/>
          </a:pPr>
          <a:r>
            <a:rPr lang="en-US" sz="1800" kern="1200" dirty="0"/>
            <a:t>Facilitation</a:t>
          </a:r>
        </a:p>
      </dsp:txBody>
      <dsp:txXfrm>
        <a:off x="3296303" y="215689"/>
        <a:ext cx="1381928" cy="1211874"/>
      </dsp:txXfrm>
    </dsp:sp>
    <dsp:sp modelId="{189CD9A8-234F-4ADD-A988-77061A1FA82C}">
      <dsp:nvSpPr>
        <dsp:cNvPr id="0" name=""/>
        <dsp:cNvSpPr/>
      </dsp:nvSpPr>
      <dsp:spPr>
        <a:xfrm rot="6786277">
          <a:off x="3104444" y="1887050"/>
          <a:ext cx="856559" cy="0"/>
        </a:xfrm>
        <a:custGeom>
          <a:avLst/>
          <a:gdLst/>
          <a:ahLst/>
          <a:cxnLst/>
          <a:rect l="0" t="0" r="0" b="0"/>
          <a:pathLst>
            <a:path>
              <a:moveTo>
                <a:pt x="0" y="0"/>
              </a:moveTo>
              <a:lnTo>
                <a:pt x="856559" y="0"/>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942A965-8707-46DB-AB17-0C25858032B1}">
      <dsp:nvSpPr>
        <dsp:cNvPr id="0" name=""/>
        <dsp:cNvSpPr/>
      </dsp:nvSpPr>
      <dsp:spPr>
        <a:xfrm>
          <a:off x="2371518" y="2280978"/>
          <a:ext cx="1482668" cy="1180456"/>
        </a:xfrm>
        <a:prstGeom prst="roundRect">
          <a:avLst/>
        </a:prstGeom>
        <a:gradFill rotWithShape="0">
          <a:gsLst>
            <a:gs pos="0">
              <a:schemeClr val="accent4">
                <a:hueOff val="-1672978"/>
                <a:satOff val="3411"/>
                <a:lumOff val="1520"/>
                <a:alphaOff val="0"/>
                <a:tint val="98000"/>
                <a:satMod val="110000"/>
                <a:lumMod val="104000"/>
              </a:schemeClr>
            </a:gs>
            <a:gs pos="69000">
              <a:schemeClr val="accent4">
                <a:hueOff val="-1672978"/>
                <a:satOff val="3411"/>
                <a:lumOff val="1520"/>
                <a:alphaOff val="0"/>
                <a:shade val="88000"/>
                <a:satMod val="130000"/>
                <a:lumMod val="92000"/>
              </a:schemeClr>
            </a:gs>
            <a:gs pos="100000">
              <a:schemeClr val="accent4">
                <a:hueOff val="-1672978"/>
                <a:satOff val="3411"/>
                <a:lumOff val="152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Business Decision Makers</a:t>
          </a:r>
        </a:p>
      </dsp:txBody>
      <dsp:txXfrm>
        <a:off x="2429143" y="2338603"/>
        <a:ext cx="1367418" cy="1065206"/>
      </dsp:txXfrm>
    </dsp:sp>
    <dsp:sp modelId="{A8622676-BFBF-47A8-9EE8-A30A87EB6BA1}">
      <dsp:nvSpPr>
        <dsp:cNvPr id="0" name=""/>
        <dsp:cNvSpPr/>
      </dsp:nvSpPr>
      <dsp:spPr>
        <a:xfrm rot="2270376">
          <a:off x="4590235" y="1857278"/>
          <a:ext cx="1460565" cy="0"/>
        </a:xfrm>
        <a:custGeom>
          <a:avLst/>
          <a:gdLst/>
          <a:ahLst/>
          <a:cxnLst/>
          <a:rect l="0" t="0" r="0" b="0"/>
          <a:pathLst>
            <a:path>
              <a:moveTo>
                <a:pt x="0" y="0"/>
              </a:moveTo>
              <a:lnTo>
                <a:pt x="1460565" y="0"/>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1AD6BC8-D5AC-42F3-81A0-8639E31C57CC}">
      <dsp:nvSpPr>
        <dsp:cNvPr id="0" name=""/>
        <dsp:cNvSpPr/>
      </dsp:nvSpPr>
      <dsp:spPr>
        <a:xfrm>
          <a:off x="5897244" y="2302263"/>
          <a:ext cx="1484519" cy="1159173"/>
        </a:xfrm>
        <a:prstGeom prst="roundRect">
          <a:avLst/>
        </a:prstGeom>
        <a:gradFill rotWithShape="0">
          <a:gsLst>
            <a:gs pos="0">
              <a:schemeClr val="accent4">
                <a:hueOff val="-3345957"/>
                <a:satOff val="6822"/>
                <a:lumOff val="3039"/>
                <a:alphaOff val="0"/>
                <a:tint val="98000"/>
                <a:satMod val="110000"/>
                <a:lumMod val="104000"/>
              </a:schemeClr>
            </a:gs>
            <a:gs pos="69000">
              <a:schemeClr val="accent4">
                <a:hueOff val="-3345957"/>
                <a:satOff val="6822"/>
                <a:lumOff val="3039"/>
                <a:alphaOff val="0"/>
                <a:shade val="88000"/>
                <a:satMod val="130000"/>
                <a:lumMod val="92000"/>
              </a:schemeClr>
            </a:gs>
            <a:gs pos="100000">
              <a:schemeClr val="accent4">
                <a:hueOff val="-3345957"/>
                <a:satOff val="6822"/>
                <a:lumOff val="3039"/>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Procurement</a:t>
          </a:r>
          <a:endParaRPr lang="en-US" sz="1400" kern="1200" dirty="0"/>
        </a:p>
      </dsp:txBody>
      <dsp:txXfrm>
        <a:off x="5953830" y="2358849"/>
        <a:ext cx="1371347" cy="1046001"/>
      </dsp:txXfrm>
    </dsp:sp>
    <dsp:sp modelId="{DE833F5D-0341-4C67-B8F4-8F672337157D}">
      <dsp:nvSpPr>
        <dsp:cNvPr id="0" name=""/>
        <dsp:cNvSpPr/>
      </dsp:nvSpPr>
      <dsp:spPr>
        <a:xfrm rot="3984846">
          <a:off x="4009828" y="1906551"/>
          <a:ext cx="902226" cy="0"/>
        </a:xfrm>
        <a:custGeom>
          <a:avLst/>
          <a:gdLst/>
          <a:ahLst/>
          <a:cxnLst/>
          <a:rect l="0" t="0" r="0" b="0"/>
          <a:pathLst>
            <a:path>
              <a:moveTo>
                <a:pt x="0" y="0"/>
              </a:moveTo>
              <a:lnTo>
                <a:pt x="902226" y="0"/>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290C6E-C369-49AA-B576-F0B82232FBBA}">
      <dsp:nvSpPr>
        <dsp:cNvPr id="0" name=""/>
        <dsp:cNvSpPr/>
      </dsp:nvSpPr>
      <dsp:spPr>
        <a:xfrm>
          <a:off x="4179805" y="2319978"/>
          <a:ext cx="1421630" cy="1141459"/>
        </a:xfrm>
        <a:prstGeom prst="roundRect">
          <a:avLst/>
        </a:prstGeom>
        <a:gradFill rotWithShape="0">
          <a:gsLst>
            <a:gs pos="0">
              <a:schemeClr val="accent4">
                <a:hueOff val="-5018935"/>
                <a:satOff val="10232"/>
                <a:lumOff val="4559"/>
                <a:alphaOff val="0"/>
                <a:tint val="98000"/>
                <a:satMod val="110000"/>
                <a:lumMod val="104000"/>
              </a:schemeClr>
            </a:gs>
            <a:gs pos="69000">
              <a:schemeClr val="accent4">
                <a:hueOff val="-5018935"/>
                <a:satOff val="10232"/>
                <a:lumOff val="4559"/>
                <a:alphaOff val="0"/>
                <a:shade val="88000"/>
                <a:satMod val="130000"/>
                <a:lumMod val="92000"/>
              </a:schemeClr>
            </a:gs>
            <a:gs pos="100000">
              <a:schemeClr val="accent4">
                <a:hueOff val="-5018935"/>
                <a:satOff val="10232"/>
                <a:lumOff val="4559"/>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Human Resources</a:t>
          </a:r>
        </a:p>
      </dsp:txBody>
      <dsp:txXfrm>
        <a:off x="4235526" y="2375699"/>
        <a:ext cx="1310188" cy="1030017"/>
      </dsp:txXfrm>
    </dsp:sp>
    <dsp:sp modelId="{2A238637-9F9C-4C55-AA87-B9008FC83CFD}">
      <dsp:nvSpPr>
        <dsp:cNvPr id="0" name=""/>
        <dsp:cNvSpPr/>
      </dsp:nvSpPr>
      <dsp:spPr>
        <a:xfrm rot="8467872">
          <a:off x="1968393" y="1876780"/>
          <a:ext cx="1419499" cy="0"/>
        </a:xfrm>
        <a:custGeom>
          <a:avLst/>
          <a:gdLst/>
          <a:ahLst/>
          <a:cxnLst/>
          <a:rect l="0" t="0" r="0" b="0"/>
          <a:pathLst>
            <a:path>
              <a:moveTo>
                <a:pt x="0" y="0"/>
              </a:moveTo>
              <a:lnTo>
                <a:pt x="1419499" y="0"/>
              </a:lnTo>
            </a:path>
          </a:pathLst>
        </a:custGeom>
        <a:noFill/>
        <a:ln w="1587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2748AC-735B-44FF-86DB-87F6A9502B10}">
      <dsp:nvSpPr>
        <dsp:cNvPr id="0" name=""/>
        <dsp:cNvSpPr/>
      </dsp:nvSpPr>
      <dsp:spPr>
        <a:xfrm>
          <a:off x="641651" y="2322176"/>
          <a:ext cx="1554316" cy="1139253"/>
        </a:xfrm>
        <a:prstGeom prst="roundRect">
          <a:avLst/>
        </a:prstGeom>
        <a:gradFill rotWithShape="0">
          <a:gsLst>
            <a:gs pos="0">
              <a:schemeClr val="accent4">
                <a:hueOff val="-6691913"/>
                <a:satOff val="13643"/>
                <a:lumOff val="6079"/>
                <a:alphaOff val="0"/>
                <a:tint val="98000"/>
                <a:satMod val="110000"/>
                <a:lumMod val="104000"/>
              </a:schemeClr>
            </a:gs>
            <a:gs pos="69000">
              <a:schemeClr val="accent4">
                <a:hueOff val="-6691913"/>
                <a:satOff val="13643"/>
                <a:lumOff val="6079"/>
                <a:alphaOff val="0"/>
                <a:shade val="88000"/>
                <a:satMod val="130000"/>
                <a:lumMod val="92000"/>
              </a:schemeClr>
            </a:gs>
            <a:gs pos="100000">
              <a:schemeClr val="accent4">
                <a:hueOff val="-6691913"/>
                <a:satOff val="13643"/>
                <a:lumOff val="6079"/>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CEOs</a:t>
          </a:r>
        </a:p>
        <a:p>
          <a:pPr marL="0" lvl="0" indent="0" algn="ctr" defTabSz="711200">
            <a:lnSpc>
              <a:spcPct val="90000"/>
            </a:lnSpc>
            <a:spcBef>
              <a:spcPct val="0"/>
            </a:spcBef>
            <a:spcAft>
              <a:spcPct val="35000"/>
            </a:spcAft>
            <a:buNone/>
          </a:pPr>
          <a:r>
            <a:rPr lang="en-US" sz="1600" kern="1200" dirty="0"/>
            <a:t>Business Owners</a:t>
          </a:r>
        </a:p>
      </dsp:txBody>
      <dsp:txXfrm>
        <a:off x="697265" y="2377790"/>
        <a:ext cx="1443088" cy="10280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3E7F8-B4E4-417C-A509-DF65CB2C8813}">
      <dsp:nvSpPr>
        <dsp:cNvPr id="0" name=""/>
        <dsp:cNvSpPr/>
      </dsp:nvSpPr>
      <dsp:spPr>
        <a:xfrm>
          <a:off x="2821895" y="0"/>
          <a:ext cx="1404920" cy="711749"/>
        </a:xfrm>
        <a:prstGeom prst="trapezoid">
          <a:avLst>
            <a:gd name="adj" fmla="val 98695"/>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ts val="0"/>
            </a:spcAft>
            <a:buNone/>
          </a:pPr>
          <a:r>
            <a:rPr lang="en-US" sz="1800" kern="1200" dirty="0"/>
            <a:t>3% </a:t>
          </a:r>
        </a:p>
        <a:p>
          <a:pPr marL="0" lvl="0" indent="0" algn="ctr" defTabSz="800100">
            <a:lnSpc>
              <a:spcPct val="100000"/>
            </a:lnSpc>
            <a:spcBef>
              <a:spcPct val="0"/>
            </a:spcBef>
            <a:spcAft>
              <a:spcPts val="0"/>
            </a:spcAft>
            <a:buNone/>
          </a:pPr>
          <a:r>
            <a:rPr lang="en-US" sz="1600" kern="1200" dirty="0"/>
            <a:t>Active Buyers</a:t>
          </a:r>
        </a:p>
      </dsp:txBody>
      <dsp:txXfrm>
        <a:off x="2821895" y="0"/>
        <a:ext cx="1404920" cy="711749"/>
      </dsp:txXfrm>
    </dsp:sp>
    <dsp:sp modelId="{E6B9AE17-A986-46FB-A1E2-2189D953862F}">
      <dsp:nvSpPr>
        <dsp:cNvPr id="0" name=""/>
        <dsp:cNvSpPr/>
      </dsp:nvSpPr>
      <dsp:spPr>
        <a:xfrm>
          <a:off x="2107380" y="711749"/>
          <a:ext cx="2809840" cy="711749"/>
        </a:xfrm>
        <a:prstGeom prst="trapezoid">
          <a:avLst>
            <a:gd name="adj" fmla="val 98695"/>
          </a:avLst>
        </a:prstGeom>
        <a:gradFill rotWithShape="0">
          <a:gsLst>
            <a:gs pos="0">
              <a:schemeClr val="accent4">
                <a:hueOff val="-1672978"/>
                <a:satOff val="3411"/>
                <a:lumOff val="1520"/>
                <a:alphaOff val="0"/>
                <a:tint val="98000"/>
                <a:satMod val="110000"/>
                <a:lumMod val="104000"/>
              </a:schemeClr>
            </a:gs>
            <a:gs pos="69000">
              <a:schemeClr val="accent4">
                <a:hueOff val="-1672978"/>
                <a:satOff val="3411"/>
                <a:lumOff val="1520"/>
                <a:alphaOff val="0"/>
                <a:shade val="88000"/>
                <a:satMod val="130000"/>
                <a:lumMod val="92000"/>
              </a:schemeClr>
            </a:gs>
            <a:gs pos="100000">
              <a:schemeClr val="accent4">
                <a:hueOff val="-1672978"/>
                <a:satOff val="3411"/>
                <a:lumOff val="152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7% Intend to Act Soon</a:t>
          </a:r>
        </a:p>
      </dsp:txBody>
      <dsp:txXfrm>
        <a:off x="2599102" y="711749"/>
        <a:ext cx="1826396" cy="711749"/>
      </dsp:txXfrm>
    </dsp:sp>
    <dsp:sp modelId="{2C9D6FEA-27A4-48F5-909B-5DEAC3CB2A63}">
      <dsp:nvSpPr>
        <dsp:cNvPr id="0" name=""/>
        <dsp:cNvSpPr/>
      </dsp:nvSpPr>
      <dsp:spPr>
        <a:xfrm>
          <a:off x="1404920" y="1423498"/>
          <a:ext cx="4214761" cy="711749"/>
        </a:xfrm>
        <a:prstGeom prst="trapezoid">
          <a:avLst>
            <a:gd name="adj" fmla="val 98695"/>
          </a:avLst>
        </a:prstGeom>
        <a:gradFill rotWithShape="0">
          <a:gsLst>
            <a:gs pos="0">
              <a:schemeClr val="accent4">
                <a:hueOff val="-3345957"/>
                <a:satOff val="6822"/>
                <a:lumOff val="3039"/>
                <a:alphaOff val="0"/>
                <a:tint val="98000"/>
                <a:satMod val="110000"/>
                <a:lumMod val="104000"/>
              </a:schemeClr>
            </a:gs>
            <a:gs pos="69000">
              <a:schemeClr val="accent4">
                <a:hueOff val="-3345957"/>
                <a:satOff val="6822"/>
                <a:lumOff val="3039"/>
                <a:alphaOff val="0"/>
                <a:shade val="88000"/>
                <a:satMod val="130000"/>
                <a:lumMod val="92000"/>
              </a:schemeClr>
            </a:gs>
            <a:gs pos="100000">
              <a:schemeClr val="accent4">
                <a:hueOff val="-3345957"/>
                <a:satOff val="6822"/>
                <a:lumOff val="3039"/>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30% Have a Need, but are not yet ready</a:t>
          </a:r>
        </a:p>
      </dsp:txBody>
      <dsp:txXfrm>
        <a:off x="2142503" y="1423498"/>
        <a:ext cx="2739594" cy="711749"/>
      </dsp:txXfrm>
    </dsp:sp>
    <dsp:sp modelId="{E18D6BD8-6EA0-4849-A459-7D02E3480F14}">
      <dsp:nvSpPr>
        <dsp:cNvPr id="0" name=""/>
        <dsp:cNvSpPr/>
      </dsp:nvSpPr>
      <dsp:spPr>
        <a:xfrm>
          <a:off x="702460" y="2135247"/>
          <a:ext cx="5619681" cy="711749"/>
        </a:xfrm>
        <a:prstGeom prst="trapezoid">
          <a:avLst>
            <a:gd name="adj" fmla="val 98695"/>
          </a:avLst>
        </a:prstGeom>
        <a:gradFill rotWithShape="0">
          <a:gsLst>
            <a:gs pos="0">
              <a:schemeClr val="accent4">
                <a:hueOff val="-5018935"/>
                <a:satOff val="10232"/>
                <a:lumOff val="4559"/>
                <a:alphaOff val="0"/>
                <a:tint val="98000"/>
                <a:satMod val="110000"/>
                <a:lumMod val="104000"/>
              </a:schemeClr>
            </a:gs>
            <a:gs pos="69000">
              <a:schemeClr val="accent4">
                <a:hueOff val="-5018935"/>
                <a:satOff val="10232"/>
                <a:lumOff val="4559"/>
                <a:alphaOff val="0"/>
                <a:shade val="88000"/>
                <a:satMod val="130000"/>
                <a:lumMod val="92000"/>
              </a:schemeClr>
            </a:gs>
            <a:gs pos="100000">
              <a:schemeClr val="accent4">
                <a:hueOff val="-5018935"/>
                <a:satOff val="10232"/>
                <a:lumOff val="4559"/>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30% Do Not Have a Need (yet)</a:t>
          </a:r>
        </a:p>
      </dsp:txBody>
      <dsp:txXfrm>
        <a:off x="1685904" y="2135247"/>
        <a:ext cx="3652793" cy="711749"/>
      </dsp:txXfrm>
    </dsp:sp>
    <dsp:sp modelId="{0BA60B16-0991-495C-ABF4-4D2B8A806D0F}">
      <dsp:nvSpPr>
        <dsp:cNvPr id="0" name=""/>
        <dsp:cNvSpPr/>
      </dsp:nvSpPr>
      <dsp:spPr>
        <a:xfrm>
          <a:off x="0" y="2846996"/>
          <a:ext cx="7024602" cy="711749"/>
        </a:xfrm>
        <a:prstGeom prst="trapezoid">
          <a:avLst>
            <a:gd name="adj" fmla="val 98695"/>
          </a:avLst>
        </a:prstGeom>
        <a:gradFill rotWithShape="0">
          <a:gsLst>
            <a:gs pos="0">
              <a:schemeClr val="accent4">
                <a:hueOff val="-6691913"/>
                <a:satOff val="13643"/>
                <a:lumOff val="6079"/>
                <a:alphaOff val="0"/>
                <a:tint val="98000"/>
                <a:satMod val="110000"/>
                <a:lumMod val="104000"/>
              </a:schemeClr>
            </a:gs>
            <a:gs pos="69000">
              <a:schemeClr val="accent4">
                <a:hueOff val="-6691913"/>
                <a:satOff val="13643"/>
                <a:lumOff val="6079"/>
                <a:alphaOff val="0"/>
                <a:shade val="88000"/>
                <a:satMod val="130000"/>
                <a:lumMod val="92000"/>
              </a:schemeClr>
            </a:gs>
            <a:gs pos="100000">
              <a:schemeClr val="accent4">
                <a:hueOff val="-6691913"/>
                <a:satOff val="13643"/>
                <a:lumOff val="6079"/>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30% Are Not Interested (yet)</a:t>
          </a:r>
        </a:p>
      </dsp:txBody>
      <dsp:txXfrm>
        <a:off x="1229305" y="2846996"/>
        <a:ext cx="4565991" cy="711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271D9-2CDE-4DC7-A8F9-862C60D6B1DB}">
      <dsp:nvSpPr>
        <dsp:cNvPr id="0" name=""/>
        <dsp:cNvSpPr/>
      </dsp:nvSpPr>
      <dsp:spPr>
        <a:xfrm>
          <a:off x="4419" y="336727"/>
          <a:ext cx="1567180" cy="116986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What is the effect on your staff?</a:t>
          </a:r>
        </a:p>
      </dsp:txBody>
      <dsp:txXfrm>
        <a:off x="31830" y="364138"/>
        <a:ext cx="1512358" cy="1142456"/>
      </dsp:txXfrm>
    </dsp:sp>
    <dsp:sp modelId="{1E644122-1F64-495F-94FD-C29B0EC066DE}">
      <dsp:nvSpPr>
        <dsp:cNvPr id="0" name=""/>
        <dsp:cNvSpPr/>
      </dsp:nvSpPr>
      <dsp:spPr>
        <a:xfrm>
          <a:off x="4419" y="1506594"/>
          <a:ext cx="1567180" cy="50304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t>People	</a:t>
          </a:r>
        </a:p>
      </dsp:txBody>
      <dsp:txXfrm>
        <a:off x="4419" y="1506594"/>
        <a:ext cx="1103648" cy="503042"/>
      </dsp:txXfrm>
    </dsp:sp>
    <dsp:sp modelId="{0E955AB8-7E32-47FD-9B20-034D1C944634}">
      <dsp:nvSpPr>
        <dsp:cNvPr id="0" name=""/>
        <dsp:cNvSpPr/>
      </dsp:nvSpPr>
      <dsp:spPr>
        <a:xfrm>
          <a:off x="1152400" y="1586497"/>
          <a:ext cx="548513" cy="54851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87B54-5246-41A0-B402-C9D35B3FC2F7}">
      <dsp:nvSpPr>
        <dsp:cNvPr id="0" name=""/>
        <dsp:cNvSpPr/>
      </dsp:nvSpPr>
      <dsp:spPr>
        <a:xfrm>
          <a:off x="1836804" y="336727"/>
          <a:ext cx="1567180" cy="116986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What if you do nothing?</a:t>
          </a:r>
        </a:p>
      </dsp:txBody>
      <dsp:txXfrm>
        <a:off x="1864215" y="364138"/>
        <a:ext cx="1512358" cy="1142456"/>
      </dsp:txXfrm>
    </dsp:sp>
    <dsp:sp modelId="{BC5FE89E-B5BB-40B9-A4DF-9585462075E7}">
      <dsp:nvSpPr>
        <dsp:cNvPr id="0" name=""/>
        <dsp:cNvSpPr/>
      </dsp:nvSpPr>
      <dsp:spPr>
        <a:xfrm>
          <a:off x="1836804" y="1506594"/>
          <a:ext cx="1567180" cy="50304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t>Process</a:t>
          </a:r>
        </a:p>
      </dsp:txBody>
      <dsp:txXfrm>
        <a:off x="1836804" y="1506594"/>
        <a:ext cx="1103648" cy="503042"/>
      </dsp:txXfrm>
    </dsp:sp>
    <dsp:sp modelId="{7D422914-D5EF-447A-AA77-242BD41EB3CF}">
      <dsp:nvSpPr>
        <dsp:cNvPr id="0" name=""/>
        <dsp:cNvSpPr/>
      </dsp:nvSpPr>
      <dsp:spPr>
        <a:xfrm>
          <a:off x="2984785" y="1586497"/>
          <a:ext cx="548513" cy="548513"/>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E38B3-FA1C-4D81-9325-D126271D5248}">
      <dsp:nvSpPr>
        <dsp:cNvPr id="0" name=""/>
        <dsp:cNvSpPr/>
      </dsp:nvSpPr>
      <dsp:spPr>
        <a:xfrm>
          <a:off x="3669189" y="336727"/>
          <a:ext cx="1567180" cy="116986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How much are you losing?</a:t>
          </a:r>
        </a:p>
      </dsp:txBody>
      <dsp:txXfrm>
        <a:off x="3696600" y="364138"/>
        <a:ext cx="1512358" cy="1142456"/>
      </dsp:txXfrm>
    </dsp:sp>
    <dsp:sp modelId="{C26930F4-FDE5-4A85-88FB-1C0DF5BD844C}">
      <dsp:nvSpPr>
        <dsp:cNvPr id="0" name=""/>
        <dsp:cNvSpPr/>
      </dsp:nvSpPr>
      <dsp:spPr>
        <a:xfrm>
          <a:off x="3669189" y="1506594"/>
          <a:ext cx="1567180" cy="50304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t>Product</a:t>
          </a:r>
        </a:p>
      </dsp:txBody>
      <dsp:txXfrm>
        <a:off x="3669189" y="1506594"/>
        <a:ext cx="1103648" cy="503042"/>
      </dsp:txXfrm>
    </dsp:sp>
    <dsp:sp modelId="{D69063F4-179D-4EF6-B968-B954DA114333}">
      <dsp:nvSpPr>
        <dsp:cNvPr id="0" name=""/>
        <dsp:cNvSpPr/>
      </dsp:nvSpPr>
      <dsp:spPr>
        <a:xfrm>
          <a:off x="4817170" y="1586497"/>
          <a:ext cx="548513" cy="54851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E30FA-B4CE-4D7A-B479-65F14C3B6BFE}">
      <dsp:nvSpPr>
        <dsp:cNvPr id="0" name=""/>
        <dsp:cNvSpPr/>
      </dsp:nvSpPr>
      <dsp:spPr>
        <a:xfrm>
          <a:off x="5501574" y="336727"/>
          <a:ext cx="1567180" cy="116986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What is it costing you?</a:t>
          </a:r>
        </a:p>
      </dsp:txBody>
      <dsp:txXfrm>
        <a:off x="5528985" y="364138"/>
        <a:ext cx="1512358" cy="1142456"/>
      </dsp:txXfrm>
    </dsp:sp>
    <dsp:sp modelId="{6D86DE05-76E9-4256-9C38-4FB0C22CBE04}">
      <dsp:nvSpPr>
        <dsp:cNvPr id="0" name=""/>
        <dsp:cNvSpPr/>
      </dsp:nvSpPr>
      <dsp:spPr>
        <a:xfrm>
          <a:off x="5501574" y="1506594"/>
          <a:ext cx="1567180" cy="50304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t>Profit</a:t>
          </a:r>
        </a:p>
      </dsp:txBody>
      <dsp:txXfrm>
        <a:off x="5501574" y="1506594"/>
        <a:ext cx="1103648" cy="503042"/>
      </dsp:txXfrm>
    </dsp:sp>
    <dsp:sp modelId="{ED64B1E4-8F27-49E5-A1AB-7E264A4D82BD}">
      <dsp:nvSpPr>
        <dsp:cNvPr id="0" name=""/>
        <dsp:cNvSpPr/>
      </dsp:nvSpPr>
      <dsp:spPr>
        <a:xfrm>
          <a:off x="6649555" y="1586497"/>
          <a:ext cx="548513" cy="54851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54075-DE93-4890-8C46-20A09411499F}" type="datetimeFigureOut">
              <a:rPr lang="en-US" smtClean="0"/>
              <a:t>5/18/2017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72D2A-EE2B-4D06-9FF9-425F5B7E0040}" type="slidenum">
              <a:rPr lang="en-US" smtClean="0"/>
              <a:t>‹#›</a:t>
            </a:fld>
            <a:endParaRPr lang="en-US"/>
          </a:p>
        </p:txBody>
      </p:sp>
    </p:spTree>
    <p:extLst>
      <p:ext uri="{BB962C8B-B14F-4D97-AF65-F5344CB8AC3E}">
        <p14:creationId xmlns:p14="http://schemas.microsoft.com/office/powerpoint/2010/main" val="307451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C72D2A-EE2B-4D06-9FF9-425F5B7E0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9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72D2A-EE2B-4D06-9FF9-425F5B7E0040}" type="slidenum">
              <a:rPr lang="en-US" smtClean="0"/>
              <a:t>12</a:t>
            </a:fld>
            <a:endParaRPr lang="en-US"/>
          </a:p>
        </p:txBody>
      </p:sp>
    </p:spTree>
    <p:extLst>
      <p:ext uri="{BB962C8B-B14F-4D97-AF65-F5344CB8AC3E}">
        <p14:creationId xmlns:p14="http://schemas.microsoft.com/office/powerpoint/2010/main" val="8652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C72D2A-EE2B-4D06-9FF9-425F5B7E0040}" type="slidenum">
              <a:rPr lang="en-US" smtClean="0"/>
              <a:t>15</a:t>
            </a:fld>
            <a:endParaRPr lang="en-US"/>
          </a:p>
        </p:txBody>
      </p:sp>
    </p:spTree>
    <p:extLst>
      <p:ext uri="{BB962C8B-B14F-4D97-AF65-F5344CB8AC3E}">
        <p14:creationId xmlns:p14="http://schemas.microsoft.com/office/powerpoint/2010/main" val="296771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72D2A-EE2B-4D06-9FF9-425F5B7E0040}" type="slidenum">
              <a:rPr lang="en-US" smtClean="0"/>
              <a:t>31</a:t>
            </a:fld>
            <a:endParaRPr lang="en-US"/>
          </a:p>
        </p:txBody>
      </p:sp>
    </p:spTree>
    <p:extLst>
      <p:ext uri="{BB962C8B-B14F-4D97-AF65-F5344CB8AC3E}">
        <p14:creationId xmlns:p14="http://schemas.microsoft.com/office/powerpoint/2010/main" val="395608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72D2A-EE2B-4D06-9FF9-425F5B7E0040}" type="slidenum">
              <a:rPr lang="en-US" smtClean="0"/>
              <a:t>33</a:t>
            </a:fld>
            <a:endParaRPr lang="en-US"/>
          </a:p>
        </p:txBody>
      </p:sp>
    </p:spTree>
    <p:extLst>
      <p:ext uri="{BB962C8B-B14F-4D97-AF65-F5344CB8AC3E}">
        <p14:creationId xmlns:p14="http://schemas.microsoft.com/office/powerpoint/2010/main" val="1254114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303" y="709435"/>
            <a:ext cx="6477805" cy="1963916"/>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846303" y="2673351"/>
            <a:ext cx="6477804" cy="803321"/>
          </a:xfrm>
        </p:spPr>
        <p:txBody>
          <a:bodyPr tIns="91440" bIns="91440">
            <a:normAutofit/>
          </a:bodyPr>
          <a:lstStyle>
            <a:lvl1pPr marL="0" indent="0" algn="l">
              <a:buNone/>
              <a:defRPr sz="1350" b="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D44ED3-B146-45DB-831D-930C9E9211DD}" type="datetime1">
              <a:rPr lang="en-US" smtClean="0"/>
              <a:t>5/18/2017</a:t>
            </a:fld>
            <a:endParaRPr lang="en-US"/>
          </a:p>
        </p:txBody>
      </p:sp>
      <p:sp>
        <p:nvSpPr>
          <p:cNvPr id="5" name="Footer Placeholder 4"/>
          <p:cNvSpPr>
            <a:spLocks noGrp="1"/>
          </p:cNvSpPr>
          <p:nvPr>
            <p:ph type="ftr" sz="quarter" idx="11"/>
          </p:nvPr>
        </p:nvSpPr>
        <p:spPr>
          <a:xfrm>
            <a:off x="845343" y="246981"/>
            <a:ext cx="4457751" cy="231901"/>
          </a:xfrm>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a:xfrm>
            <a:off x="7443295" y="101197"/>
            <a:ext cx="608264" cy="377684"/>
          </a:xfrm>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99102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4F6BF-7B4A-44F7-8F91-B7B2286195B7}" type="datetime1">
              <a:rPr lang="en-US" smtClean="0"/>
              <a:t>5/18/2017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213899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532"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47702" y="599230"/>
            <a:ext cx="5871623" cy="34949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4C3C94-BFD6-48C6-8E2E-FED6C9A0CF60}" type="datetime1">
              <a:rPr lang="en-US" smtClean="0"/>
              <a:t>5/18/2017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6481709" y="2285187"/>
            <a:ext cx="3497580" cy="116586"/>
          </a:xfrm>
          <a:prstGeom prst="rect">
            <a:avLst/>
          </a:prstGeom>
          <a:noFill/>
          <a:ln>
            <a:noFill/>
          </a:ln>
        </p:spPr>
      </p:pic>
    </p:spTree>
    <p:extLst>
      <p:ext uri="{BB962C8B-B14F-4D97-AF65-F5344CB8AC3E}">
        <p14:creationId xmlns:p14="http://schemas.microsoft.com/office/powerpoint/2010/main" val="206636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900"/>
            </a:lvl1pPr>
          </a:lstStyle>
          <a:p>
            <a:fld id="{0AA45EB5-22D7-4EF1-9160-310F70CB55B8}" type="datetime1">
              <a:rPr lang="en-US" smtClean="0"/>
              <a:t>5/18/2017</a:t>
            </a:fld>
            <a:endParaRPr lang="en-US"/>
          </a:p>
        </p:txBody>
      </p:sp>
      <p:sp>
        <p:nvSpPr>
          <p:cNvPr id="5" name="Footer Placeholder 4"/>
          <p:cNvSpPr>
            <a:spLocks noGrp="1"/>
          </p:cNvSpPr>
          <p:nvPr>
            <p:ph type="ftr" sz="quarter" idx="11"/>
          </p:nvPr>
        </p:nvSpPr>
        <p:spPr>
          <a:xfrm>
            <a:off x="847703" y="131969"/>
            <a:ext cx="4690652" cy="346914"/>
          </a:xfrm>
        </p:spPr>
        <p:txBody>
          <a:bodyPr/>
          <a:lstStyle>
            <a:lvl1pPr>
              <a:defRPr sz="900"/>
            </a:lvl1p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134911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6875" y="1317097"/>
            <a:ext cx="6464295" cy="1537549"/>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hasCustomPrompt="1"/>
          </p:nvPr>
        </p:nvSpPr>
        <p:spPr>
          <a:xfrm>
            <a:off x="846875" y="2854647"/>
            <a:ext cx="646429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D62670C-9A59-4112-A366-25F3B3F8001A}" type="datetime1">
              <a:rPr lang="en-US" smtClean="0"/>
              <a:t>5/18/2017</a:t>
            </a:fld>
            <a:endParaRPr lang="en-US"/>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
        <p:nvSpPr>
          <p:cNvPr id="6" name="Slide Number Placeholder 5"/>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149977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8290" y="718528"/>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6875" y="1624216"/>
            <a:ext cx="3483864" cy="24703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1705" y="1628827"/>
            <a:ext cx="3483864" cy="24653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B61FA-9937-4D63-B7C1-03F25E9F90F8}" type="datetime1">
              <a:rPr lang="en-US" smtClean="0"/>
              <a:t>5/18/2017</a:t>
            </a:fld>
            <a:endParaRPr lang="en-US"/>
          </a:p>
        </p:txBody>
      </p:sp>
      <p:sp>
        <p:nvSpPr>
          <p:cNvPr id="6" name="Footer Placeholder 5"/>
          <p:cNvSpPr>
            <a:spLocks noGrp="1"/>
          </p:cNvSpPr>
          <p:nvPr>
            <p:ph type="ftr" sz="quarter" idx="11"/>
          </p:nvPr>
        </p:nvSpPr>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104693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6875" y="71500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6875" y="1627296"/>
            <a:ext cx="3483864" cy="601457"/>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6875" y="2230836"/>
            <a:ext cx="3483864" cy="1870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0753" y="1629886"/>
            <a:ext cx="3483864" cy="601678"/>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70753" y="2228752"/>
            <a:ext cx="3483864" cy="18653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F79182-FCBC-47AC-AE7B-61E3C938C138}" type="datetime1">
              <a:rPr lang="en-US" smtClean="0"/>
              <a:t>5/18/2017</a:t>
            </a:fld>
            <a:endParaRPr lang="en-US"/>
          </a:p>
        </p:txBody>
      </p:sp>
      <p:sp>
        <p:nvSpPr>
          <p:cNvPr id="8" name="Footer Placeholder 7"/>
          <p:cNvSpPr>
            <a:spLocks noGrp="1"/>
          </p:cNvSpPr>
          <p:nvPr>
            <p:ph type="ftr" sz="quarter" idx="11"/>
          </p:nvPr>
        </p:nvSpPr>
        <p:spPr/>
        <p:txBody>
          <a:bodyPr/>
          <a:lstStyle/>
          <a:p>
            <a:r>
              <a:rPr lang="en-US"/>
              <a:t>© Preiser Consultants 2017. All Rights Reserved. Do Not Copy Without Permission.</a:t>
            </a:r>
          </a:p>
        </p:txBody>
      </p:sp>
      <p:sp>
        <p:nvSpPr>
          <p:cNvPr id="9" name="Slide Number Placeholder 8"/>
          <p:cNvSpPr>
            <a:spLocks noGrp="1"/>
          </p:cNvSpPr>
          <p:nvPr>
            <p:ph type="sldNum" sz="quarter" idx="12"/>
          </p:nvPr>
        </p:nvSpPr>
        <p:spPr/>
        <p:txBody>
          <a:bodyPr/>
          <a:lstStyle/>
          <a:p>
            <a:fld id="{C1CCAC61-AEA7-D347-91BC-441640D6B80F}" type="slidenum">
              <a:rPr lang="en-US" smtClean="0"/>
              <a:pPr/>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358406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E2799E-8325-4308-967F-6A129014B0CD}" type="datetime1">
              <a:rPr lang="en-US" smtClean="0"/>
              <a:t>5/18/2017</a:t>
            </a:fld>
            <a:endParaRPr lang="en-US"/>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
        <p:nvSpPr>
          <p:cNvPr id="5" name="Slide Number Placeholder 4"/>
          <p:cNvSpPr>
            <a:spLocks noGrp="1"/>
          </p:cNvSpPr>
          <p:nvPr>
            <p:ph type="sldNum" sz="quarter" idx="12"/>
          </p:nvPr>
        </p:nvSpPr>
        <p:spPr/>
        <p:txBody>
          <a:bodyPr/>
          <a:lstStyle/>
          <a:p>
            <a:fld id="{C1CCAC61-AEA7-D347-91BC-441640D6B80F}" type="slidenum">
              <a:rPr lang="en-US" smtClean="0"/>
              <a:pPr/>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82818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C03613-BD34-468E-A4FF-9BB358E24774}" type="datetime1">
              <a:rPr lang="en-US" smtClean="0"/>
              <a:t>5/18/2017</a:t>
            </a:fld>
            <a:endParaRPr lang="en-US"/>
          </a:p>
        </p:txBody>
      </p:sp>
      <p:sp>
        <p:nvSpPr>
          <p:cNvPr id="3" name="Footer Placeholder 2"/>
          <p:cNvSpPr>
            <a:spLocks noGrp="1"/>
          </p:cNvSpPr>
          <p:nvPr>
            <p:ph type="ftr" sz="quarter" idx="11"/>
          </p:nvPr>
        </p:nvSpPr>
        <p:spPr/>
        <p:txBody>
          <a:bodyPr/>
          <a:lstStyle/>
          <a:p>
            <a:r>
              <a:rPr lang="en-US"/>
              <a:t>© Preiser Consultants 2017. All Rights Reserved. Do Not Copy Without Permission.</a:t>
            </a:r>
          </a:p>
        </p:txBody>
      </p:sp>
      <p:sp>
        <p:nvSpPr>
          <p:cNvPr id="4" name="Slide Number Placeholder 3"/>
          <p:cNvSpPr>
            <a:spLocks noGrp="1"/>
          </p:cNvSpPr>
          <p:nvPr>
            <p:ph type="sldNum" sz="quarter" idx="12"/>
          </p:nvPr>
        </p:nvSpPr>
        <p:spPr/>
        <p:txBody>
          <a:bodyPr/>
          <a:lstStyle/>
          <a:p>
            <a:fld id="{C1CCAC61-AEA7-D347-91BC-441640D6B80F}" type="slidenum">
              <a:rPr lang="en-US" smtClean="0"/>
              <a:pPr/>
              <a:t>‹#›</a:t>
            </a:fld>
            <a:endParaRPr lang="en-US"/>
          </a:p>
        </p:txBody>
      </p:sp>
    </p:spTree>
    <p:extLst>
      <p:ext uri="{BB962C8B-B14F-4D97-AF65-F5344CB8AC3E}">
        <p14:creationId xmlns:p14="http://schemas.microsoft.com/office/powerpoint/2010/main" val="155932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19" y="714434"/>
            <a:ext cx="2456260" cy="1741632"/>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542500" y="714434"/>
            <a:ext cx="4509353" cy="33789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3219" y="2456065"/>
            <a:ext cx="2456260" cy="163418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B9951B-6573-4DFC-B5B5-ED42B8436A67}" type="datetime1">
              <a:rPr lang="en-US" smtClean="0"/>
              <a:t>5/18/2017</a:t>
            </a:fld>
            <a:endParaRPr lang="en-US"/>
          </a:p>
        </p:txBody>
      </p:sp>
      <p:sp>
        <p:nvSpPr>
          <p:cNvPr id="6" name="Footer Placeholder 5"/>
          <p:cNvSpPr>
            <a:spLocks noGrp="1"/>
          </p:cNvSpPr>
          <p:nvPr>
            <p:ph type="ftr" sz="quarter" idx="11"/>
          </p:nvPr>
        </p:nvSpPr>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p:txBody>
          <a:bodyPr/>
          <a:lstStyle/>
          <a:p>
            <a:fld id="{C1CCAC61-AEA7-D347-91BC-441640D6B80F}" type="slidenum">
              <a:rPr lang="en-US" smtClean="0"/>
              <a:pPr/>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482598"/>
            <a:ext cx="7207758" cy="116586"/>
          </a:xfrm>
          <a:prstGeom prst="rect">
            <a:avLst/>
          </a:prstGeom>
          <a:noFill/>
          <a:ln>
            <a:noFill/>
          </a:ln>
        </p:spPr>
      </p:pic>
    </p:spTree>
    <p:extLst>
      <p:ext uri="{BB962C8B-B14F-4D97-AF65-F5344CB8AC3E}">
        <p14:creationId xmlns:p14="http://schemas.microsoft.com/office/powerpoint/2010/main" val="393960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846843" y="847135"/>
            <a:ext cx="4391154" cy="1443156"/>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6185" y="2290291"/>
            <a:ext cx="4384865" cy="1572010"/>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43975" y="4102393"/>
            <a:ext cx="4387204" cy="240092"/>
          </a:xfrm>
        </p:spPr>
        <p:txBody>
          <a:bodyPr/>
          <a:lstStyle>
            <a:lvl1pPr algn="l">
              <a:defRPr/>
            </a:lvl1pPr>
          </a:lstStyle>
          <a:p>
            <a:fld id="{700B1B25-EC28-4E9A-AD76-28620E207795}" type="datetime1">
              <a:rPr lang="en-US" smtClean="0"/>
              <a:t>5/18/2017</a:t>
            </a:fld>
            <a:endParaRPr lang="en-US"/>
          </a:p>
        </p:txBody>
      </p:sp>
      <p:sp>
        <p:nvSpPr>
          <p:cNvPr id="6" name="Footer Placeholder 5"/>
          <p:cNvSpPr>
            <a:spLocks noGrp="1"/>
          </p:cNvSpPr>
          <p:nvPr>
            <p:ph type="ftr" sz="quarter" idx="11"/>
          </p:nvPr>
        </p:nvSpPr>
        <p:spPr>
          <a:xfrm>
            <a:off x="843975" y="238981"/>
            <a:ext cx="3658364" cy="240698"/>
          </a:xfrm>
        </p:spPr>
        <p:txBody>
          <a:bodyPr/>
          <a:lstStyle/>
          <a:p>
            <a:r>
              <a:rPr lang="en-US"/>
              <a:t>© Preiser Consultants 2017. All Rights Reserved. Do Not Copy Without Permission.</a:t>
            </a:r>
          </a:p>
        </p:txBody>
      </p:sp>
      <p:sp>
        <p:nvSpPr>
          <p:cNvPr id="7" name="Slide Number Placeholder 6"/>
          <p:cNvSpPr>
            <a:spLocks noGrp="1"/>
          </p:cNvSpPr>
          <p:nvPr>
            <p:ph type="sldNum" sz="quarter" idx="12"/>
          </p:nvPr>
        </p:nvSpPr>
        <p:spPr>
          <a:xfrm>
            <a:off x="4632596" y="103056"/>
            <a:ext cx="608264" cy="377684"/>
          </a:xfrm>
        </p:spPr>
        <p:txBody>
          <a:bodyPr/>
          <a:lstStyle/>
          <a:p>
            <a:fld id="{C1CCAC61-AEA7-D347-91BC-441640D6B80F}" type="slidenum">
              <a:rPr lang="en-US" smtClean="0"/>
              <a:pPr/>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844095" y="482598"/>
            <a:ext cx="4409694" cy="116586"/>
          </a:xfrm>
          <a:prstGeom prst="rect">
            <a:avLst/>
          </a:prstGeom>
          <a:noFill/>
          <a:ln>
            <a:noFill/>
          </a:ln>
        </p:spPr>
      </p:pic>
    </p:spTree>
    <p:extLst>
      <p:ext uri="{BB962C8B-B14F-4D97-AF65-F5344CB8AC3E}">
        <p14:creationId xmlns:p14="http://schemas.microsoft.com/office/powerpoint/2010/main" val="409822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4589502"/>
            <a:ext cx="9144000" cy="557213"/>
          </a:xfrm>
          <a:prstGeom prst="rect">
            <a:avLst/>
          </a:prstGeom>
        </p:spPr>
      </p:pic>
      <p:sp>
        <p:nvSpPr>
          <p:cNvPr id="13" name="Rectangle 12"/>
          <p:cNvSpPr/>
          <p:nvPr/>
        </p:nvSpPr>
        <p:spPr>
          <a:xfrm>
            <a:off x="0" y="351577"/>
            <a:ext cx="9144000" cy="4235268"/>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459095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47703" y="714994"/>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47703" y="1628827"/>
            <a:ext cx="7202456" cy="24709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24623" y="247778"/>
            <a:ext cx="1886547"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352557A2-1796-4AA6-97E6-8613D238D63C}" type="datetime1">
              <a:rPr lang="en-US" smtClean="0"/>
              <a:t>5/18/2017</a:t>
            </a:fld>
            <a:endParaRPr lang="en-US"/>
          </a:p>
        </p:txBody>
      </p:sp>
      <p:sp>
        <p:nvSpPr>
          <p:cNvPr id="5" name="Footer Placeholder 4"/>
          <p:cNvSpPr>
            <a:spLocks noGrp="1"/>
          </p:cNvSpPr>
          <p:nvPr>
            <p:ph type="ftr" sz="quarter" idx="3"/>
          </p:nvPr>
        </p:nvSpPr>
        <p:spPr>
          <a:xfrm>
            <a:off x="847703"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a:t>© Preiser Consultants 2017. All Rights Reserved. Do Not Copy Without Permission.</a:t>
            </a:r>
          </a:p>
        </p:txBody>
      </p:sp>
      <p:sp>
        <p:nvSpPr>
          <p:cNvPr id="6" name="Slide Number Placeholder 5"/>
          <p:cNvSpPr>
            <a:spLocks noGrp="1"/>
          </p:cNvSpPr>
          <p:nvPr>
            <p:ph type="sldNum" sz="quarter" idx="4"/>
          </p:nvPr>
        </p:nvSpPr>
        <p:spPr>
          <a:xfrm>
            <a:off x="7438558" y="103056"/>
            <a:ext cx="608264" cy="377684"/>
          </a:xfrm>
          <a:prstGeom prst="rect">
            <a:avLst/>
          </a:prstGeom>
        </p:spPr>
        <p:txBody>
          <a:bodyPr vert="horz" lIns="91440" tIns="45720" rIns="91440" bIns="45720" rtlCol="0" anchor="t"/>
          <a:lstStyle>
            <a:lvl1pPr algn="r">
              <a:defRPr sz="2100">
                <a:solidFill>
                  <a:schemeClr val="accent1"/>
                </a:solidFill>
              </a:defRPr>
            </a:lvl1pPr>
          </a:lstStyle>
          <a:p>
            <a:fld id="{C1CCAC61-AEA7-D347-91BC-441640D6B80F}" type="slidenum">
              <a:rPr lang="en-US" smtClean="0"/>
              <a:pPr/>
              <a:t>‹#›</a:t>
            </a:fld>
            <a:endParaRPr lang="en-US"/>
          </a:p>
        </p:txBody>
      </p:sp>
    </p:spTree>
    <p:extLst>
      <p:ext uri="{BB962C8B-B14F-4D97-AF65-F5344CB8AC3E}">
        <p14:creationId xmlns:p14="http://schemas.microsoft.com/office/powerpoint/2010/main" val="83213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amp;ehk=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amp;ehk=1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amp;ehk=8oAWXXYqd0MJpKvww3yGYA&amp;r=0&amp;pid=OfficeInsert"/><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2" Type="http://schemas.openxmlformats.org/officeDocument/2006/relationships/image" Target="../media/image16.png&amp;ehk=hVZxdHfgBjbRu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com"/><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amp;ehk=qjNOYyC"/><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amp;ehk="/><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amp;ehk=jLhFpKMs59"/><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amp;ehk=opk4KNbQaBtahmt5cqmCQg&amp;r=0&amp;pid=OfficeInsert"/><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amp;ehk="/><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com"/><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amp;ehk=kuOuJLofy83QSC48f3F8LA&amp;r=0&amp;pid=OfficeInsert"/><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image" Target="../media/image24.jpg&amp;ehk=iHw0oSxDzdCLNNA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amp;ehk=bj9PJIDEO29Bbce18P4Unw&amp;r=0&amp;pid=OfficeInsert"/><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amp;ehk=MOfpYrf7pdZC"/><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amp;ehk=MOfpYrf7pdZC"/><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amp;ehk=GFUVFsAkkHyOOaAeb4hviw&amp;r=0&amp;pid=OfficeInsert"/><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amp;ehk=BPQdb4lPH9cABZK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amp;ehk=texZGlELSXAYPUmNC7VuZA&amp;r=0&amp;pid=OfficeInsert"/><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amp;ehk=nwU3FyxgtvlAesb6Gl5Q1Q&amp;r=0&amp;pid=OfficeInsert"/><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gif&amp;ehk=wkaSXmgN3td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amp;ehk=UJiOh18LbS7Qt3kE"/><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13.png&amp;ehk=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amp;ehk=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amp;ehk=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Business Development </a:t>
            </a:r>
            <a:br>
              <a:rPr lang="en-US" dirty="0"/>
            </a:br>
            <a:r>
              <a:rPr lang="en-US" dirty="0"/>
              <a:t>Part II</a:t>
            </a:r>
          </a:p>
        </p:txBody>
      </p:sp>
      <p:sp>
        <p:nvSpPr>
          <p:cNvPr id="3" name="Subtitle 2"/>
          <p:cNvSpPr>
            <a:spLocks noGrp="1"/>
          </p:cNvSpPr>
          <p:nvPr>
            <p:ph type="subTitle" idx="1"/>
          </p:nvPr>
        </p:nvSpPr>
        <p:spPr/>
        <p:txBody>
          <a:bodyPr>
            <a:normAutofit/>
          </a:bodyPr>
          <a:lstStyle/>
          <a:p>
            <a:r>
              <a:rPr lang="en-US" sz="2000" dirty="0">
                <a:solidFill>
                  <a:schemeClr val="accent1"/>
                </a:solidFill>
              </a:rPr>
              <a:t>3P Consulting System</a:t>
            </a:r>
          </a:p>
        </p:txBody>
      </p:sp>
      <p:pic>
        <p:nvPicPr>
          <p:cNvPr id="5" name="Picture 4"/>
          <p:cNvPicPr>
            <a:picLocks noChangeAspect="1"/>
          </p:cNvPicPr>
          <p:nvPr/>
        </p:nvPicPr>
        <p:blipFill>
          <a:blip r:embed="rId2"/>
          <a:stretch>
            <a:fillRect/>
          </a:stretch>
        </p:blipFill>
        <p:spPr>
          <a:xfrm>
            <a:off x="5931243" y="3641743"/>
            <a:ext cx="2960121" cy="789364"/>
          </a:xfrm>
          <a:prstGeom prst="rect">
            <a:avLst/>
          </a:prstGeom>
        </p:spPr>
      </p:pic>
    </p:spTree>
    <p:extLst>
      <p:ext uri="{BB962C8B-B14F-4D97-AF65-F5344CB8AC3E}">
        <p14:creationId xmlns:p14="http://schemas.microsoft.com/office/powerpoint/2010/main" val="399361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289" y="718528"/>
            <a:ext cx="7491757" cy="794479"/>
          </a:xfrm>
        </p:spPr>
        <p:txBody>
          <a:bodyPr/>
          <a:lstStyle/>
          <a:p>
            <a:r>
              <a:rPr lang="en-US" dirty="0"/>
              <a:t>Priority #3. Execute an Account Strategy</a:t>
            </a:r>
          </a:p>
        </p:txBody>
      </p:sp>
      <p:pic>
        <p:nvPicPr>
          <p:cNvPr id="8" name="Content Placeholder 7" descr="&lt;strong&gt;Leverage&lt;/strong&gt; Defined | Texas Enterprise"/>
          <p:cNvPicPr>
            <a:picLocks noGrp="1" noChangeAspect="1"/>
          </p:cNvPicPr>
          <p:nvPr>
            <p:ph sz="half" idx="1"/>
          </p:nvPr>
        </p:nvPicPr>
        <p:blipFill>
          <a:blip r:embed="rId2"/>
          <a:stretch>
            <a:fillRect/>
          </a:stretch>
        </p:blipFill>
        <p:spPr>
          <a:xfrm>
            <a:off x="4522569" y="1559228"/>
            <a:ext cx="3817478" cy="2257433"/>
          </a:xfrm>
        </p:spPr>
      </p:pic>
      <p:sp>
        <p:nvSpPr>
          <p:cNvPr id="10" name="Content Placeholder 9"/>
          <p:cNvSpPr>
            <a:spLocks noGrp="1"/>
          </p:cNvSpPr>
          <p:nvPr>
            <p:ph sz="half" idx="2"/>
          </p:nvPr>
        </p:nvSpPr>
        <p:spPr>
          <a:xfrm>
            <a:off x="847703" y="1455285"/>
            <a:ext cx="3483864" cy="2733656"/>
          </a:xfrm>
        </p:spPr>
        <p:txBody>
          <a:bodyPr>
            <a:normAutofit/>
          </a:bodyPr>
          <a:lstStyle/>
          <a:p>
            <a:r>
              <a:rPr lang="en-US" sz="1800" dirty="0"/>
              <a:t>Client entry campaign with target number of organizations (25-50)</a:t>
            </a:r>
          </a:p>
          <a:p>
            <a:r>
              <a:rPr lang="en-US" sz="1800" dirty="0"/>
              <a:t>Mix of introductions + high proximity visibility strategies</a:t>
            </a:r>
          </a:p>
          <a:p>
            <a:r>
              <a:rPr lang="en-US" sz="1800" dirty="0"/>
              <a:t>Customized email nurture campaign</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43530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Presence and Visibility</a:t>
            </a:r>
          </a:p>
        </p:txBody>
      </p:sp>
      <p:pic>
        <p:nvPicPr>
          <p:cNvPr id="10" name="Content Placeholder 9" descr="cambiano le regole per l'elezione dell'RLS | SGST srl - Sicurezza del ..."/>
          <p:cNvPicPr>
            <a:picLocks noGrp="1" noChangeAspect="1"/>
          </p:cNvPicPr>
          <p:nvPr>
            <p:ph idx="1"/>
          </p:nvPr>
        </p:nvPicPr>
        <p:blipFill>
          <a:blip r:embed="rId2"/>
          <a:stretch>
            <a:fillRect/>
          </a:stretch>
        </p:blipFill>
        <p:spPr>
          <a:xfrm>
            <a:off x="6245139" y="1890584"/>
            <a:ext cx="2402810" cy="2402810"/>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a:xfrm>
            <a:off x="847703" y="246981"/>
            <a:ext cx="5157681" cy="231901"/>
          </a:xfrm>
        </p:spPr>
        <p:txBody>
          <a:bodyPr/>
          <a:lstStyle/>
          <a:p>
            <a:r>
              <a:rPr lang="en-US" dirty="0"/>
              <a:t>© Preiser Consultants 2017. All Rights Reserved. Do Not Copy Without Permission.</a:t>
            </a:r>
          </a:p>
        </p:txBody>
      </p:sp>
      <p:sp>
        <p:nvSpPr>
          <p:cNvPr id="11" name="TextBox 10"/>
          <p:cNvSpPr txBox="1"/>
          <p:nvPr/>
        </p:nvSpPr>
        <p:spPr>
          <a:xfrm>
            <a:off x="939114" y="1322173"/>
            <a:ext cx="6264875" cy="1390061"/>
          </a:xfrm>
          <a:prstGeom prst="rect">
            <a:avLst/>
          </a:prstGeom>
          <a:noFill/>
        </p:spPr>
        <p:txBody>
          <a:bodyPr wrap="square" rtlCol="0">
            <a:spAutoFit/>
          </a:bodyPr>
          <a:lstStyle/>
          <a:p>
            <a:pPr marL="285750" indent="-285750">
              <a:lnSpc>
                <a:spcPct val="120000"/>
              </a:lnSpc>
              <a:buClr>
                <a:schemeClr val="accent1"/>
              </a:buClr>
              <a:buFont typeface="Arial" panose="020B0604020202020204" pitchFamily="34" charset="0"/>
              <a:buChar char="•"/>
            </a:pPr>
            <a:r>
              <a:rPr lang="en-US" dirty="0"/>
              <a:t>Do your target clients know you exist?</a:t>
            </a:r>
          </a:p>
          <a:p>
            <a:pPr marL="285750" indent="-285750">
              <a:lnSpc>
                <a:spcPct val="120000"/>
              </a:lnSpc>
              <a:buClr>
                <a:schemeClr val="accent1"/>
              </a:buClr>
              <a:buFont typeface="Arial" panose="020B0604020202020204" pitchFamily="34" charset="0"/>
              <a:buChar char="•"/>
            </a:pPr>
            <a:r>
              <a:rPr lang="en-US" dirty="0"/>
              <a:t>Do they know how to find you?</a:t>
            </a:r>
          </a:p>
          <a:p>
            <a:pPr marL="285750" indent="-285750">
              <a:lnSpc>
                <a:spcPct val="120000"/>
              </a:lnSpc>
              <a:buClr>
                <a:schemeClr val="accent1"/>
              </a:buClr>
              <a:buFont typeface="Arial" panose="020B0604020202020204" pitchFamily="34" charset="0"/>
              <a:buChar char="•"/>
            </a:pPr>
            <a:r>
              <a:rPr lang="en-US" dirty="0"/>
              <a:t>Do they know when they need you?</a:t>
            </a:r>
          </a:p>
          <a:p>
            <a:pPr marL="285750" indent="-285750">
              <a:lnSpc>
                <a:spcPct val="120000"/>
              </a:lnSpc>
              <a:buClr>
                <a:schemeClr val="accent1"/>
              </a:buClr>
              <a:buFont typeface="Arial" panose="020B0604020202020204" pitchFamily="34" charset="0"/>
              <a:buChar char="•"/>
            </a:pPr>
            <a:r>
              <a:rPr lang="en-US" dirty="0"/>
              <a:t>Do they know they need you?</a:t>
            </a:r>
          </a:p>
        </p:txBody>
      </p:sp>
    </p:spTree>
    <p:extLst>
      <p:ext uri="{BB962C8B-B14F-4D97-AF65-F5344CB8AC3E}">
        <p14:creationId xmlns:p14="http://schemas.microsoft.com/office/powerpoint/2010/main" val="25873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Reality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6327774"/>
              </p:ext>
            </p:extLst>
          </p:nvPr>
        </p:nvGraphicFramePr>
        <p:xfrm>
          <a:off x="946579" y="815546"/>
          <a:ext cx="7202488" cy="35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847703" y="246981"/>
            <a:ext cx="5058827" cy="231901"/>
          </a:xfrm>
        </p:spPr>
        <p:txBody>
          <a:bodyPr/>
          <a:lstStyle/>
          <a:p>
            <a:r>
              <a:rPr lang="en-US" dirty="0"/>
              <a:t>© Preiser Consultants 2017. All Rights Reserved. Do Not Copy Without Permission.</a:t>
            </a:r>
          </a:p>
        </p:txBody>
      </p:sp>
      <p:sp>
        <p:nvSpPr>
          <p:cNvPr id="6" name="TextBox 5"/>
          <p:cNvSpPr txBox="1"/>
          <p:nvPr/>
        </p:nvSpPr>
        <p:spPr>
          <a:xfrm>
            <a:off x="847703" y="4695568"/>
            <a:ext cx="4300688" cy="261610"/>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Jeremy Miller. </a:t>
            </a:r>
            <a:r>
              <a:rPr lang="en-US" sz="1050" i="1" dirty="0">
                <a:solidFill>
                  <a:schemeClr val="bg1"/>
                </a:solidFill>
                <a:latin typeface="Arial" panose="020B0604020202020204" pitchFamily="34" charset="0"/>
                <a:cs typeface="Arial" panose="020B0604020202020204" pitchFamily="34" charset="0"/>
              </a:rPr>
              <a:t>Sticky Branding. </a:t>
            </a:r>
            <a:r>
              <a:rPr lang="en-US" sz="1050" dirty="0">
                <a:solidFill>
                  <a:schemeClr val="bg1"/>
                </a:solidFill>
                <a:latin typeface="Arial" panose="020B0604020202020204" pitchFamily="34" charset="0"/>
                <a:cs typeface="Arial" panose="020B0604020202020204" pitchFamily="34" charset="0"/>
              </a:rPr>
              <a:t>Adapted</a:t>
            </a:r>
            <a:r>
              <a:rPr lang="en-US" sz="1050" i="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5312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IS Everything</a:t>
            </a:r>
          </a:p>
        </p:txBody>
      </p:sp>
      <p:sp>
        <p:nvSpPr>
          <p:cNvPr id="7" name="Rectangle 6"/>
          <p:cNvSpPr/>
          <p:nvPr/>
        </p:nvSpPr>
        <p:spPr>
          <a:xfrm>
            <a:off x="6450227" y="1862222"/>
            <a:ext cx="2162432" cy="227729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File:Eternal &lt;strong&gt;clock&lt;/strong&gt;.jpg - Wikipedia"/>
          <p:cNvPicPr>
            <a:picLocks noGrp="1" noChangeAspect="1"/>
          </p:cNvPicPr>
          <p:nvPr>
            <p:ph idx="1"/>
          </p:nvPr>
        </p:nvPicPr>
        <p:blipFill>
          <a:blip r:embed="rId2"/>
          <a:stretch>
            <a:fillRect/>
          </a:stretch>
        </p:blipFill>
        <p:spPr>
          <a:xfrm>
            <a:off x="6289588" y="1814790"/>
            <a:ext cx="2161287" cy="2164570"/>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a:xfrm>
            <a:off x="847703" y="246981"/>
            <a:ext cx="5009400" cy="231901"/>
          </a:xfrm>
        </p:spPr>
        <p:txBody>
          <a:bodyPr/>
          <a:lstStyle/>
          <a:p>
            <a:r>
              <a:rPr lang="en-US" dirty="0"/>
              <a:t>© Preiser Consultants 2017. All Rights Reserved. Do Not Copy Without Permission.</a:t>
            </a:r>
          </a:p>
        </p:txBody>
      </p:sp>
      <p:sp>
        <p:nvSpPr>
          <p:cNvPr id="9" name="TextBox 8"/>
          <p:cNvSpPr txBox="1"/>
          <p:nvPr/>
        </p:nvSpPr>
        <p:spPr>
          <a:xfrm>
            <a:off x="1303758" y="1322173"/>
            <a:ext cx="4745753" cy="1754326"/>
          </a:xfrm>
          <a:prstGeom prst="rect">
            <a:avLst/>
          </a:prstGeom>
          <a:noFill/>
        </p:spPr>
        <p:txBody>
          <a:bodyPr wrap="square" rtlCol="0">
            <a:spAutoFit/>
          </a:bodyPr>
          <a:lstStyle/>
          <a:p>
            <a:pPr>
              <a:lnSpc>
                <a:spcPct val="120000"/>
              </a:lnSpc>
              <a:buClr>
                <a:schemeClr val="accent1"/>
              </a:buClr>
            </a:pPr>
            <a:r>
              <a:rPr lang="en-US" dirty="0"/>
              <a:t>The right time is when your client is ready.</a:t>
            </a:r>
          </a:p>
          <a:p>
            <a:pPr marL="285750" indent="-285750">
              <a:lnSpc>
                <a:spcPct val="120000"/>
              </a:lnSpc>
              <a:buClr>
                <a:schemeClr val="accent1"/>
              </a:buClr>
              <a:buFont typeface="Arial" panose="020B0604020202020204" pitchFamily="34" charset="0"/>
              <a:buChar char="•"/>
            </a:pPr>
            <a:endParaRPr lang="en-US" dirty="0"/>
          </a:p>
          <a:p>
            <a:pPr>
              <a:lnSpc>
                <a:spcPct val="120000"/>
              </a:lnSpc>
              <a:buClr>
                <a:schemeClr val="accent1"/>
              </a:buClr>
            </a:pPr>
            <a:r>
              <a:rPr lang="en-US" b="1" dirty="0"/>
              <a:t>What can you do to ensure </a:t>
            </a:r>
            <a:r>
              <a:rPr lang="en-US" b="1" u="sng" dirty="0"/>
              <a:t>you</a:t>
            </a:r>
            <a:r>
              <a:rPr lang="en-US" b="1" dirty="0"/>
              <a:t> are the expert resource and top of mind when your client is ready?</a:t>
            </a:r>
          </a:p>
        </p:txBody>
      </p:sp>
      <p:pic>
        <p:nvPicPr>
          <p:cNvPr id="11" name="Graphic 10" descr="Head with Gears"/>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585" y="1880638"/>
            <a:ext cx="914400" cy="914400"/>
          </a:xfrm>
          <a:prstGeom prst="rect">
            <a:avLst/>
          </a:prstGeom>
        </p:spPr>
      </p:pic>
    </p:spTree>
    <p:extLst>
      <p:ext uri="{BB962C8B-B14F-4D97-AF65-F5344CB8AC3E}">
        <p14:creationId xmlns:p14="http://schemas.microsoft.com/office/powerpoint/2010/main" val="397856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Want More Client Prospects?</a:t>
            </a:r>
          </a:p>
        </p:txBody>
      </p:sp>
      <p:pic>
        <p:nvPicPr>
          <p:cNvPr id="6" name="Content Placeholder 5" descr="You can access The Giver ebook for free through the Park Media Center ..."/>
          <p:cNvPicPr>
            <a:picLocks noGrp="1" noChangeAspect="1"/>
          </p:cNvPicPr>
          <p:nvPr>
            <p:ph sz="half" idx="1"/>
          </p:nvPr>
        </p:nvPicPr>
        <p:blipFill>
          <a:blip r:embed="rId2"/>
          <a:stretch>
            <a:fillRect/>
          </a:stretch>
        </p:blipFill>
        <p:spPr>
          <a:xfrm>
            <a:off x="848290" y="1426509"/>
            <a:ext cx="3298307" cy="2374781"/>
          </a:xfrm>
        </p:spPr>
      </p:pic>
      <p:sp>
        <p:nvSpPr>
          <p:cNvPr id="7" name="Content Placeholder 6"/>
          <p:cNvSpPr>
            <a:spLocks noGrp="1"/>
          </p:cNvSpPr>
          <p:nvPr>
            <p:ph sz="half" idx="2"/>
          </p:nvPr>
        </p:nvSpPr>
        <p:spPr/>
        <p:txBody>
          <a:bodyPr/>
          <a:lstStyle/>
          <a:p>
            <a:r>
              <a:rPr lang="en-US" sz="1800" dirty="0"/>
              <a:t>You can pursue as many as you are willing to!</a:t>
            </a:r>
          </a:p>
          <a:p>
            <a:endParaRPr lang="en-US" dirty="0"/>
          </a:p>
          <a:p>
            <a:r>
              <a:rPr lang="en-US" sz="1800" dirty="0"/>
              <a:t>“Lack of leads” is a self-limiting myth you can cross off your list today. </a:t>
            </a:r>
          </a:p>
        </p:txBody>
      </p:sp>
      <p:sp>
        <p:nvSpPr>
          <p:cNvPr id="4" name="Footer Placeholder 3"/>
          <p:cNvSpPr>
            <a:spLocks noGrp="1"/>
          </p:cNvSpPr>
          <p:nvPr>
            <p:ph type="ftr" sz="quarter" idx="11"/>
          </p:nvPr>
        </p:nvSpPr>
        <p:spPr/>
        <p:txBody>
          <a:bodyPr/>
          <a:lstStyle/>
          <a:p>
            <a:r>
              <a:rPr lang="en-US" dirty="0"/>
              <a:t>© Preiser Consultants 2017. All Rights Reserved. Do Not Copy Without Permission.</a:t>
            </a:r>
          </a:p>
        </p:txBody>
      </p:sp>
    </p:spTree>
    <p:extLst>
      <p:ext uri="{BB962C8B-B14F-4D97-AF65-F5344CB8AC3E}">
        <p14:creationId xmlns:p14="http://schemas.microsoft.com/office/powerpoint/2010/main" val="113818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Who Invests in Organizational Development?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28143198"/>
              </p:ext>
            </p:extLst>
          </p:nvPr>
        </p:nvGraphicFramePr>
        <p:xfrm>
          <a:off x="698158" y="1108457"/>
          <a:ext cx="8124566" cy="346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27926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they look?</a:t>
            </a:r>
          </a:p>
        </p:txBody>
      </p:sp>
      <p:sp>
        <p:nvSpPr>
          <p:cNvPr id="3" name="Content Placeholder 2"/>
          <p:cNvSpPr>
            <a:spLocks noGrp="1"/>
          </p:cNvSpPr>
          <p:nvPr>
            <p:ph idx="1"/>
          </p:nvPr>
        </p:nvSpPr>
        <p:spPr>
          <a:xfrm>
            <a:off x="847703" y="1501920"/>
            <a:ext cx="7202456" cy="2736448"/>
          </a:xfrm>
        </p:spPr>
        <p:txBody>
          <a:bodyPr>
            <a:normAutofit/>
          </a:bodyPr>
          <a:lstStyle/>
          <a:p>
            <a:r>
              <a:rPr lang="en-US" sz="1800" dirty="0"/>
              <a:t>In their database of contacts</a:t>
            </a:r>
          </a:p>
          <a:p>
            <a:r>
              <a:rPr lang="en-US" sz="1800" dirty="0"/>
              <a:t>To their colleagues for a referral</a:t>
            </a:r>
          </a:p>
          <a:p>
            <a:r>
              <a:rPr lang="en-US" sz="1800" dirty="0"/>
              <a:t>To other contracted experts in the field</a:t>
            </a:r>
          </a:p>
          <a:p>
            <a:r>
              <a:rPr lang="en-US" sz="1800" dirty="0"/>
              <a:t>Experts they’re already working with</a:t>
            </a:r>
          </a:p>
          <a:p>
            <a:r>
              <a:rPr lang="en-US" sz="1800" dirty="0"/>
              <a:t>To individuals they’ve already met</a:t>
            </a:r>
          </a:p>
          <a:p>
            <a:r>
              <a:rPr lang="en-US" sz="1800" dirty="0"/>
              <a:t>To individuals/sources who are top of mind</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12" name="Picture 11" descr="토마토 연금블로그 :: [변액연금비교] 변액연금 vs ..."/>
          <p:cNvPicPr>
            <a:picLocks noChangeAspect="1"/>
          </p:cNvPicPr>
          <p:nvPr/>
        </p:nvPicPr>
        <p:blipFill>
          <a:blip r:embed="rId2">
            <a:clrChange>
              <a:clrFrom>
                <a:srgbClr val="FFFFFF"/>
              </a:clrFrom>
              <a:clrTo>
                <a:srgbClr val="FFFFFF">
                  <a:alpha val="0"/>
                </a:srgbClr>
              </a:clrTo>
            </a:clrChange>
          </a:blip>
          <a:stretch>
            <a:fillRect/>
          </a:stretch>
        </p:blipFill>
        <p:spPr>
          <a:xfrm>
            <a:off x="5696028" y="1001076"/>
            <a:ext cx="3099533" cy="2224038"/>
          </a:xfrm>
          <a:prstGeom prst="rect">
            <a:avLst/>
          </a:prstGeom>
        </p:spPr>
      </p:pic>
    </p:spTree>
    <p:extLst>
      <p:ext uri="{BB962C8B-B14F-4D97-AF65-F5344CB8AC3E}">
        <p14:creationId xmlns:p14="http://schemas.microsoft.com/office/powerpoint/2010/main" val="408789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a:t>
            </a:r>
          </a:p>
        </p:txBody>
      </p:sp>
      <p:sp>
        <p:nvSpPr>
          <p:cNvPr id="3" name="Content Placeholder 2"/>
          <p:cNvSpPr>
            <a:spLocks noGrp="1"/>
          </p:cNvSpPr>
          <p:nvPr>
            <p:ph idx="1"/>
          </p:nvPr>
        </p:nvSpPr>
        <p:spPr>
          <a:xfrm>
            <a:off x="847703" y="1210961"/>
            <a:ext cx="7202456" cy="3274541"/>
          </a:xfrm>
        </p:spPr>
        <p:txBody>
          <a:bodyPr>
            <a:normAutofit/>
          </a:bodyPr>
          <a:lstStyle/>
          <a:p>
            <a:r>
              <a:rPr lang="en-US" dirty="0"/>
              <a:t>Training Departments</a:t>
            </a:r>
          </a:p>
          <a:p>
            <a:r>
              <a:rPr lang="en-US" dirty="0"/>
              <a:t>Organizational Development Directors</a:t>
            </a:r>
          </a:p>
          <a:p>
            <a:endParaRPr lang="en-US" dirty="0"/>
          </a:p>
          <a:p>
            <a:pPr marL="0" indent="0">
              <a:buNone/>
            </a:pPr>
            <a:r>
              <a:rPr lang="en-US" sz="1800" b="1" dirty="0">
                <a:solidFill>
                  <a:schemeClr val="accent1"/>
                </a:solidFill>
              </a:rPr>
              <a:t>Why do They Need You?</a:t>
            </a:r>
          </a:p>
          <a:p>
            <a:pPr lvl="1"/>
            <a:r>
              <a:rPr lang="en-US" sz="1550" dirty="0"/>
              <a:t>Not enough staff</a:t>
            </a:r>
          </a:p>
          <a:p>
            <a:pPr lvl="1"/>
            <a:r>
              <a:rPr lang="en-US" sz="1550" dirty="0"/>
              <a:t>Not the right staff/expertise</a:t>
            </a:r>
          </a:p>
          <a:p>
            <a:pPr lvl="1"/>
            <a:r>
              <a:rPr lang="en-US" sz="1550" dirty="0"/>
              <a:t>Not enough time</a:t>
            </a:r>
          </a:p>
          <a:p>
            <a:pPr lvl="1"/>
            <a:r>
              <a:rPr lang="en-US" sz="1550" dirty="0"/>
              <a:t>Many other reasons!</a:t>
            </a:r>
          </a:p>
          <a:p>
            <a:endParaRPr lang="en-US" dirty="0"/>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6" name="Picture 5" descr="La Importancia de los “Recursos Humanos”"/>
          <p:cNvPicPr>
            <a:picLocks noChangeAspect="1"/>
          </p:cNvPicPr>
          <p:nvPr/>
        </p:nvPicPr>
        <p:blipFill>
          <a:blip r:embed="rId2">
            <a:clrChange>
              <a:clrFrom>
                <a:srgbClr val="FFFFFF"/>
              </a:clrFrom>
              <a:clrTo>
                <a:srgbClr val="FFFFFF">
                  <a:alpha val="0"/>
                </a:srgbClr>
              </a:clrTo>
            </a:clrChange>
          </a:blip>
          <a:stretch>
            <a:fillRect/>
          </a:stretch>
        </p:blipFill>
        <p:spPr>
          <a:xfrm>
            <a:off x="4559641" y="2447782"/>
            <a:ext cx="4102701" cy="2037720"/>
          </a:xfrm>
          <a:prstGeom prst="rect">
            <a:avLst/>
          </a:prstGeom>
        </p:spPr>
      </p:pic>
    </p:spTree>
    <p:extLst>
      <p:ext uri="{BB962C8B-B14F-4D97-AF65-F5344CB8AC3E}">
        <p14:creationId xmlns:p14="http://schemas.microsoft.com/office/powerpoint/2010/main" val="1154191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Decision Makers</a:t>
            </a:r>
          </a:p>
        </p:txBody>
      </p:sp>
      <p:sp>
        <p:nvSpPr>
          <p:cNvPr id="3" name="Content Placeholder 2"/>
          <p:cNvSpPr>
            <a:spLocks noGrp="1"/>
          </p:cNvSpPr>
          <p:nvPr>
            <p:ph idx="1"/>
          </p:nvPr>
        </p:nvSpPr>
        <p:spPr>
          <a:xfrm>
            <a:off x="847703" y="1210961"/>
            <a:ext cx="7202456" cy="3274541"/>
          </a:xfrm>
        </p:spPr>
        <p:txBody>
          <a:bodyPr>
            <a:normAutofit lnSpcReduction="10000"/>
          </a:bodyPr>
          <a:lstStyle/>
          <a:p>
            <a:r>
              <a:rPr lang="en-US" dirty="0"/>
              <a:t>CEOs, Business Owners</a:t>
            </a:r>
          </a:p>
          <a:p>
            <a:r>
              <a:rPr lang="en-US" dirty="0"/>
              <a:t>Chief Learning Officers, Chief Operating Officers</a:t>
            </a:r>
          </a:p>
          <a:p>
            <a:r>
              <a:rPr lang="en-US" dirty="0"/>
              <a:t>Division Directors, Project Managers, etc.</a:t>
            </a:r>
          </a:p>
          <a:p>
            <a:pPr marL="0" indent="0">
              <a:buNone/>
            </a:pPr>
            <a:endParaRPr lang="en-US" sz="1100" dirty="0"/>
          </a:p>
          <a:p>
            <a:pPr marL="0" indent="0">
              <a:spcBef>
                <a:spcPts val="0"/>
              </a:spcBef>
              <a:buNone/>
            </a:pPr>
            <a:r>
              <a:rPr lang="en-US" sz="1800" b="1" dirty="0">
                <a:solidFill>
                  <a:schemeClr val="accent1"/>
                </a:solidFill>
              </a:rPr>
              <a:t>Why do They Need You?</a:t>
            </a:r>
          </a:p>
          <a:p>
            <a:pPr lvl="1"/>
            <a:r>
              <a:rPr lang="en-US" sz="1550" dirty="0"/>
              <a:t>Avoid political issues</a:t>
            </a:r>
          </a:p>
          <a:p>
            <a:pPr lvl="1"/>
            <a:r>
              <a:rPr lang="en-US" sz="1550" dirty="0"/>
              <a:t>Scope or scale of need too large</a:t>
            </a:r>
          </a:p>
          <a:p>
            <a:pPr lvl="1"/>
            <a:r>
              <a:rPr lang="en-US" sz="1550" dirty="0"/>
              <a:t>Need objectivity of third party</a:t>
            </a:r>
          </a:p>
          <a:p>
            <a:pPr lvl="1"/>
            <a:r>
              <a:rPr lang="en-US" sz="1550" dirty="0"/>
              <a:t>Corporate directive</a:t>
            </a:r>
          </a:p>
          <a:p>
            <a:pPr lvl="1"/>
            <a:r>
              <a:rPr lang="en-US" sz="1550" dirty="0"/>
              <a:t>Many other reasons!</a:t>
            </a:r>
          </a:p>
          <a:p>
            <a:endParaRPr lang="en-US" dirty="0"/>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7" name="Picture 6" descr="... Digital: How remote working secured our success - &lt;strong&gt;Business&lt;/strong&gt; School blog"/>
          <p:cNvPicPr>
            <a:picLocks noChangeAspect="1"/>
          </p:cNvPicPr>
          <p:nvPr/>
        </p:nvPicPr>
        <p:blipFill rotWithShape="1">
          <a:blip r:embed="rId2"/>
          <a:srcRect l="43514" t="26667" b="8949"/>
          <a:stretch/>
        </p:blipFill>
        <p:spPr>
          <a:xfrm>
            <a:off x="5745891" y="1826940"/>
            <a:ext cx="2937257" cy="25109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6032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a:t>
            </a:r>
          </a:p>
        </p:txBody>
      </p:sp>
      <p:sp>
        <p:nvSpPr>
          <p:cNvPr id="3" name="Content Placeholder 2"/>
          <p:cNvSpPr>
            <a:spLocks noGrp="1"/>
          </p:cNvSpPr>
          <p:nvPr>
            <p:ph idx="1"/>
          </p:nvPr>
        </p:nvSpPr>
        <p:spPr>
          <a:xfrm>
            <a:off x="847703" y="1210961"/>
            <a:ext cx="7202456" cy="3274541"/>
          </a:xfrm>
        </p:spPr>
        <p:txBody>
          <a:bodyPr>
            <a:normAutofit lnSpcReduction="10000"/>
          </a:bodyPr>
          <a:lstStyle/>
          <a:p>
            <a:r>
              <a:rPr lang="en-US" dirty="0"/>
              <a:t>Purchasing, Corporate Buyers</a:t>
            </a:r>
          </a:p>
          <a:p>
            <a:r>
              <a:rPr lang="en-US" dirty="0"/>
              <a:t>Supply Management, Supply Diversity</a:t>
            </a:r>
          </a:p>
          <a:p>
            <a:endParaRPr lang="en-US" dirty="0"/>
          </a:p>
          <a:p>
            <a:pPr marL="0" indent="0">
              <a:spcBef>
                <a:spcPts val="0"/>
              </a:spcBef>
              <a:buNone/>
            </a:pPr>
            <a:r>
              <a:rPr lang="en-US" sz="1800" b="1" dirty="0">
                <a:solidFill>
                  <a:schemeClr val="accent1"/>
                </a:solidFill>
              </a:rPr>
              <a:t>Why do They Need You?</a:t>
            </a:r>
          </a:p>
          <a:p>
            <a:pPr lvl="1"/>
            <a:r>
              <a:rPr lang="en-US" sz="1550" dirty="0"/>
              <a:t>Very large corporations</a:t>
            </a:r>
          </a:p>
          <a:p>
            <a:pPr lvl="1"/>
            <a:r>
              <a:rPr lang="en-US" sz="1550" dirty="0"/>
              <a:t>Following competitor trends</a:t>
            </a:r>
          </a:p>
          <a:p>
            <a:pPr lvl="1"/>
            <a:r>
              <a:rPr lang="en-US" sz="1550" dirty="0"/>
              <a:t>To ensure fairness</a:t>
            </a:r>
          </a:p>
          <a:p>
            <a:pPr lvl="1"/>
            <a:r>
              <a:rPr lang="en-US" sz="1550" dirty="0"/>
              <a:t>Many other reasons!</a:t>
            </a:r>
          </a:p>
          <a:p>
            <a:r>
              <a:rPr lang="en-US" dirty="0"/>
              <a:t>Be Aware! Procurement is system-driven; often requires strategic connections and memberships</a:t>
            </a:r>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6" name="Picture 5" descr="Autor: Lorenzo Martínez 24 abril 2010 [ 6:32 ]"/>
          <p:cNvPicPr>
            <a:picLocks noChangeAspect="1"/>
          </p:cNvPicPr>
          <p:nvPr/>
        </p:nvPicPr>
        <p:blipFill>
          <a:blip r:embed="rId2"/>
          <a:stretch>
            <a:fillRect/>
          </a:stretch>
        </p:blipFill>
        <p:spPr>
          <a:xfrm>
            <a:off x="5969847" y="1210961"/>
            <a:ext cx="2381250" cy="2466975"/>
          </a:xfrm>
          <a:prstGeom prst="rect">
            <a:avLst/>
          </a:prstGeom>
        </p:spPr>
      </p:pic>
    </p:spTree>
    <p:extLst>
      <p:ext uri="{BB962C8B-B14F-4D97-AF65-F5344CB8AC3E}">
        <p14:creationId xmlns:p14="http://schemas.microsoft.com/office/powerpoint/2010/main" val="135096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You’re Going To Learn Today</a:t>
            </a:r>
          </a:p>
        </p:txBody>
      </p:sp>
      <p:sp>
        <p:nvSpPr>
          <p:cNvPr id="11" name="Content Placeholder 10"/>
          <p:cNvSpPr>
            <a:spLocks noGrp="1"/>
          </p:cNvSpPr>
          <p:nvPr>
            <p:ph idx="1"/>
          </p:nvPr>
        </p:nvSpPr>
        <p:spPr>
          <a:xfrm>
            <a:off x="847703" y="1358069"/>
            <a:ext cx="6689919" cy="2470932"/>
          </a:xfrm>
        </p:spPr>
        <p:txBody>
          <a:bodyPr>
            <a:normAutofit/>
          </a:bodyPr>
          <a:lstStyle/>
          <a:p>
            <a:r>
              <a:rPr lang="en-US" sz="1800" dirty="0"/>
              <a:t>The difference between active and passive business development</a:t>
            </a:r>
          </a:p>
          <a:p>
            <a:r>
              <a:rPr lang="en-US" sz="1800" dirty="0"/>
              <a:t>How to prioritize your business development efforts</a:t>
            </a:r>
          </a:p>
          <a:p>
            <a:r>
              <a:rPr lang="en-US" sz="1800" dirty="0"/>
              <a:t>Where to find new clients</a:t>
            </a:r>
          </a:p>
          <a:p>
            <a:r>
              <a:rPr lang="en-US" sz="1800" dirty="0"/>
              <a:t>How to prepare for and conduct an effective face-to-face client meeting</a:t>
            </a:r>
          </a:p>
        </p:txBody>
      </p:sp>
      <p:sp>
        <p:nvSpPr>
          <p:cNvPr id="5" name="Footer Placeholder 4"/>
          <p:cNvSpPr>
            <a:spLocks noGrp="1"/>
          </p:cNvSpPr>
          <p:nvPr>
            <p:ph type="ftr" sz="quarter" idx="11"/>
          </p:nvPr>
        </p:nvSpPr>
        <p:spPr>
          <a:xfrm>
            <a:off x="847703" y="246981"/>
            <a:ext cx="4873475" cy="231901"/>
          </a:xfrm>
        </p:spPr>
        <p:txBody>
          <a:bodyPr/>
          <a:lstStyle/>
          <a:p>
            <a:pPr defTabSz="457189"/>
            <a:r>
              <a:rPr lang="en-US" dirty="0">
                <a:solidFill>
                  <a:prstClr val="black">
                    <a:tint val="75000"/>
                  </a:prstClr>
                </a:solidFill>
                <a:latin typeface="Century Gothic" panose="020B0502020202020204"/>
              </a:rPr>
              <a:t>© Preiser Consultants 2017. All Rights Reserved. Do Not Copy Without Permission.</a:t>
            </a:r>
          </a:p>
        </p:txBody>
      </p:sp>
      <p:pic>
        <p:nvPicPr>
          <p:cNvPr id="4" name="Picture 3" descr="En busca del gen del emprendedor | Sostenibilidad y Responsabilidad ..."/>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19530" y="2952868"/>
            <a:ext cx="1261258" cy="1580531"/>
          </a:xfrm>
          <a:prstGeom prst="rect">
            <a:avLst/>
          </a:prstGeom>
        </p:spPr>
      </p:pic>
    </p:spTree>
    <p:extLst>
      <p:ext uri="{BB962C8B-B14F-4D97-AF65-F5344CB8AC3E}">
        <p14:creationId xmlns:p14="http://schemas.microsoft.com/office/powerpoint/2010/main" val="135378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Development Equation</a:t>
            </a:r>
          </a:p>
        </p:txBody>
      </p:sp>
      <p:sp>
        <p:nvSpPr>
          <p:cNvPr id="3" name="Content Placeholder 2"/>
          <p:cNvSpPr>
            <a:spLocks noGrp="1"/>
          </p:cNvSpPr>
          <p:nvPr>
            <p:ph idx="1"/>
          </p:nvPr>
        </p:nvSpPr>
        <p:spPr>
          <a:xfrm>
            <a:off x="847703" y="1841157"/>
            <a:ext cx="7202456" cy="2258602"/>
          </a:xfrm>
        </p:spPr>
        <p:txBody>
          <a:bodyPr>
            <a:normAutofit/>
          </a:bodyPr>
          <a:lstStyle/>
          <a:p>
            <a:pPr marL="0" indent="0" algn="ctr">
              <a:buNone/>
            </a:pPr>
            <a:r>
              <a:rPr lang="en-US" sz="2800" dirty="0">
                <a:solidFill>
                  <a:schemeClr val="accent1"/>
                </a:solidFill>
                <a:effectLst>
                  <a:outerShdw blurRad="38100" dist="38100" dir="2700000" algn="tl">
                    <a:srgbClr val="000000">
                      <a:alpha val="43137"/>
                    </a:srgbClr>
                  </a:outerShdw>
                </a:effectLst>
              </a:rPr>
              <a:t>Proximity </a:t>
            </a:r>
            <a:r>
              <a:rPr lang="en-US" sz="2800" dirty="0">
                <a:solidFill>
                  <a:srgbClr val="FF0000"/>
                </a:solidFill>
                <a:effectLst>
                  <a:outerShdw blurRad="38100" dist="38100" dir="2700000" algn="tl">
                    <a:srgbClr val="000000">
                      <a:alpha val="43137"/>
                    </a:srgbClr>
                  </a:outerShdw>
                </a:effectLst>
              </a:rPr>
              <a:t>+</a:t>
            </a:r>
            <a:r>
              <a:rPr lang="en-US" sz="2800" dirty="0">
                <a:solidFill>
                  <a:schemeClr val="accent1"/>
                </a:solidFill>
                <a:effectLst>
                  <a:outerShdw blurRad="38100" dist="38100" dir="2700000" algn="tl">
                    <a:srgbClr val="000000">
                      <a:alpha val="43137"/>
                    </a:srgbClr>
                  </a:outerShdw>
                </a:effectLst>
              </a:rPr>
              <a:t> Follow Up </a:t>
            </a:r>
            <a:r>
              <a:rPr lang="en-US" sz="2800" dirty="0">
                <a:solidFill>
                  <a:srgbClr val="FF0000"/>
                </a:solidFill>
                <a:effectLst>
                  <a:outerShdw blurRad="38100" dist="38100" dir="2700000" algn="tl">
                    <a:srgbClr val="000000">
                      <a:alpha val="43137"/>
                    </a:srgbClr>
                  </a:outerShdw>
                </a:effectLst>
              </a:rPr>
              <a:t>=</a:t>
            </a:r>
            <a:r>
              <a:rPr lang="en-US" sz="2800" dirty="0">
                <a:solidFill>
                  <a:schemeClr val="accent1"/>
                </a:solidFill>
                <a:effectLst>
                  <a:outerShdw blurRad="38100" dist="38100" dir="2700000" algn="tl">
                    <a:srgbClr val="000000">
                      <a:alpha val="43137"/>
                    </a:srgbClr>
                  </a:outerShdw>
                </a:effectLst>
              </a:rPr>
              <a:t> High Growth</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869631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Proximity Activities (High to Low)</a:t>
            </a:r>
          </a:p>
        </p:txBody>
      </p:sp>
      <p:sp>
        <p:nvSpPr>
          <p:cNvPr id="3" name="Content Placeholder 2"/>
          <p:cNvSpPr>
            <a:spLocks noGrp="1"/>
          </p:cNvSpPr>
          <p:nvPr>
            <p:ph sz="half" idx="1"/>
          </p:nvPr>
        </p:nvSpPr>
        <p:spPr/>
        <p:txBody>
          <a:bodyPr>
            <a:normAutofit/>
          </a:bodyPr>
          <a:lstStyle/>
          <a:p>
            <a:pPr marL="342900" indent="-342900">
              <a:buFont typeface="+mj-lt"/>
              <a:buAutoNum type="arabicPeriod"/>
            </a:pPr>
            <a:r>
              <a:rPr lang="en-US" sz="1800" dirty="0"/>
              <a:t>Speaking</a:t>
            </a:r>
          </a:p>
          <a:p>
            <a:pPr marL="342900" indent="-342900">
              <a:buFont typeface="+mj-lt"/>
              <a:buAutoNum type="arabicPeriod"/>
            </a:pPr>
            <a:r>
              <a:rPr lang="en-US" sz="1800" dirty="0"/>
              <a:t>Executive Roundtables</a:t>
            </a:r>
          </a:p>
          <a:p>
            <a:pPr marL="342900" indent="-342900">
              <a:buFont typeface="+mj-lt"/>
              <a:buAutoNum type="arabicPeriod"/>
            </a:pPr>
            <a:r>
              <a:rPr lang="en-US" sz="1800" dirty="0"/>
              <a:t>Power Breakfasts</a:t>
            </a:r>
          </a:p>
          <a:p>
            <a:pPr marL="342900" indent="-342900">
              <a:buFont typeface="+mj-lt"/>
              <a:buAutoNum type="arabicPeriod"/>
            </a:pPr>
            <a:r>
              <a:rPr lang="en-US" sz="1800" dirty="0"/>
              <a:t>Power Lunches</a:t>
            </a:r>
          </a:p>
          <a:p>
            <a:pPr marL="342900" indent="-342900">
              <a:buFont typeface="+mj-lt"/>
              <a:buAutoNum type="arabicPeriod"/>
            </a:pPr>
            <a:r>
              <a:rPr lang="en-US" sz="1800" dirty="0"/>
              <a:t>Strategic Introductions</a:t>
            </a:r>
          </a:p>
        </p:txBody>
      </p:sp>
      <p:sp>
        <p:nvSpPr>
          <p:cNvPr id="5" name="Content Placeholder 4"/>
          <p:cNvSpPr>
            <a:spLocks noGrp="1"/>
          </p:cNvSpPr>
          <p:nvPr>
            <p:ph sz="half" idx="2"/>
          </p:nvPr>
        </p:nvSpPr>
        <p:spPr/>
        <p:txBody>
          <a:bodyPr>
            <a:normAutofit/>
          </a:bodyPr>
          <a:lstStyle/>
          <a:p>
            <a:pPr marL="342900" indent="-342900">
              <a:buFont typeface="+mj-lt"/>
              <a:buAutoNum type="arabicPeriod" startAt="6"/>
            </a:pPr>
            <a:r>
              <a:rPr lang="en-US" sz="1800" dirty="0"/>
              <a:t>Sponsoring</a:t>
            </a:r>
          </a:p>
          <a:p>
            <a:pPr marL="342900" indent="-342900">
              <a:buFont typeface="+mj-lt"/>
              <a:buAutoNum type="arabicPeriod" startAt="6"/>
            </a:pPr>
            <a:r>
              <a:rPr lang="en-US" sz="1800" dirty="0"/>
              <a:t>Exhibiting</a:t>
            </a:r>
          </a:p>
          <a:p>
            <a:pPr marL="342900" indent="-342900">
              <a:buFont typeface="+mj-lt"/>
              <a:buAutoNum type="arabicPeriod" startAt="6"/>
            </a:pPr>
            <a:r>
              <a:rPr lang="en-US" sz="1800" dirty="0"/>
              <a:t>Networking</a:t>
            </a:r>
          </a:p>
          <a:p>
            <a:pPr marL="342900" indent="-342900">
              <a:buFont typeface="+mj-lt"/>
              <a:buAutoNum type="arabicPeriod" startAt="6"/>
            </a:pPr>
            <a:r>
              <a:rPr lang="en-US" sz="1800" dirty="0"/>
              <a:t>Go-See’s</a:t>
            </a:r>
          </a:p>
          <a:p>
            <a:pPr marL="342900" indent="-342900">
              <a:buFont typeface="+mj-lt"/>
              <a:buAutoNum type="arabicPeriod" startAt="6"/>
            </a:pPr>
            <a:r>
              <a:rPr lang="en-US" sz="1800" dirty="0"/>
              <a:t>Webinars</a:t>
            </a:r>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86791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Conversations Create Clients</a:t>
            </a:r>
          </a:p>
        </p:txBody>
      </p:sp>
      <p:sp>
        <p:nvSpPr>
          <p:cNvPr id="3" name="Content Placeholder 2"/>
          <p:cNvSpPr>
            <a:spLocks noGrp="1"/>
          </p:cNvSpPr>
          <p:nvPr>
            <p:ph idx="1"/>
          </p:nvPr>
        </p:nvSpPr>
        <p:spPr/>
        <p:txBody>
          <a:bodyPr>
            <a:normAutofit/>
          </a:bodyPr>
          <a:lstStyle/>
          <a:p>
            <a:pPr marL="0" indent="0">
              <a:buNone/>
            </a:pPr>
            <a:r>
              <a:rPr lang="en-US" sz="1800" b="1" dirty="0"/>
              <a:t>      Do you speak the same language as your clients?</a:t>
            </a:r>
          </a:p>
          <a:p>
            <a:pPr marL="0" indent="0">
              <a:buNone/>
            </a:pPr>
            <a:endParaRPr lang="en-US" sz="1800" b="1" dirty="0"/>
          </a:p>
          <a:p>
            <a:r>
              <a:rPr lang="en-US" sz="1800" dirty="0"/>
              <a:t>Follow industry news</a:t>
            </a:r>
          </a:p>
          <a:p>
            <a:r>
              <a:rPr lang="en-US" sz="1800" dirty="0"/>
              <a:t>Local and world events</a:t>
            </a:r>
          </a:p>
          <a:p>
            <a:r>
              <a:rPr lang="en-US" sz="1800" dirty="0"/>
              <a:t>Business journals</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5" name="Graphic 4" descr="Head with Gears"/>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357" y="1171627"/>
            <a:ext cx="914400" cy="914400"/>
          </a:xfrm>
          <a:prstGeom prst="rect">
            <a:avLst/>
          </a:prstGeom>
        </p:spPr>
      </p:pic>
    </p:spTree>
    <p:extLst>
      <p:ext uri="{BB962C8B-B14F-4D97-AF65-F5344CB8AC3E}">
        <p14:creationId xmlns:p14="http://schemas.microsoft.com/office/powerpoint/2010/main" val="4267494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Conversations</a:t>
            </a:r>
          </a:p>
        </p:txBody>
      </p:sp>
      <p:sp>
        <p:nvSpPr>
          <p:cNvPr id="3" name="Text Placeholder 2"/>
          <p:cNvSpPr>
            <a:spLocks noGrp="1"/>
          </p:cNvSpPr>
          <p:nvPr>
            <p:ph type="body" idx="1"/>
          </p:nvPr>
        </p:nvSpPr>
        <p:spPr/>
        <p:txBody>
          <a:bodyPr>
            <a:normAutofit/>
          </a:bodyPr>
          <a:lstStyle/>
          <a:p>
            <a:r>
              <a:rPr lang="en-US" sz="1600" dirty="0">
                <a:solidFill>
                  <a:schemeClr val="accent1"/>
                </a:solidFill>
              </a:rPr>
              <a:t>Strategies for Communicating Value</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8" name="Picture 7" descr="UNA TIZA AL CIELO: LISTENING ACTIVITIES"/>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6339016" y="2497814"/>
            <a:ext cx="2331268" cy="18014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0491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Client-Requested Meetings - SPECIFIC</a:t>
            </a:r>
          </a:p>
        </p:txBody>
      </p:sp>
      <p:sp>
        <p:nvSpPr>
          <p:cNvPr id="15" name="Text Placeholder 14"/>
          <p:cNvSpPr>
            <a:spLocks noGrp="1"/>
          </p:cNvSpPr>
          <p:nvPr>
            <p:ph type="body" idx="1"/>
          </p:nvPr>
        </p:nvSpPr>
        <p:spPr/>
        <p:txBody>
          <a:bodyPr/>
          <a:lstStyle/>
          <a:p>
            <a:r>
              <a:rPr lang="en-US" dirty="0"/>
              <a:t>How to Begin</a:t>
            </a:r>
          </a:p>
        </p:txBody>
      </p:sp>
      <p:sp>
        <p:nvSpPr>
          <p:cNvPr id="16" name="Content Placeholder 15"/>
          <p:cNvSpPr>
            <a:spLocks noGrp="1"/>
          </p:cNvSpPr>
          <p:nvPr>
            <p:ph sz="half" idx="2"/>
          </p:nvPr>
        </p:nvSpPr>
        <p:spPr/>
        <p:txBody>
          <a:bodyPr/>
          <a:lstStyle/>
          <a:p>
            <a:r>
              <a:rPr lang="en-US" dirty="0"/>
              <a:t>Begin by discussing a relevant success you have had with the outcome or situation the client has an interest in</a:t>
            </a:r>
          </a:p>
        </p:txBody>
      </p:sp>
      <p:sp>
        <p:nvSpPr>
          <p:cNvPr id="17" name="Text Placeholder 16"/>
          <p:cNvSpPr>
            <a:spLocks noGrp="1"/>
          </p:cNvSpPr>
          <p:nvPr>
            <p:ph type="body" sz="quarter" idx="3"/>
          </p:nvPr>
        </p:nvSpPr>
        <p:spPr/>
        <p:txBody>
          <a:bodyPr/>
          <a:lstStyle/>
          <a:p>
            <a:r>
              <a:rPr lang="en-US" dirty="0"/>
              <a:t>What to Focus On</a:t>
            </a:r>
          </a:p>
        </p:txBody>
      </p:sp>
      <p:sp>
        <p:nvSpPr>
          <p:cNvPr id="18" name="Content Placeholder 17"/>
          <p:cNvSpPr>
            <a:spLocks noGrp="1"/>
          </p:cNvSpPr>
          <p:nvPr>
            <p:ph sz="quarter" idx="4"/>
          </p:nvPr>
        </p:nvSpPr>
        <p:spPr/>
        <p:txBody>
          <a:bodyPr/>
          <a:lstStyle/>
          <a:p>
            <a:r>
              <a:rPr lang="en-US" dirty="0"/>
              <a:t>Needs discovery</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229606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Client-Requested Meetings - GENERAL</a:t>
            </a:r>
          </a:p>
        </p:txBody>
      </p:sp>
      <p:sp>
        <p:nvSpPr>
          <p:cNvPr id="15" name="Text Placeholder 14"/>
          <p:cNvSpPr>
            <a:spLocks noGrp="1"/>
          </p:cNvSpPr>
          <p:nvPr>
            <p:ph type="body" idx="1"/>
          </p:nvPr>
        </p:nvSpPr>
        <p:spPr/>
        <p:txBody>
          <a:bodyPr/>
          <a:lstStyle/>
          <a:p>
            <a:r>
              <a:rPr lang="en-US" dirty="0"/>
              <a:t>How to Begin</a:t>
            </a:r>
          </a:p>
        </p:txBody>
      </p:sp>
      <p:sp>
        <p:nvSpPr>
          <p:cNvPr id="16" name="Content Placeholder 15"/>
          <p:cNvSpPr>
            <a:spLocks noGrp="1"/>
          </p:cNvSpPr>
          <p:nvPr>
            <p:ph sz="half" idx="2"/>
          </p:nvPr>
        </p:nvSpPr>
        <p:spPr/>
        <p:txBody>
          <a:bodyPr>
            <a:normAutofit lnSpcReduction="10000"/>
          </a:bodyPr>
          <a:lstStyle/>
          <a:p>
            <a:r>
              <a:rPr lang="en-US" dirty="0"/>
              <a:t>Discuss meeting expectations</a:t>
            </a:r>
          </a:p>
          <a:p>
            <a:r>
              <a:rPr lang="en-US" dirty="0"/>
              <a:t>Be specific! Ask:</a:t>
            </a:r>
          </a:p>
          <a:p>
            <a:r>
              <a:rPr lang="en-US" dirty="0"/>
              <a:t>“What would be the best use of our time today?” or “What would you like to accomplish by the time we finish our meeting?”</a:t>
            </a:r>
          </a:p>
        </p:txBody>
      </p:sp>
      <p:sp>
        <p:nvSpPr>
          <p:cNvPr id="17" name="Text Placeholder 16"/>
          <p:cNvSpPr>
            <a:spLocks noGrp="1"/>
          </p:cNvSpPr>
          <p:nvPr>
            <p:ph type="body" sz="quarter" idx="3"/>
          </p:nvPr>
        </p:nvSpPr>
        <p:spPr/>
        <p:txBody>
          <a:bodyPr/>
          <a:lstStyle/>
          <a:p>
            <a:r>
              <a:rPr lang="en-US" dirty="0"/>
              <a:t>What to Focus On</a:t>
            </a:r>
          </a:p>
        </p:txBody>
      </p:sp>
      <p:sp>
        <p:nvSpPr>
          <p:cNvPr id="18" name="Content Placeholder 17"/>
          <p:cNvSpPr>
            <a:spLocks noGrp="1"/>
          </p:cNvSpPr>
          <p:nvPr>
            <p:ph sz="quarter" idx="4"/>
          </p:nvPr>
        </p:nvSpPr>
        <p:spPr/>
        <p:txBody>
          <a:bodyPr/>
          <a:lstStyle/>
          <a:p>
            <a:r>
              <a:rPr lang="en-US" dirty="0"/>
              <a:t>Needs discovery</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93660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Meetings that You Initiate with a Client</a:t>
            </a:r>
          </a:p>
        </p:txBody>
      </p:sp>
      <p:sp>
        <p:nvSpPr>
          <p:cNvPr id="15" name="Text Placeholder 14"/>
          <p:cNvSpPr>
            <a:spLocks noGrp="1"/>
          </p:cNvSpPr>
          <p:nvPr>
            <p:ph type="body" idx="1"/>
          </p:nvPr>
        </p:nvSpPr>
        <p:spPr/>
        <p:txBody>
          <a:bodyPr/>
          <a:lstStyle/>
          <a:p>
            <a:r>
              <a:rPr lang="en-US" dirty="0"/>
              <a:t>How to Begin</a:t>
            </a:r>
          </a:p>
        </p:txBody>
      </p:sp>
      <p:sp>
        <p:nvSpPr>
          <p:cNvPr id="16" name="Content Placeholder 15"/>
          <p:cNvSpPr>
            <a:spLocks noGrp="1"/>
          </p:cNvSpPr>
          <p:nvPr>
            <p:ph sz="half" idx="2"/>
          </p:nvPr>
        </p:nvSpPr>
        <p:spPr/>
        <p:txBody>
          <a:bodyPr/>
          <a:lstStyle/>
          <a:p>
            <a:r>
              <a:rPr lang="en-US" dirty="0"/>
              <a:t>Provide something of value to your new potential client</a:t>
            </a:r>
          </a:p>
          <a:p>
            <a:r>
              <a:rPr lang="en-US" dirty="0"/>
              <a:t>Overview your capabilities</a:t>
            </a:r>
          </a:p>
          <a:p>
            <a:r>
              <a:rPr lang="en-US" dirty="0"/>
              <a:t>Inform, don’t “sell”</a:t>
            </a:r>
          </a:p>
        </p:txBody>
      </p:sp>
      <p:sp>
        <p:nvSpPr>
          <p:cNvPr id="17" name="Text Placeholder 16"/>
          <p:cNvSpPr>
            <a:spLocks noGrp="1"/>
          </p:cNvSpPr>
          <p:nvPr>
            <p:ph type="body" sz="quarter" idx="3"/>
          </p:nvPr>
        </p:nvSpPr>
        <p:spPr/>
        <p:txBody>
          <a:bodyPr/>
          <a:lstStyle/>
          <a:p>
            <a:r>
              <a:rPr lang="en-US" dirty="0"/>
              <a:t>What to Focus On</a:t>
            </a:r>
          </a:p>
        </p:txBody>
      </p:sp>
      <p:sp>
        <p:nvSpPr>
          <p:cNvPr id="18" name="Content Placeholder 17"/>
          <p:cNvSpPr>
            <a:spLocks noGrp="1"/>
          </p:cNvSpPr>
          <p:nvPr>
            <p:ph sz="quarter" idx="4"/>
          </p:nvPr>
        </p:nvSpPr>
        <p:spPr/>
        <p:txBody>
          <a:bodyPr/>
          <a:lstStyle/>
          <a:p>
            <a:r>
              <a:rPr lang="en-US" dirty="0"/>
              <a:t>Your firm’s capabilities</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1490950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Discovery</a:t>
            </a:r>
            <a:br>
              <a:rPr lang="en-US" dirty="0"/>
            </a:br>
            <a:r>
              <a:rPr lang="en-US" sz="2000" dirty="0">
                <a:solidFill>
                  <a:schemeClr val="accent1"/>
                </a:solidFill>
              </a:rPr>
              <a:t>Getting to Know Your Client</a:t>
            </a:r>
            <a:endParaRPr lang="en-US" dirty="0">
              <a:solidFill>
                <a:schemeClr val="accent1"/>
              </a:solidFill>
            </a:endParaRPr>
          </a:p>
        </p:txBody>
      </p:sp>
      <p:sp>
        <p:nvSpPr>
          <p:cNvPr id="3" name="Content Placeholder 2"/>
          <p:cNvSpPr>
            <a:spLocks noGrp="1"/>
          </p:cNvSpPr>
          <p:nvPr>
            <p:ph idx="1"/>
          </p:nvPr>
        </p:nvSpPr>
        <p:spPr>
          <a:xfrm>
            <a:off x="847703" y="1501920"/>
            <a:ext cx="7202456" cy="2909441"/>
          </a:xfrm>
        </p:spPr>
        <p:txBody>
          <a:bodyPr>
            <a:normAutofit fontScale="92500" lnSpcReduction="10000"/>
          </a:bodyPr>
          <a:lstStyle/>
          <a:p>
            <a:r>
              <a:rPr lang="en-US" sz="1800" dirty="0"/>
              <a:t>What prompted their </a:t>
            </a:r>
            <a:r>
              <a:rPr lang="en-US" sz="1800" b="1" dirty="0">
                <a:solidFill>
                  <a:schemeClr val="accent1"/>
                </a:solidFill>
              </a:rPr>
              <a:t>contact</a:t>
            </a:r>
            <a:r>
              <a:rPr lang="en-US" sz="1800" dirty="0"/>
              <a:t> with you or their </a:t>
            </a:r>
            <a:r>
              <a:rPr lang="en-US" sz="1800" b="1" dirty="0">
                <a:solidFill>
                  <a:schemeClr val="accent1"/>
                </a:solidFill>
              </a:rPr>
              <a:t>agreement</a:t>
            </a:r>
            <a:r>
              <a:rPr lang="en-US" sz="1800" dirty="0"/>
              <a:t> to meet with you?</a:t>
            </a:r>
          </a:p>
          <a:p>
            <a:r>
              <a:rPr lang="en-US" sz="1800" dirty="0"/>
              <a:t>What is their </a:t>
            </a:r>
            <a:r>
              <a:rPr lang="en-US" sz="1800" b="1" dirty="0">
                <a:solidFill>
                  <a:schemeClr val="accent1"/>
                </a:solidFill>
              </a:rPr>
              <a:t>timeframe</a:t>
            </a:r>
            <a:r>
              <a:rPr lang="en-US" sz="1800" dirty="0"/>
              <a:t> for achieving their desired outcome(s)? What is driving those dates?</a:t>
            </a:r>
          </a:p>
          <a:p>
            <a:r>
              <a:rPr lang="en-US" sz="1800" dirty="0"/>
              <a:t>Are you meeting with a </a:t>
            </a:r>
            <a:r>
              <a:rPr lang="en-US" sz="1800" b="1" dirty="0">
                <a:solidFill>
                  <a:schemeClr val="accent1"/>
                </a:solidFill>
              </a:rPr>
              <a:t>decision maker</a:t>
            </a:r>
            <a:r>
              <a:rPr lang="en-US" sz="1800" dirty="0"/>
              <a:t>?</a:t>
            </a:r>
          </a:p>
          <a:p>
            <a:pPr lvl="1"/>
            <a:r>
              <a:rPr lang="en-US" sz="1600" dirty="0"/>
              <a:t>A decision maker is someone who can say “yes” to move forward with an engagement, has the entire budget authority for your proposed work, and does not need to seek approval from anyone else in order to do so.</a:t>
            </a:r>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705039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First Client Face-to-Face</a:t>
            </a:r>
          </a:p>
        </p:txBody>
      </p:sp>
      <p:sp>
        <p:nvSpPr>
          <p:cNvPr id="3" name="Content Placeholder 2"/>
          <p:cNvSpPr>
            <a:spLocks noGrp="1"/>
          </p:cNvSpPr>
          <p:nvPr>
            <p:ph idx="1"/>
          </p:nvPr>
        </p:nvSpPr>
        <p:spPr/>
        <p:txBody>
          <a:bodyPr/>
          <a:lstStyle/>
          <a:p>
            <a:r>
              <a:rPr lang="en-US" sz="1800" dirty="0"/>
              <a:t>Don’t request more than 1 hour of their time</a:t>
            </a:r>
          </a:p>
          <a:p>
            <a:r>
              <a:rPr lang="en-US" sz="1800" dirty="0"/>
              <a:t>Clarify who will be attending</a:t>
            </a:r>
          </a:p>
          <a:p>
            <a:r>
              <a:rPr lang="en-US" sz="1800" dirty="0"/>
              <a:t>Be clear about logistics (date, time, place)</a:t>
            </a:r>
          </a:p>
          <a:p>
            <a:r>
              <a:rPr lang="en-US" sz="1800" dirty="0"/>
              <a:t>DO NOT BE LATE</a:t>
            </a:r>
          </a:p>
          <a:p>
            <a:r>
              <a:rPr lang="en-US" sz="1800" dirty="0"/>
              <a:t>Prepare!</a:t>
            </a:r>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7" name="Picture 6" descr="Kristovskis-&lt;strong&gt;meeting&lt;/strong&gt;-62.jpg | Flickr - Photo Sharing!"/>
          <p:cNvPicPr>
            <a:picLocks noChangeAspect="1"/>
          </p:cNvPicPr>
          <p:nvPr/>
        </p:nvPicPr>
        <p:blipFill>
          <a:blip r:embed="rId2"/>
          <a:stretch>
            <a:fillRect/>
          </a:stretch>
        </p:blipFill>
        <p:spPr>
          <a:xfrm>
            <a:off x="6153665" y="2626695"/>
            <a:ext cx="2639373" cy="1731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3157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Baseline Data </a:t>
            </a:r>
          </a:p>
        </p:txBody>
      </p:sp>
      <p:sp>
        <p:nvSpPr>
          <p:cNvPr id="3" name="Content Placeholder 2"/>
          <p:cNvSpPr>
            <a:spLocks noGrp="1"/>
          </p:cNvSpPr>
          <p:nvPr>
            <p:ph idx="1"/>
          </p:nvPr>
        </p:nvSpPr>
        <p:spPr>
          <a:xfrm>
            <a:off x="847703" y="1385186"/>
            <a:ext cx="7202456" cy="2958214"/>
          </a:xfrm>
        </p:spPr>
        <p:txBody>
          <a:bodyPr>
            <a:normAutofit fontScale="92500" lnSpcReduction="20000"/>
          </a:bodyPr>
          <a:lstStyle/>
          <a:p>
            <a:r>
              <a:rPr lang="en-US" sz="1800" dirty="0"/>
              <a:t>Who are their customers?</a:t>
            </a:r>
          </a:p>
          <a:p>
            <a:r>
              <a:rPr lang="en-US" sz="1800" dirty="0"/>
              <a:t>What is their revenue model?</a:t>
            </a:r>
          </a:p>
          <a:p>
            <a:r>
              <a:rPr lang="en-US" sz="1800" dirty="0"/>
              <a:t>What is their annual revenue?</a:t>
            </a:r>
          </a:p>
          <a:p>
            <a:r>
              <a:rPr lang="en-US" sz="1800" dirty="0"/>
              <a:t>Who is their CEO?</a:t>
            </a:r>
          </a:p>
          <a:p>
            <a:r>
              <a:rPr lang="en-US" sz="1800" dirty="0"/>
              <a:t>What does their organizational structure look like?</a:t>
            </a:r>
          </a:p>
          <a:p>
            <a:r>
              <a:rPr lang="en-US" sz="1800" dirty="0"/>
              <a:t>How many employees?</a:t>
            </a:r>
          </a:p>
          <a:p>
            <a:r>
              <a:rPr lang="en-US" sz="1800" dirty="0"/>
              <a:t>Geographic locations/multiple sites?</a:t>
            </a:r>
          </a:p>
          <a:p>
            <a:r>
              <a:rPr lang="en-US" sz="1800"/>
              <a:t>Latest news announcements</a:t>
            </a:r>
            <a:r>
              <a:rPr lang="en-US" sz="1800" dirty="0"/>
              <a:t>?</a:t>
            </a:r>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6" name="Picture 5" descr="Visioneer 4 the World Entrepreneurship. :: 사람에게 받는 ..."/>
          <p:cNvPicPr>
            <a:picLocks noChangeAspect="1"/>
          </p:cNvPicPr>
          <p:nvPr/>
        </p:nvPicPr>
        <p:blipFill>
          <a:blip r:embed="rId2">
            <a:clrChange>
              <a:clrFrom>
                <a:srgbClr val="FFFFFF"/>
              </a:clrFrom>
              <a:clrTo>
                <a:srgbClr val="FFFFFF">
                  <a:alpha val="0"/>
                </a:srgbClr>
              </a:clrTo>
            </a:clrChange>
          </a:blip>
          <a:stretch>
            <a:fillRect/>
          </a:stretch>
        </p:blipFill>
        <p:spPr>
          <a:xfrm>
            <a:off x="5531920" y="908302"/>
            <a:ext cx="2879061" cy="1909039"/>
          </a:xfrm>
          <a:prstGeom prst="rect">
            <a:avLst/>
          </a:prstGeom>
        </p:spPr>
      </p:pic>
    </p:spTree>
    <p:extLst>
      <p:ext uri="{BB962C8B-B14F-4D97-AF65-F5344CB8AC3E}">
        <p14:creationId xmlns:p14="http://schemas.microsoft.com/office/powerpoint/2010/main" val="359864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Heart of Business Development</a:t>
            </a:r>
          </a:p>
        </p:txBody>
      </p:sp>
      <p:sp>
        <p:nvSpPr>
          <p:cNvPr id="3" name="Content Placeholder 2"/>
          <p:cNvSpPr>
            <a:spLocks noGrp="1"/>
          </p:cNvSpPr>
          <p:nvPr>
            <p:ph idx="1"/>
          </p:nvPr>
        </p:nvSpPr>
        <p:spPr>
          <a:xfrm>
            <a:off x="711779" y="1501920"/>
            <a:ext cx="6220362" cy="2470932"/>
          </a:xfrm>
        </p:spPr>
        <p:txBody>
          <a:bodyPr/>
          <a:lstStyle/>
          <a:p>
            <a:pPr marL="0" indent="0" algn="ctr">
              <a:buNone/>
            </a:pPr>
            <a:r>
              <a:rPr lang="en-US" sz="2000" dirty="0">
                <a:solidFill>
                  <a:schemeClr val="accent1"/>
                </a:solidFill>
              </a:rPr>
              <a:t>“If people like you, they'll listen to you, but if they trust you, they'll do business with you.” </a:t>
            </a:r>
          </a:p>
          <a:p>
            <a:pPr marL="0" indent="0" algn="r">
              <a:spcBef>
                <a:spcPts val="0"/>
              </a:spcBef>
              <a:buNone/>
            </a:pPr>
            <a:r>
              <a:rPr lang="en-US" dirty="0">
                <a:solidFill>
                  <a:schemeClr val="accent1"/>
                </a:solidFill>
              </a:rPr>
              <a:t>~ Zig Ziglar</a:t>
            </a:r>
          </a:p>
          <a:p>
            <a:pPr marL="0" indent="0" algn="r">
              <a:spcBef>
                <a:spcPts val="0"/>
              </a:spcBef>
              <a:buNone/>
            </a:pPr>
            <a:endParaRPr lang="en-US" dirty="0">
              <a:solidFill>
                <a:schemeClr val="accent1"/>
              </a:solidFill>
            </a:endParaRPr>
          </a:p>
          <a:p>
            <a:pPr marL="0" indent="0">
              <a:spcBef>
                <a:spcPts val="0"/>
              </a:spcBef>
              <a:buNone/>
            </a:pPr>
            <a:r>
              <a:rPr lang="en-US" sz="2000" dirty="0"/>
              <a:t>                </a:t>
            </a:r>
            <a:r>
              <a:rPr lang="en-US" sz="2000" b="1" dirty="0"/>
              <a:t>What are you doing each day to          </a:t>
            </a:r>
          </a:p>
          <a:p>
            <a:pPr marL="0" indent="0">
              <a:spcBef>
                <a:spcPts val="0"/>
              </a:spcBef>
              <a:buNone/>
            </a:pPr>
            <a:r>
              <a:rPr lang="en-US" sz="2000" b="1" dirty="0"/>
              <a:t>                earn your customers’ trust?</a:t>
            </a:r>
          </a:p>
          <a:p>
            <a:pPr marL="0" indent="0">
              <a:buNone/>
            </a:pPr>
            <a:endParaRPr lang="en-US" dirty="0"/>
          </a:p>
        </p:txBody>
      </p:sp>
      <p:sp>
        <p:nvSpPr>
          <p:cNvPr id="4" name="Footer Placeholder 3"/>
          <p:cNvSpPr>
            <a:spLocks noGrp="1"/>
          </p:cNvSpPr>
          <p:nvPr>
            <p:ph type="ftr" sz="quarter" idx="11"/>
          </p:nvPr>
        </p:nvSpPr>
        <p:spPr>
          <a:xfrm>
            <a:off x="847703" y="148281"/>
            <a:ext cx="4972329" cy="330601"/>
          </a:xfrm>
        </p:spPr>
        <p:txBody>
          <a:bodyPr/>
          <a:lstStyle/>
          <a:p>
            <a:r>
              <a:rPr lang="en-US" dirty="0"/>
              <a:t>© Preiser Consultants 2017. All Rights Reserved. Do Not Copy Without Permission.</a:t>
            </a:r>
          </a:p>
        </p:txBody>
      </p:sp>
      <p:pic>
        <p:nvPicPr>
          <p:cNvPr id="6" name="Picture 5" descr="Handshake"/>
          <p:cNvPicPr>
            <a:picLocks noChangeAspect="1"/>
          </p:cNvPicPr>
          <p:nvPr/>
        </p:nvPicPr>
        <p:blipFill rotWithShape="1">
          <a:blip r:embed="rId2"/>
          <a:srcRect t="19341" b="15423"/>
          <a:stretch/>
        </p:blipFill>
        <p:spPr>
          <a:xfrm>
            <a:off x="7018637" y="2669060"/>
            <a:ext cx="1678721" cy="1640764"/>
          </a:xfrm>
          <a:prstGeom prst="rect">
            <a:avLst/>
          </a:prstGeom>
          <a:ln>
            <a:noFill/>
          </a:ln>
          <a:effectLst>
            <a:outerShdw blurRad="292100" dist="139700" dir="2700000" algn="tl" rotWithShape="0">
              <a:srgbClr val="333333">
                <a:alpha val="65000"/>
              </a:srgbClr>
            </a:outerShdw>
          </a:effectLst>
        </p:spPr>
      </p:pic>
      <p:pic>
        <p:nvPicPr>
          <p:cNvPr id="7" name="Graphic 6" descr="Head with Gears"/>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913" y="2524958"/>
            <a:ext cx="914400" cy="914400"/>
          </a:xfrm>
          <a:prstGeom prst="rect">
            <a:avLst/>
          </a:prstGeom>
        </p:spPr>
      </p:pic>
    </p:spTree>
    <p:extLst>
      <p:ext uri="{BB962C8B-B14F-4D97-AF65-F5344CB8AC3E}">
        <p14:creationId xmlns:p14="http://schemas.microsoft.com/office/powerpoint/2010/main" val="3578050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for the Meeting</a:t>
            </a:r>
          </a:p>
        </p:txBody>
      </p:sp>
      <p:sp>
        <p:nvSpPr>
          <p:cNvPr id="3" name="Content Placeholder 2"/>
          <p:cNvSpPr>
            <a:spLocks noGrp="1"/>
          </p:cNvSpPr>
          <p:nvPr>
            <p:ph idx="1"/>
          </p:nvPr>
        </p:nvSpPr>
        <p:spPr>
          <a:xfrm>
            <a:off x="847703" y="1524369"/>
            <a:ext cx="7202456" cy="2470932"/>
          </a:xfrm>
        </p:spPr>
        <p:txBody>
          <a:bodyPr/>
          <a:lstStyle/>
          <a:p>
            <a:pPr marL="0" indent="0">
              <a:spcAft>
                <a:spcPts val="1200"/>
              </a:spcAft>
              <a:buNone/>
            </a:pPr>
            <a:r>
              <a:rPr lang="en-US" sz="2000" dirty="0"/>
              <a:t>Be familiar with your potential client’s space:</a:t>
            </a:r>
          </a:p>
          <a:p>
            <a:pPr lvl="1"/>
            <a:r>
              <a:rPr lang="en-US" sz="1800" dirty="0"/>
              <a:t>Website and press releases</a:t>
            </a:r>
          </a:p>
          <a:p>
            <a:pPr lvl="1"/>
            <a:r>
              <a:rPr lang="en-US" sz="1800" dirty="0"/>
              <a:t>Google search</a:t>
            </a:r>
          </a:p>
          <a:p>
            <a:pPr lvl="1"/>
            <a:r>
              <a:rPr lang="en-US" sz="1800" dirty="0"/>
              <a:t>LinkedIn page</a:t>
            </a:r>
          </a:p>
          <a:p>
            <a:pPr lvl="1"/>
            <a:r>
              <a:rPr lang="en-US" sz="1800" dirty="0"/>
              <a:t>Other social media accounts</a:t>
            </a:r>
          </a:p>
          <a:p>
            <a:pPr lvl="1"/>
            <a:endParaRPr lang="en-US" sz="1650" dirty="0"/>
          </a:p>
          <a:p>
            <a:pPr lvl="1"/>
            <a:endParaRPr lang="en-US" sz="1650" dirty="0"/>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6" name="Picture 5" descr="El teclado, la nueva interfaz para escribir Cómo practicar para ..."/>
          <p:cNvPicPr>
            <a:picLocks noChangeAspect="1"/>
          </p:cNvPicPr>
          <p:nvPr/>
        </p:nvPicPr>
        <p:blipFill>
          <a:blip r:embed="rId2"/>
          <a:stretch>
            <a:fillRect/>
          </a:stretch>
        </p:blipFill>
        <p:spPr>
          <a:xfrm>
            <a:off x="5676385" y="2321666"/>
            <a:ext cx="2857500"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3125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Discovery Meeting</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072861108"/>
              </p:ext>
            </p:extLst>
          </p:nvPr>
        </p:nvGraphicFramePr>
        <p:xfrm>
          <a:off x="679622" y="1149179"/>
          <a:ext cx="7624119" cy="3484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8589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Stage</a:t>
            </a:r>
          </a:p>
        </p:txBody>
      </p:sp>
      <p:sp>
        <p:nvSpPr>
          <p:cNvPr id="3" name="Content Placeholder 2"/>
          <p:cNvSpPr>
            <a:spLocks noGrp="1"/>
          </p:cNvSpPr>
          <p:nvPr>
            <p:ph idx="1"/>
          </p:nvPr>
        </p:nvSpPr>
        <p:spPr>
          <a:xfrm>
            <a:off x="847703" y="1628827"/>
            <a:ext cx="5750805" cy="2470932"/>
          </a:xfrm>
        </p:spPr>
        <p:txBody>
          <a:bodyPr>
            <a:normAutofit/>
          </a:bodyPr>
          <a:lstStyle/>
          <a:p>
            <a:r>
              <a:rPr lang="en-US" sz="1600" dirty="0"/>
              <a:t>Greetings, begin rapport building</a:t>
            </a:r>
          </a:p>
          <a:p>
            <a:r>
              <a:rPr lang="en-US" sz="1600" dirty="0"/>
              <a:t>Introductions</a:t>
            </a:r>
          </a:p>
          <a:p>
            <a:r>
              <a:rPr lang="en-US" sz="1600" dirty="0"/>
              <a:t>Clarify roles for meeting as well as for go-forward</a:t>
            </a:r>
          </a:p>
          <a:p>
            <a:r>
              <a:rPr lang="en-US" sz="1600" dirty="0"/>
              <a:t>Double-check time availability for entire scheduled meeting</a:t>
            </a:r>
          </a:p>
          <a:p>
            <a:r>
              <a:rPr lang="en-US" sz="1600" dirty="0"/>
              <a:t>Restate meeting goal; negotiate any differences</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6" name="Picture 5" descr="The &lt;strong&gt;Conductor&lt;/strong&gt; Type Free Stock Photo - Public Domain Pictures"/>
          <p:cNvPicPr>
            <a:picLocks noChangeAspect="1"/>
          </p:cNvPicPr>
          <p:nvPr/>
        </p:nvPicPr>
        <p:blipFill>
          <a:blip r:embed="rId2">
            <a:clrChange>
              <a:clrFrom>
                <a:srgbClr val="FFFFFF"/>
              </a:clrFrom>
              <a:clrTo>
                <a:srgbClr val="FFFFFF">
                  <a:alpha val="0"/>
                </a:srgbClr>
              </a:clrTo>
            </a:clrChange>
          </a:blip>
          <a:stretch>
            <a:fillRect/>
          </a:stretch>
        </p:blipFill>
        <p:spPr>
          <a:xfrm>
            <a:off x="6049349" y="1351847"/>
            <a:ext cx="2504987" cy="3024891"/>
          </a:xfrm>
          <a:prstGeom prst="rect">
            <a:avLst/>
          </a:prstGeom>
        </p:spPr>
      </p:pic>
    </p:spTree>
    <p:extLst>
      <p:ext uri="{BB962C8B-B14F-4D97-AF65-F5344CB8AC3E}">
        <p14:creationId xmlns:p14="http://schemas.microsoft.com/office/powerpoint/2010/main" val="1420276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Your Client?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1410290"/>
              </p:ext>
            </p:extLst>
          </p:nvPr>
        </p:nvGraphicFramePr>
        <p:xfrm>
          <a:off x="1124465" y="803189"/>
          <a:ext cx="7024602" cy="3558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847703" y="246981"/>
            <a:ext cx="5058827" cy="231901"/>
          </a:xfrm>
        </p:spPr>
        <p:txBody>
          <a:bodyPr/>
          <a:lstStyle/>
          <a:p>
            <a:r>
              <a:rPr lang="en-US" dirty="0"/>
              <a:t>© Preiser Consultants 2017. All Rights Reserved. Do Not Copy Without Permission.</a:t>
            </a:r>
          </a:p>
        </p:txBody>
      </p:sp>
      <p:sp>
        <p:nvSpPr>
          <p:cNvPr id="6" name="TextBox 5"/>
          <p:cNvSpPr txBox="1"/>
          <p:nvPr/>
        </p:nvSpPr>
        <p:spPr>
          <a:xfrm>
            <a:off x="847703" y="4695568"/>
            <a:ext cx="4300688" cy="261610"/>
          </a:xfrm>
          <a:prstGeom prst="rect">
            <a:avLst/>
          </a:prstGeom>
          <a:noFill/>
        </p:spPr>
        <p:txBody>
          <a:bodyPr wrap="square" rtlCol="0">
            <a:spAutoFit/>
          </a:bodyPr>
          <a:lstStyle/>
          <a:p>
            <a:r>
              <a:rPr lang="en-US" sz="1050" dirty="0">
                <a:solidFill>
                  <a:schemeClr val="bg1"/>
                </a:solidFill>
                <a:latin typeface="Arial" panose="020B0604020202020204" pitchFamily="34" charset="0"/>
                <a:cs typeface="Arial" panose="020B0604020202020204" pitchFamily="34" charset="0"/>
              </a:rPr>
              <a:t>Jeremy Miller. </a:t>
            </a:r>
            <a:r>
              <a:rPr lang="en-US" sz="1050" i="1" dirty="0">
                <a:solidFill>
                  <a:schemeClr val="bg1"/>
                </a:solidFill>
                <a:latin typeface="Arial" panose="020B0604020202020204" pitchFamily="34" charset="0"/>
                <a:cs typeface="Arial" panose="020B0604020202020204" pitchFamily="34" charset="0"/>
              </a:rPr>
              <a:t>Sticky Branding. </a:t>
            </a:r>
            <a:r>
              <a:rPr lang="en-US" sz="1050" dirty="0">
                <a:solidFill>
                  <a:schemeClr val="bg1"/>
                </a:solidFill>
                <a:latin typeface="Arial" panose="020B0604020202020204" pitchFamily="34" charset="0"/>
                <a:cs typeface="Arial" panose="020B0604020202020204" pitchFamily="34" charset="0"/>
              </a:rPr>
              <a:t>Adapted</a:t>
            </a:r>
            <a:r>
              <a:rPr lang="en-US" sz="1050" i="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1894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Discovery</a:t>
            </a:r>
          </a:p>
        </p:txBody>
      </p:sp>
      <p:sp>
        <p:nvSpPr>
          <p:cNvPr id="3" name="Content Placeholder 2"/>
          <p:cNvSpPr>
            <a:spLocks noGrp="1"/>
          </p:cNvSpPr>
          <p:nvPr>
            <p:ph idx="1"/>
          </p:nvPr>
        </p:nvSpPr>
        <p:spPr>
          <a:xfrm>
            <a:off x="847703" y="1198606"/>
            <a:ext cx="7202456" cy="3274540"/>
          </a:xfrm>
        </p:spPr>
        <p:txBody>
          <a:bodyPr>
            <a:normAutofit lnSpcReduction="10000"/>
          </a:bodyPr>
          <a:lstStyle/>
          <a:p>
            <a:r>
              <a:rPr lang="en-US" sz="1600" dirty="0"/>
              <a:t>What is the problem, challenge, or pain your client is experiencing?</a:t>
            </a:r>
          </a:p>
          <a:p>
            <a:r>
              <a:rPr lang="en-US" sz="1600" dirty="0"/>
              <a:t>What do they believe is causing the problem? Are they correct?</a:t>
            </a:r>
          </a:p>
          <a:p>
            <a:r>
              <a:rPr lang="en-US" sz="1600" dirty="0"/>
              <a:t>What are some of the repercussions (collateral damage) of the problem?</a:t>
            </a:r>
          </a:p>
          <a:p>
            <a:r>
              <a:rPr lang="en-US" sz="1600" dirty="0"/>
              <a:t>What is their vision for a perfect future?</a:t>
            </a:r>
          </a:p>
          <a:p>
            <a:r>
              <a:rPr lang="en-US" sz="1600" dirty="0"/>
              <a:t>What is their most immediate need?</a:t>
            </a:r>
          </a:p>
          <a:p>
            <a:r>
              <a:rPr lang="en-US" sz="1600" dirty="0"/>
              <a:t>What is driving any sense of urgency?</a:t>
            </a:r>
          </a:p>
          <a:p>
            <a:r>
              <a:rPr lang="en-US" sz="1600" dirty="0"/>
              <a:t>What is the problem currently costing them? (dollars, people, reputation, etc.)</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6" name="Picture 5" descr="Publicado por Reina Sanchez en 23:25 13 comentarios:"/>
          <p:cNvPicPr>
            <a:picLocks noChangeAspect="1"/>
          </p:cNvPicPr>
          <p:nvPr/>
        </p:nvPicPr>
        <p:blipFill>
          <a:blip r:embed="rId2">
            <a:clrChange>
              <a:clrFrom>
                <a:srgbClr val="E0DFDD"/>
              </a:clrFrom>
              <a:clrTo>
                <a:srgbClr val="E0DFDD">
                  <a:alpha val="0"/>
                </a:srgbClr>
              </a:clrTo>
            </a:clrChange>
          </a:blip>
          <a:stretch>
            <a:fillRect/>
          </a:stretch>
        </p:blipFill>
        <p:spPr>
          <a:xfrm>
            <a:off x="6512010" y="2154996"/>
            <a:ext cx="2522838" cy="1665073"/>
          </a:xfrm>
          <a:prstGeom prst="rect">
            <a:avLst/>
          </a:prstGeom>
        </p:spPr>
      </p:pic>
    </p:spTree>
    <p:extLst>
      <p:ext uri="{BB962C8B-B14F-4D97-AF65-F5344CB8AC3E}">
        <p14:creationId xmlns:p14="http://schemas.microsoft.com/office/powerpoint/2010/main" val="1668383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There’s More to Discover…</a:t>
            </a:r>
          </a:p>
        </p:txBody>
      </p:sp>
      <p:sp>
        <p:nvSpPr>
          <p:cNvPr id="3" name="Content Placeholder 2"/>
          <p:cNvSpPr>
            <a:spLocks noGrp="1"/>
          </p:cNvSpPr>
          <p:nvPr>
            <p:ph idx="1"/>
          </p:nvPr>
        </p:nvSpPr>
        <p:spPr>
          <a:xfrm>
            <a:off x="847703" y="1334530"/>
            <a:ext cx="7202456" cy="3274540"/>
          </a:xfrm>
        </p:spPr>
        <p:txBody>
          <a:bodyPr>
            <a:normAutofit lnSpcReduction="10000"/>
          </a:bodyPr>
          <a:lstStyle/>
          <a:p>
            <a:r>
              <a:rPr lang="en-US" sz="1600" dirty="0"/>
              <a:t>Are you and the client on the same page?</a:t>
            </a:r>
          </a:p>
          <a:p>
            <a:r>
              <a:rPr lang="en-US" sz="1600" dirty="0"/>
              <a:t>How interested are they in moving forward?</a:t>
            </a:r>
          </a:p>
          <a:p>
            <a:r>
              <a:rPr lang="en-US" sz="1600" dirty="0"/>
              <a:t>Are they able to make the buying decision?</a:t>
            </a:r>
          </a:p>
          <a:p>
            <a:r>
              <a:rPr lang="en-US" sz="1600" dirty="0"/>
              <a:t>What does the client’s buying process look like?</a:t>
            </a:r>
          </a:p>
          <a:p>
            <a:r>
              <a:rPr lang="en-US" sz="1600" dirty="0"/>
              <a:t>Who else, if anyone, needs to be involved?</a:t>
            </a:r>
          </a:p>
          <a:p>
            <a:r>
              <a:rPr lang="en-US" sz="1600" dirty="0"/>
              <a:t>What would it look like if you were to work together (roles, deliverables, etc.)?</a:t>
            </a:r>
          </a:p>
          <a:p>
            <a:r>
              <a:rPr lang="en-US" sz="1600" dirty="0"/>
              <a:t>Is the client ready to move make the investment and move forward at this time?</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5" name="Picture 4" descr="Publicado por Reina Sanchez en 23:25 13 comentarios:"/>
          <p:cNvPicPr>
            <a:picLocks noChangeAspect="1"/>
          </p:cNvPicPr>
          <p:nvPr/>
        </p:nvPicPr>
        <p:blipFill>
          <a:blip r:embed="rId2">
            <a:clrChange>
              <a:clrFrom>
                <a:srgbClr val="E0DFDD"/>
              </a:clrFrom>
              <a:clrTo>
                <a:srgbClr val="E0DFDD">
                  <a:alpha val="0"/>
                </a:srgbClr>
              </a:clrTo>
            </a:clrChange>
          </a:blip>
          <a:stretch>
            <a:fillRect/>
          </a:stretch>
        </p:blipFill>
        <p:spPr>
          <a:xfrm>
            <a:off x="6128950" y="1322459"/>
            <a:ext cx="2522838" cy="1665073"/>
          </a:xfrm>
          <a:prstGeom prst="rect">
            <a:avLst/>
          </a:prstGeom>
        </p:spPr>
      </p:pic>
    </p:spTree>
    <p:extLst>
      <p:ext uri="{BB962C8B-B14F-4D97-AF65-F5344CB8AC3E}">
        <p14:creationId xmlns:p14="http://schemas.microsoft.com/office/powerpoint/2010/main" val="227868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the Engagement</a:t>
            </a:r>
          </a:p>
        </p:txBody>
      </p:sp>
      <p:sp>
        <p:nvSpPr>
          <p:cNvPr id="3" name="Content Placeholder 2"/>
          <p:cNvSpPr>
            <a:spLocks noGrp="1"/>
          </p:cNvSpPr>
          <p:nvPr>
            <p:ph idx="1"/>
          </p:nvPr>
        </p:nvSpPr>
        <p:spPr>
          <a:xfrm>
            <a:off x="847703" y="1403066"/>
            <a:ext cx="7202456" cy="2909441"/>
          </a:xfrm>
        </p:spPr>
        <p:txBody>
          <a:bodyPr>
            <a:normAutofit fontScale="85000" lnSpcReduction="20000"/>
          </a:bodyPr>
          <a:lstStyle/>
          <a:p>
            <a:r>
              <a:rPr lang="en-US" sz="1900" dirty="0"/>
              <a:t>Get agreement to discuss specific solutions</a:t>
            </a:r>
          </a:p>
          <a:p>
            <a:r>
              <a:rPr lang="en-US" sz="1900" dirty="0"/>
              <a:t>Share ideas/test their interest</a:t>
            </a:r>
          </a:p>
          <a:p>
            <a:r>
              <a:rPr lang="en-US" sz="1900" dirty="0"/>
              <a:t>Confirm the client’s level of interest</a:t>
            </a:r>
          </a:p>
          <a:p>
            <a:r>
              <a:rPr lang="en-US" sz="1900" dirty="0"/>
              <a:t>Set clear financial expectations</a:t>
            </a:r>
          </a:p>
          <a:p>
            <a:r>
              <a:rPr lang="en-US" sz="1900" dirty="0"/>
              <a:t>Determine decision making authority</a:t>
            </a:r>
          </a:p>
          <a:p>
            <a:r>
              <a:rPr lang="en-US" sz="1900" dirty="0"/>
              <a:t>Discuss a realistic time frame</a:t>
            </a:r>
          </a:p>
          <a:p>
            <a:r>
              <a:rPr lang="en-US" sz="1900" dirty="0"/>
              <a:t>Address risk</a:t>
            </a:r>
          </a:p>
          <a:p>
            <a:r>
              <a:rPr lang="en-US" sz="1900" dirty="0"/>
              <a:t>Close on a strong note</a:t>
            </a:r>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6" name="Picture 5" descr="File:&lt;strong&gt;Handshake&lt;/strong&gt; icon GREEN-BLUE.svg - Wikimedia Commons"/>
          <p:cNvPicPr>
            <a:picLocks noChangeAspect="1"/>
          </p:cNvPicPr>
          <p:nvPr/>
        </p:nvPicPr>
        <p:blipFill>
          <a:blip r:embed="rId2"/>
          <a:stretch>
            <a:fillRect/>
          </a:stretch>
        </p:blipFill>
        <p:spPr>
          <a:xfrm>
            <a:off x="5583080" y="2288846"/>
            <a:ext cx="2467079" cy="2467079"/>
          </a:xfrm>
          <a:prstGeom prst="rect">
            <a:avLst/>
          </a:prstGeom>
        </p:spPr>
      </p:pic>
    </p:spTree>
    <p:extLst>
      <p:ext uri="{BB962C8B-B14F-4D97-AF65-F5344CB8AC3E}">
        <p14:creationId xmlns:p14="http://schemas.microsoft.com/office/powerpoint/2010/main" val="3561881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Problems Can Be Quantified</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71951102"/>
              </p:ext>
            </p:extLst>
          </p:nvPr>
        </p:nvGraphicFramePr>
        <p:xfrm>
          <a:off x="847725" y="1369284"/>
          <a:ext cx="7202488" cy="2471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2330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These Common Mistakes</a:t>
            </a:r>
          </a:p>
        </p:txBody>
      </p:sp>
      <p:sp>
        <p:nvSpPr>
          <p:cNvPr id="5" name="Content Placeholder 4"/>
          <p:cNvSpPr>
            <a:spLocks noGrp="1"/>
          </p:cNvSpPr>
          <p:nvPr>
            <p:ph sz="half" idx="1"/>
          </p:nvPr>
        </p:nvSpPr>
        <p:spPr>
          <a:xfrm>
            <a:off x="846875" y="1513007"/>
            <a:ext cx="3483864" cy="3034279"/>
          </a:xfrm>
        </p:spPr>
        <p:txBody>
          <a:bodyPr>
            <a:normAutofit/>
          </a:bodyPr>
          <a:lstStyle/>
          <a:p>
            <a:r>
              <a:rPr lang="en-US" sz="1600" dirty="0"/>
              <a:t>Contaminated thinking</a:t>
            </a:r>
          </a:p>
          <a:p>
            <a:r>
              <a:rPr lang="en-US" sz="1600" dirty="0"/>
              <a:t>Not managing time</a:t>
            </a:r>
          </a:p>
          <a:p>
            <a:r>
              <a:rPr lang="en-US" sz="1600" dirty="0"/>
              <a:t>Losing control of the meeting</a:t>
            </a:r>
          </a:p>
          <a:p>
            <a:r>
              <a:rPr lang="en-US" sz="1600" dirty="0"/>
              <a:t>Reacting without pausing</a:t>
            </a:r>
          </a:p>
          <a:p>
            <a:r>
              <a:rPr lang="en-US" sz="1600" dirty="0"/>
              <a:t>Making agreements you shouldn’t</a:t>
            </a:r>
          </a:p>
          <a:p>
            <a:r>
              <a:rPr lang="en-US" sz="1600" dirty="0"/>
              <a:t>Not discussing money</a:t>
            </a:r>
          </a:p>
          <a:p>
            <a:endParaRPr lang="en-US" dirty="0"/>
          </a:p>
          <a:p>
            <a:endParaRPr lang="en-US" dirty="0"/>
          </a:p>
        </p:txBody>
      </p:sp>
      <p:sp>
        <p:nvSpPr>
          <p:cNvPr id="6" name="Content Placeholder 5"/>
          <p:cNvSpPr>
            <a:spLocks noGrp="1"/>
          </p:cNvSpPr>
          <p:nvPr>
            <p:ph sz="half" idx="2"/>
          </p:nvPr>
        </p:nvSpPr>
        <p:spPr>
          <a:xfrm>
            <a:off x="4571705" y="1513007"/>
            <a:ext cx="3483864" cy="2885998"/>
          </a:xfrm>
        </p:spPr>
        <p:txBody>
          <a:bodyPr>
            <a:normAutofit/>
          </a:bodyPr>
          <a:lstStyle/>
          <a:p>
            <a:r>
              <a:rPr lang="en-US" sz="1600" dirty="0"/>
              <a:t>Believing without questioning</a:t>
            </a:r>
          </a:p>
          <a:p>
            <a:r>
              <a:rPr lang="en-US" sz="1600" dirty="0"/>
              <a:t>Not digging deeper</a:t>
            </a:r>
          </a:p>
          <a:p>
            <a:r>
              <a:rPr lang="en-US" sz="1600" dirty="0"/>
              <a:t>Failing to get agreement at each stage of the conversation</a:t>
            </a:r>
          </a:p>
          <a:p>
            <a:r>
              <a:rPr lang="en-US" sz="1600" dirty="0"/>
              <a:t>Leaving/ending without clear next steps</a:t>
            </a:r>
          </a:p>
          <a:p>
            <a:r>
              <a:rPr lang="en-US" sz="1600" dirty="0"/>
              <a:t>Not asking for the business</a:t>
            </a:r>
          </a:p>
          <a:p>
            <a:endParaRPr lang="en-US"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8" name="Picture 7" descr="Emoticons: &lt;strong&gt;Sad face&lt;/strong&gt; by nicubunu - &lt;strong&gt;sad face&lt;/strong&gt;"/>
          <p:cNvPicPr>
            <a:picLocks noChangeAspect="1"/>
          </p:cNvPicPr>
          <p:nvPr/>
        </p:nvPicPr>
        <p:blipFill>
          <a:blip r:embed="rId2"/>
          <a:stretch>
            <a:fillRect/>
          </a:stretch>
        </p:blipFill>
        <p:spPr>
          <a:xfrm>
            <a:off x="7782543" y="3371021"/>
            <a:ext cx="1027984" cy="1027984"/>
          </a:xfrm>
          <a:prstGeom prst="rect">
            <a:avLst/>
          </a:prstGeom>
        </p:spPr>
      </p:pic>
    </p:spTree>
    <p:extLst>
      <p:ext uri="{BB962C8B-B14F-4D97-AF65-F5344CB8AC3E}">
        <p14:creationId xmlns:p14="http://schemas.microsoft.com/office/powerpoint/2010/main" val="621800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to Respond to ANY Difficult Question</a:t>
            </a:r>
          </a:p>
        </p:txBody>
      </p:sp>
      <p:sp>
        <p:nvSpPr>
          <p:cNvPr id="7" name="Content Placeholder 6"/>
          <p:cNvSpPr>
            <a:spLocks noGrp="1"/>
          </p:cNvSpPr>
          <p:nvPr>
            <p:ph idx="1"/>
          </p:nvPr>
        </p:nvSpPr>
        <p:spPr>
          <a:xfrm>
            <a:off x="847703" y="1618735"/>
            <a:ext cx="4527486" cy="2817340"/>
          </a:xfrm>
        </p:spPr>
        <p:txBody>
          <a:bodyPr>
            <a:normAutofit fontScale="92500" lnSpcReduction="20000"/>
          </a:bodyPr>
          <a:lstStyle/>
          <a:p>
            <a:r>
              <a:rPr lang="en-US" sz="1800" dirty="0"/>
              <a:t>Pause – Silence is OK</a:t>
            </a:r>
          </a:p>
          <a:p>
            <a:r>
              <a:rPr lang="en-US" sz="1800" dirty="0"/>
              <a:t>Breathe</a:t>
            </a:r>
          </a:p>
          <a:p>
            <a:r>
              <a:rPr lang="en-US" sz="1800" dirty="0"/>
              <a:t>Respond with, “Let me think about that for a minute.”</a:t>
            </a:r>
          </a:p>
          <a:p>
            <a:r>
              <a:rPr lang="en-US" sz="1800" dirty="0"/>
              <a:t>Decide whether the question makes sense</a:t>
            </a:r>
          </a:p>
          <a:p>
            <a:r>
              <a:rPr lang="en-US" sz="1800" dirty="0"/>
              <a:t>Don’t feel obligated to respond</a:t>
            </a:r>
          </a:p>
          <a:p>
            <a:r>
              <a:rPr lang="en-US" sz="1800" dirty="0"/>
              <a:t>Ask for clarification if appropriate</a:t>
            </a:r>
          </a:p>
        </p:txBody>
      </p:sp>
      <p:sp>
        <p:nvSpPr>
          <p:cNvPr id="5" name="Footer Placeholder 4"/>
          <p:cNvSpPr>
            <a:spLocks noGrp="1"/>
          </p:cNvSpPr>
          <p:nvPr>
            <p:ph type="ftr" sz="quarter" idx="11"/>
          </p:nvPr>
        </p:nvSpPr>
        <p:spPr/>
        <p:txBody>
          <a:bodyPr/>
          <a:lstStyle/>
          <a:p>
            <a:r>
              <a:rPr lang="en-US"/>
              <a:t>© Preiser Consultants 2017. All Rights Reserved. Do Not Copy Without Permission.</a:t>
            </a:r>
          </a:p>
        </p:txBody>
      </p:sp>
      <p:pic>
        <p:nvPicPr>
          <p:cNvPr id="9" name="Picture 8" descr="12102014 Tough &lt;strong&gt;Questions&lt;/strong&gt; Week 2 on Vimeo"/>
          <p:cNvPicPr>
            <a:picLocks noChangeAspect="1"/>
          </p:cNvPicPr>
          <p:nvPr/>
        </p:nvPicPr>
        <p:blipFill rotWithShape="1">
          <a:blip r:embed="rId2"/>
          <a:srcRect l="7354"/>
          <a:stretch/>
        </p:blipFill>
        <p:spPr>
          <a:xfrm>
            <a:off x="5538355" y="1738031"/>
            <a:ext cx="3237470" cy="1965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649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Outbound Vs. Inbound Contacts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101339236"/>
              </p:ext>
            </p:extLst>
          </p:nvPr>
        </p:nvGraphicFramePr>
        <p:xfrm>
          <a:off x="846138" y="1624013"/>
          <a:ext cx="3484562" cy="247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773655593"/>
              </p:ext>
            </p:extLst>
          </p:nvPr>
        </p:nvGraphicFramePr>
        <p:xfrm>
          <a:off x="4572000" y="1628775"/>
          <a:ext cx="3482975" cy="2465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3"/>
          <p:cNvSpPr>
            <a:spLocks noGrp="1"/>
          </p:cNvSpPr>
          <p:nvPr>
            <p:ph type="ftr" sz="quarter" idx="11"/>
          </p:nvPr>
        </p:nvSpPr>
        <p:spPr/>
        <p:txBody>
          <a:bodyPr/>
          <a:lstStyle/>
          <a:p>
            <a:r>
              <a:rPr lang="en-US" dirty="0"/>
              <a:t>© Preiser Consultants 2017. All Rights Reserved. Do Not Copy Without Permission.</a:t>
            </a:r>
          </a:p>
        </p:txBody>
      </p:sp>
    </p:spTree>
    <p:extLst>
      <p:ext uri="{BB962C8B-B14F-4D97-AF65-F5344CB8AC3E}">
        <p14:creationId xmlns:p14="http://schemas.microsoft.com/office/powerpoint/2010/main" val="19968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Listen for the Why…</a:t>
            </a:r>
          </a:p>
        </p:txBody>
      </p:sp>
      <p:pic>
        <p:nvPicPr>
          <p:cNvPr id="10" name="Content Placeholder 9" descr="Log in | Sign Up Upload Clipart"/>
          <p:cNvPicPr>
            <a:picLocks noGrp="1" noChangeAspect="1"/>
          </p:cNvPicPr>
          <p:nvPr>
            <p:ph sz="half" idx="1"/>
          </p:nvPr>
        </p:nvPicPr>
        <p:blipFill>
          <a:blip r:embed="rId2"/>
          <a:stretch>
            <a:fillRect/>
          </a:stretch>
        </p:blipFill>
        <p:spPr>
          <a:xfrm>
            <a:off x="5053914" y="2005181"/>
            <a:ext cx="3053884" cy="2212793"/>
          </a:xfrm>
        </p:spPr>
      </p:pic>
      <p:sp>
        <p:nvSpPr>
          <p:cNvPr id="12" name="Content Placeholder 11"/>
          <p:cNvSpPr>
            <a:spLocks noGrp="1"/>
          </p:cNvSpPr>
          <p:nvPr>
            <p:ph sz="half" idx="2"/>
          </p:nvPr>
        </p:nvSpPr>
        <p:spPr>
          <a:xfrm>
            <a:off x="812603" y="1513007"/>
            <a:ext cx="3483864" cy="2704967"/>
          </a:xfrm>
        </p:spPr>
        <p:txBody>
          <a:bodyPr>
            <a:normAutofit/>
          </a:bodyPr>
          <a:lstStyle/>
          <a:p>
            <a:r>
              <a:rPr lang="en-US" sz="1800" dirty="0"/>
              <a:t>Why your potential client is asking for help</a:t>
            </a:r>
          </a:p>
          <a:p>
            <a:r>
              <a:rPr lang="en-US" sz="1800" dirty="0"/>
              <a:t>Why your potential client is hesitating</a:t>
            </a:r>
          </a:p>
          <a:p>
            <a:r>
              <a:rPr lang="en-US" sz="1800" dirty="0"/>
              <a:t>Why your potential client </a:t>
            </a:r>
            <a:r>
              <a:rPr lang="en-US" sz="1800" dirty="0">
                <a:solidFill>
                  <a:schemeClr val="accent1"/>
                </a:solidFill>
              </a:rPr>
              <a:t>isn’t saying yes </a:t>
            </a:r>
            <a:r>
              <a:rPr lang="en-US" sz="1800" dirty="0"/>
              <a:t>to moving forward</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318602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03" y="826205"/>
            <a:ext cx="7202456" cy="786926"/>
          </a:xfrm>
        </p:spPr>
        <p:txBody>
          <a:bodyPr/>
          <a:lstStyle/>
          <a:p>
            <a:r>
              <a:rPr lang="en-US" dirty="0"/>
              <a:t>Common Reasons You Won’t Hear Yes</a:t>
            </a:r>
          </a:p>
        </p:txBody>
      </p:sp>
      <p:sp>
        <p:nvSpPr>
          <p:cNvPr id="3" name="Content Placeholder 2"/>
          <p:cNvSpPr>
            <a:spLocks noGrp="1"/>
          </p:cNvSpPr>
          <p:nvPr>
            <p:ph idx="1"/>
          </p:nvPr>
        </p:nvSpPr>
        <p:spPr>
          <a:xfrm>
            <a:off x="847703" y="1501920"/>
            <a:ext cx="7202456" cy="2884729"/>
          </a:xfrm>
        </p:spPr>
        <p:txBody>
          <a:bodyPr>
            <a:normAutofit fontScale="92500"/>
          </a:bodyPr>
          <a:lstStyle/>
          <a:p>
            <a:r>
              <a:rPr lang="en-US" sz="1800" dirty="0"/>
              <a:t>Internal disagreement about the problem, approach to solving it</a:t>
            </a:r>
          </a:p>
          <a:p>
            <a:r>
              <a:rPr lang="en-US" sz="1800" dirty="0"/>
              <a:t>Decision makers not involved</a:t>
            </a:r>
          </a:p>
          <a:p>
            <a:r>
              <a:rPr lang="en-US" sz="1800" dirty="0"/>
              <a:t>Not enough support or internal buy-in</a:t>
            </a:r>
          </a:p>
          <a:p>
            <a:r>
              <a:rPr lang="en-US" sz="1800" dirty="0"/>
              <a:t>Can’t get funding approved</a:t>
            </a:r>
          </a:p>
          <a:p>
            <a:r>
              <a:rPr lang="en-US" sz="1800" dirty="0"/>
              <a:t>Lack of clarity</a:t>
            </a:r>
          </a:p>
          <a:p>
            <a:r>
              <a:rPr lang="en-US" sz="1800" dirty="0"/>
              <a:t>Shift in priorities</a:t>
            </a:r>
          </a:p>
          <a:p>
            <a:r>
              <a:rPr lang="en-US" sz="1800" dirty="0"/>
              <a:t>Urgency dissipates</a:t>
            </a:r>
          </a:p>
          <a:p>
            <a:endParaRPr lang="en-US" sz="1600" dirty="0"/>
          </a:p>
          <a:p>
            <a:endParaRPr lang="en-US" sz="1600" dirty="0"/>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5" name="Picture 4"/>
          <p:cNvPicPr>
            <a:picLocks noChangeAspect="1"/>
          </p:cNvPicPr>
          <p:nvPr/>
        </p:nvPicPr>
        <p:blipFill>
          <a:blip r:embed="rId2"/>
          <a:stretch>
            <a:fillRect/>
          </a:stretch>
        </p:blipFill>
        <p:spPr>
          <a:xfrm>
            <a:off x="6462650" y="2631988"/>
            <a:ext cx="2169665" cy="1572033"/>
          </a:xfrm>
          <a:prstGeom prst="rect">
            <a:avLst/>
          </a:prstGeom>
        </p:spPr>
      </p:pic>
    </p:spTree>
    <p:extLst>
      <p:ext uri="{BB962C8B-B14F-4D97-AF65-F5344CB8AC3E}">
        <p14:creationId xmlns:p14="http://schemas.microsoft.com/office/powerpoint/2010/main" val="2331979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Your Meeting</a:t>
            </a:r>
          </a:p>
        </p:txBody>
      </p:sp>
      <p:sp>
        <p:nvSpPr>
          <p:cNvPr id="3" name="Content Placeholder 2"/>
          <p:cNvSpPr>
            <a:spLocks noGrp="1"/>
          </p:cNvSpPr>
          <p:nvPr>
            <p:ph idx="1"/>
          </p:nvPr>
        </p:nvSpPr>
        <p:spPr/>
        <p:txBody>
          <a:bodyPr>
            <a:normAutofit/>
          </a:bodyPr>
          <a:lstStyle/>
          <a:p>
            <a:pPr marL="0" indent="0">
              <a:buNone/>
            </a:pPr>
            <a:r>
              <a:rPr lang="en-US" sz="1800" dirty="0"/>
              <a:t>Always end with clearly identified </a:t>
            </a:r>
            <a:r>
              <a:rPr lang="en-US" sz="1800" dirty="0">
                <a:solidFill>
                  <a:schemeClr val="accent1"/>
                </a:solidFill>
              </a:rPr>
              <a:t>next steps</a:t>
            </a:r>
            <a:r>
              <a:rPr lang="en-US" sz="1800" dirty="0"/>
              <a:t>. </a:t>
            </a:r>
          </a:p>
          <a:p>
            <a:pPr marL="0" indent="0">
              <a:buNone/>
            </a:pPr>
            <a:r>
              <a:rPr lang="en-US" sz="1800" dirty="0"/>
              <a:t>This helps keep the relationship and project momentum moving forward.</a:t>
            </a:r>
          </a:p>
          <a:p>
            <a:pPr marL="0" indent="0">
              <a:buNone/>
            </a:pPr>
            <a:r>
              <a:rPr lang="en-US" sz="1800" dirty="0"/>
              <a:t>Without it, the majority of leads end here!</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6" name="Picture 5" descr="DigitalCitizenshipDR - Managing Your Digital Footprint"/>
          <p:cNvPicPr>
            <a:picLocks noChangeAspect="1"/>
          </p:cNvPicPr>
          <p:nvPr/>
        </p:nvPicPr>
        <p:blipFill>
          <a:blip r:embed="rId2">
            <a:clrChange>
              <a:clrFrom>
                <a:srgbClr val="FFFFFF"/>
              </a:clrFrom>
              <a:clrTo>
                <a:srgbClr val="FFFFFF">
                  <a:alpha val="0"/>
                </a:srgbClr>
              </a:clrTo>
            </a:clrChange>
          </a:blip>
          <a:stretch>
            <a:fillRect/>
          </a:stretch>
        </p:blipFill>
        <p:spPr>
          <a:xfrm>
            <a:off x="4953000" y="3312383"/>
            <a:ext cx="4191000" cy="1085850"/>
          </a:xfrm>
          <a:prstGeom prst="rect">
            <a:avLst/>
          </a:prstGeom>
        </p:spPr>
      </p:pic>
    </p:spTree>
    <p:extLst>
      <p:ext uri="{BB962C8B-B14F-4D97-AF65-F5344CB8AC3E}">
        <p14:creationId xmlns:p14="http://schemas.microsoft.com/office/powerpoint/2010/main" val="2644791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Presenting Your Proposal</a:t>
            </a:r>
          </a:p>
        </p:txBody>
      </p:sp>
      <p:sp>
        <p:nvSpPr>
          <p:cNvPr id="3" name="Content Placeholder 2"/>
          <p:cNvSpPr>
            <a:spLocks noGrp="1"/>
          </p:cNvSpPr>
          <p:nvPr>
            <p:ph idx="1"/>
          </p:nvPr>
        </p:nvSpPr>
        <p:spPr>
          <a:xfrm>
            <a:off x="847703" y="1371600"/>
            <a:ext cx="6479854" cy="3015049"/>
          </a:xfrm>
        </p:spPr>
        <p:txBody>
          <a:bodyPr>
            <a:normAutofit lnSpcReduction="10000"/>
          </a:bodyPr>
          <a:lstStyle/>
          <a:p>
            <a:r>
              <a:rPr lang="en-US" sz="1800" dirty="0"/>
              <a:t>Always present your proposal </a:t>
            </a:r>
            <a:r>
              <a:rPr lang="en-US" sz="1800" dirty="0">
                <a:solidFill>
                  <a:schemeClr val="accent1"/>
                </a:solidFill>
              </a:rPr>
              <a:t>in person</a:t>
            </a:r>
            <a:endParaRPr lang="en-US" sz="1800" dirty="0"/>
          </a:p>
          <a:p>
            <a:r>
              <a:rPr lang="en-US" sz="1800" dirty="0"/>
              <a:t>If necessary, review it with your client via videoconference</a:t>
            </a:r>
          </a:p>
          <a:p>
            <a:endParaRPr lang="en-US" sz="1800" dirty="0"/>
          </a:p>
          <a:p>
            <a:pPr marL="0" indent="0">
              <a:spcBef>
                <a:spcPts val="0"/>
              </a:spcBef>
              <a:buNone/>
            </a:pPr>
            <a:r>
              <a:rPr lang="en-US" sz="1800" dirty="0"/>
              <a:t>This ensures:</a:t>
            </a:r>
          </a:p>
          <a:p>
            <a:pPr marL="342900" indent="-342900">
              <a:buAutoNum type="arabicPeriod"/>
            </a:pPr>
            <a:r>
              <a:rPr lang="en-US" sz="1800" dirty="0"/>
              <a:t>It is presented fully and correctly</a:t>
            </a:r>
          </a:p>
          <a:p>
            <a:pPr marL="342900" indent="-342900">
              <a:buAutoNum type="arabicPeriod"/>
            </a:pPr>
            <a:r>
              <a:rPr lang="en-US" sz="1800" dirty="0"/>
              <a:t>You are the one representing your business to the decision maker(s) </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pic>
        <p:nvPicPr>
          <p:cNvPr id="8" name="Picture 7" descr="&lt;strong&gt;Business-Plan&lt;/strong&gt;-1.jpg"/>
          <p:cNvPicPr>
            <a:picLocks noChangeAspect="1"/>
          </p:cNvPicPr>
          <p:nvPr/>
        </p:nvPicPr>
        <p:blipFill>
          <a:blip r:embed="rId2">
            <a:clrChange>
              <a:clrFrom>
                <a:srgbClr val="F2ECEC"/>
              </a:clrFrom>
              <a:clrTo>
                <a:srgbClr val="F2ECEC">
                  <a:alpha val="0"/>
                </a:srgbClr>
              </a:clrTo>
            </a:clrChange>
          </a:blip>
          <a:stretch>
            <a:fillRect/>
          </a:stretch>
        </p:blipFill>
        <p:spPr>
          <a:xfrm rot="1730630">
            <a:off x="5737461" y="935714"/>
            <a:ext cx="3180190" cy="2205501"/>
          </a:xfrm>
          <a:prstGeom prst="rect">
            <a:avLst/>
          </a:prstGeom>
        </p:spPr>
      </p:pic>
    </p:spTree>
    <p:extLst>
      <p:ext uri="{BB962C8B-B14F-4D97-AF65-F5344CB8AC3E}">
        <p14:creationId xmlns:p14="http://schemas.microsoft.com/office/powerpoint/2010/main" val="162373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5061" y="709435"/>
            <a:ext cx="6477805" cy="1963916"/>
          </a:xfrm>
        </p:spPr>
        <p:txBody>
          <a:bodyPr>
            <a:normAutofit/>
          </a:bodyPr>
          <a:lstStyle/>
          <a:p>
            <a:pPr algn="ctr"/>
            <a:r>
              <a:rPr lang="en-US" sz="3600" dirty="0"/>
              <a:t>Questions &amp; Answers</a:t>
            </a:r>
          </a:p>
        </p:txBody>
      </p:sp>
    </p:spTree>
    <p:extLst>
      <p:ext uri="{BB962C8B-B14F-4D97-AF65-F5344CB8AC3E}">
        <p14:creationId xmlns:p14="http://schemas.microsoft.com/office/powerpoint/2010/main" val="222840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46875" y="715004"/>
            <a:ext cx="7205746" cy="499648"/>
          </a:xfrm>
        </p:spPr>
        <p:txBody>
          <a:bodyPr/>
          <a:lstStyle/>
          <a:p>
            <a:r>
              <a:rPr lang="en-US" dirty="0"/>
              <a:t>Proactive vs. Passive Business Development</a:t>
            </a:r>
          </a:p>
        </p:txBody>
      </p:sp>
      <p:sp>
        <p:nvSpPr>
          <p:cNvPr id="9" name="Text Placeholder 8"/>
          <p:cNvSpPr>
            <a:spLocks noGrp="1"/>
          </p:cNvSpPr>
          <p:nvPr>
            <p:ph type="body" idx="1"/>
          </p:nvPr>
        </p:nvSpPr>
        <p:spPr>
          <a:xfrm>
            <a:off x="960974" y="1291904"/>
            <a:ext cx="3483864" cy="337982"/>
          </a:xfrm>
        </p:spPr>
        <p:txBody>
          <a:bodyPr>
            <a:normAutofit fontScale="92500" lnSpcReduction="20000"/>
          </a:bodyPr>
          <a:lstStyle/>
          <a:p>
            <a:r>
              <a:rPr lang="en-US" dirty="0"/>
              <a:t>Outbound </a:t>
            </a:r>
            <a:r>
              <a:rPr lang="en-US" sz="1900" dirty="0"/>
              <a:t>(proactive)</a:t>
            </a:r>
            <a:endParaRPr lang="en-US" dirty="0"/>
          </a:p>
        </p:txBody>
      </p:sp>
      <p:sp>
        <p:nvSpPr>
          <p:cNvPr id="10" name="Content Placeholder 9"/>
          <p:cNvSpPr>
            <a:spLocks noGrp="1"/>
          </p:cNvSpPr>
          <p:nvPr>
            <p:ph sz="half" idx="2"/>
          </p:nvPr>
        </p:nvSpPr>
        <p:spPr>
          <a:xfrm>
            <a:off x="846875" y="1707139"/>
            <a:ext cx="3483864" cy="2837566"/>
          </a:xfrm>
        </p:spPr>
        <p:txBody>
          <a:bodyPr>
            <a:normAutofit fontScale="55000" lnSpcReduction="20000"/>
          </a:bodyPr>
          <a:lstStyle/>
          <a:p>
            <a:r>
              <a:rPr lang="en-US" sz="2500" dirty="0"/>
              <a:t>Speaking / Follow-up from Speaking</a:t>
            </a:r>
          </a:p>
          <a:p>
            <a:r>
              <a:rPr lang="en-US" sz="2500" dirty="0"/>
              <a:t>Requesting Introductions</a:t>
            </a:r>
          </a:p>
          <a:p>
            <a:r>
              <a:rPr lang="en-US" sz="2500" dirty="0"/>
              <a:t>Follow-up from Centers of Influence</a:t>
            </a:r>
          </a:p>
          <a:p>
            <a:r>
              <a:rPr lang="en-US" sz="2500" dirty="0"/>
              <a:t>Follow-up from Webinars</a:t>
            </a:r>
          </a:p>
          <a:p>
            <a:r>
              <a:rPr lang="en-US" sz="2500" dirty="0"/>
              <a:t>Direct Prospecting (phone, email)</a:t>
            </a:r>
          </a:p>
          <a:p>
            <a:r>
              <a:rPr lang="en-US" sz="2500" dirty="0"/>
              <a:t>Follow-up from strategic networking</a:t>
            </a:r>
          </a:p>
          <a:p>
            <a:r>
              <a:rPr lang="en-US" sz="2500" dirty="0"/>
              <a:t>Follow-up from Sponsorships &amp; Exhibits</a:t>
            </a:r>
          </a:p>
          <a:p>
            <a:r>
              <a:rPr lang="en-US" sz="2500" dirty="0"/>
              <a:t>Personal visits</a:t>
            </a:r>
            <a:endParaRPr lang="en-US" dirty="0"/>
          </a:p>
        </p:txBody>
      </p:sp>
      <p:sp>
        <p:nvSpPr>
          <p:cNvPr id="11" name="Text Placeholder 10"/>
          <p:cNvSpPr>
            <a:spLocks noGrp="1"/>
          </p:cNvSpPr>
          <p:nvPr>
            <p:ph type="body" sz="quarter" idx="3"/>
          </p:nvPr>
        </p:nvSpPr>
        <p:spPr>
          <a:xfrm>
            <a:off x="5029200" y="1294493"/>
            <a:ext cx="3483864" cy="335393"/>
          </a:xfrm>
        </p:spPr>
        <p:txBody>
          <a:bodyPr>
            <a:normAutofit fontScale="92500" lnSpcReduction="20000"/>
          </a:bodyPr>
          <a:lstStyle/>
          <a:p>
            <a:r>
              <a:rPr lang="en-US" dirty="0"/>
              <a:t>Inbound </a:t>
            </a:r>
            <a:r>
              <a:rPr lang="en-US" sz="1900" dirty="0"/>
              <a:t>(passive)</a:t>
            </a:r>
            <a:endParaRPr lang="en-US" dirty="0"/>
          </a:p>
        </p:txBody>
      </p:sp>
      <p:sp>
        <p:nvSpPr>
          <p:cNvPr id="12" name="Content Placeholder 11"/>
          <p:cNvSpPr>
            <a:spLocks noGrp="1"/>
          </p:cNvSpPr>
          <p:nvPr>
            <p:ph sz="quarter" idx="4"/>
          </p:nvPr>
        </p:nvSpPr>
        <p:spPr>
          <a:xfrm>
            <a:off x="5126807" y="1707139"/>
            <a:ext cx="3483864" cy="2837565"/>
          </a:xfrm>
        </p:spPr>
        <p:txBody>
          <a:bodyPr>
            <a:normAutofit fontScale="92500" lnSpcReduction="10000"/>
          </a:bodyPr>
          <a:lstStyle/>
          <a:p>
            <a:r>
              <a:rPr lang="en-US" dirty="0"/>
              <a:t>LinkedIn Profile</a:t>
            </a:r>
          </a:p>
          <a:p>
            <a:r>
              <a:rPr lang="en-US" dirty="0"/>
              <a:t>Publishing Articles</a:t>
            </a:r>
          </a:p>
          <a:p>
            <a:r>
              <a:rPr lang="en-US" dirty="0"/>
              <a:t>Online Opt-In + Nurture</a:t>
            </a:r>
          </a:p>
          <a:p>
            <a:r>
              <a:rPr lang="en-US" dirty="0"/>
              <a:t>Paid Advertising</a:t>
            </a:r>
          </a:p>
          <a:p>
            <a:r>
              <a:rPr lang="en-US" dirty="0"/>
              <a:t>Insight / Content Marketing</a:t>
            </a:r>
          </a:p>
          <a:p>
            <a:r>
              <a:rPr lang="en-US" dirty="0"/>
              <a:t>Unsolicited Referrals</a:t>
            </a:r>
          </a:p>
          <a:p>
            <a:r>
              <a:rPr lang="en-US" dirty="0"/>
              <a:t>Traditional Media &amp; Social Media</a:t>
            </a:r>
          </a:p>
          <a:p>
            <a:r>
              <a:rPr lang="en-US" dirty="0"/>
              <a:t>Website</a:t>
            </a:r>
          </a:p>
          <a:p>
            <a:endParaRPr lang="en-US" dirty="0"/>
          </a:p>
        </p:txBody>
      </p:sp>
      <p:sp>
        <p:nvSpPr>
          <p:cNvPr id="4" name="Footer Placeholder 3"/>
          <p:cNvSpPr>
            <a:spLocks noGrp="1"/>
          </p:cNvSpPr>
          <p:nvPr>
            <p:ph type="ftr" sz="quarter" idx="11"/>
          </p:nvPr>
        </p:nvSpPr>
        <p:spPr/>
        <p:txBody>
          <a:bodyPr/>
          <a:lstStyle/>
          <a:p>
            <a:pPr defTabSz="914400" fontAlgn="base">
              <a:spcBef>
                <a:spcPct val="0"/>
              </a:spcBef>
              <a:spcAft>
                <a:spcPct val="0"/>
              </a:spcAft>
            </a:pPr>
            <a:r>
              <a:rPr lang="en-US" sz="750">
                <a:solidFill>
                  <a:prstClr val="black">
                    <a:tint val="75000"/>
                  </a:prstClr>
                </a:solidFill>
                <a:latin typeface="Arial" pitchFamily="34" charset="0"/>
                <a:ea typeface="ＭＳ Ｐゴシック" pitchFamily="34" charset="-128"/>
                <a:cs typeface="Arial" panose="020B0604020202020204" pitchFamily="34" charset="0"/>
              </a:rPr>
              <a:t>© Preiser Consultants 2017. All Rights Reserved. Do Not Copy Without Permission.</a:t>
            </a:r>
            <a:endParaRPr lang="en-US" sz="750" dirty="0">
              <a:solidFill>
                <a:prstClr val="black">
                  <a:tint val="75000"/>
                </a:prstClr>
              </a:solidFill>
              <a:latin typeface="Arial" pitchFamily="34" charset="0"/>
              <a:ea typeface="ＭＳ Ｐゴシック" pitchFamily="34" charset="-128"/>
            </a:endParaRPr>
          </a:p>
        </p:txBody>
      </p:sp>
      <p:pic>
        <p:nvPicPr>
          <p:cNvPr id="3" name="Graphic 2" descr="Arrow: Counterclockwise curv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8556" y="1037763"/>
            <a:ext cx="914400" cy="914400"/>
          </a:xfrm>
          <a:prstGeom prst="rect">
            <a:avLst/>
          </a:prstGeom>
        </p:spPr>
      </p:pic>
      <p:pic>
        <p:nvPicPr>
          <p:cNvPr id="6" name="Graphic 5" descr="Arrow: Rotate right"/>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22356" y="1003695"/>
            <a:ext cx="914400" cy="914400"/>
          </a:xfrm>
          <a:prstGeom prst="rect">
            <a:avLst/>
          </a:prstGeom>
        </p:spPr>
      </p:pic>
    </p:spTree>
    <p:extLst>
      <p:ext uri="{BB962C8B-B14F-4D97-AF65-F5344CB8AC3E}">
        <p14:creationId xmlns:p14="http://schemas.microsoft.com/office/powerpoint/2010/main" val="351890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169" y="3717771"/>
            <a:ext cx="2348163" cy="732911"/>
          </a:xfrm>
          <a:prstGeom prst="rect">
            <a:avLst/>
          </a:prstGeom>
        </p:spPr>
      </p:pic>
      <p:sp>
        <p:nvSpPr>
          <p:cNvPr id="6" name="Title 5"/>
          <p:cNvSpPr>
            <a:spLocks noGrp="1"/>
          </p:cNvSpPr>
          <p:nvPr>
            <p:ph type="title"/>
          </p:nvPr>
        </p:nvSpPr>
        <p:spPr/>
        <p:txBody>
          <a:bodyPr/>
          <a:lstStyle/>
          <a:p>
            <a:r>
              <a:rPr lang="en-US" dirty="0"/>
              <a:t>The Pareto Principle at Play</a:t>
            </a:r>
          </a:p>
        </p:txBody>
      </p:sp>
      <p:sp>
        <p:nvSpPr>
          <p:cNvPr id="7" name="Content Placeholder 6"/>
          <p:cNvSpPr>
            <a:spLocks noGrp="1"/>
          </p:cNvSpPr>
          <p:nvPr>
            <p:ph idx="1"/>
          </p:nvPr>
        </p:nvSpPr>
        <p:spPr>
          <a:xfrm>
            <a:off x="847703" y="1950482"/>
            <a:ext cx="7202456" cy="2470932"/>
          </a:xfrm>
        </p:spPr>
        <p:txBody>
          <a:bodyPr>
            <a:normAutofit/>
          </a:bodyPr>
          <a:lstStyle/>
          <a:p>
            <a:pPr marL="0" indent="0" algn="ctr">
              <a:buNone/>
            </a:pPr>
            <a:r>
              <a:rPr lang="en-US" sz="2000" dirty="0">
                <a:solidFill>
                  <a:schemeClr val="accent1"/>
                </a:solidFill>
              </a:rPr>
              <a:t>Greater than </a:t>
            </a:r>
            <a:r>
              <a:rPr lang="en-US" sz="2000" b="1" dirty="0">
                <a:solidFill>
                  <a:schemeClr val="accent1"/>
                </a:solidFill>
              </a:rPr>
              <a:t>80% of your revenue </a:t>
            </a:r>
            <a:r>
              <a:rPr lang="en-US" sz="2000" dirty="0">
                <a:solidFill>
                  <a:schemeClr val="accent1"/>
                </a:solidFill>
              </a:rPr>
              <a:t>will come from outbound, proactive business development efforts.</a:t>
            </a:r>
          </a:p>
        </p:txBody>
      </p:sp>
      <p:sp>
        <p:nvSpPr>
          <p:cNvPr id="2" name="Footer Placeholder 1"/>
          <p:cNvSpPr>
            <a:spLocks noGrp="1"/>
          </p:cNvSpPr>
          <p:nvPr>
            <p:ph type="ftr" sz="quarter" idx="11"/>
          </p:nvPr>
        </p:nvSpPr>
        <p:spPr>
          <a:xfrm>
            <a:off x="847703" y="246981"/>
            <a:ext cx="4774621" cy="231901"/>
          </a:xfrm>
        </p:spPr>
        <p:txBody>
          <a:bodyPr/>
          <a:lstStyle/>
          <a:p>
            <a:r>
              <a:rPr lang="en-US" dirty="0"/>
              <a:t>© Preiser Consultants 2017. All Rights Reserved. Do Not Copy Without Permission.</a:t>
            </a:r>
          </a:p>
        </p:txBody>
      </p:sp>
      <p:pic>
        <p:nvPicPr>
          <p:cNvPr id="8" name="Graphic 7" descr="Arrow: Counterclockwise curv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329" y="1683001"/>
            <a:ext cx="914400" cy="914400"/>
          </a:xfrm>
          <a:prstGeom prst="rect">
            <a:avLst/>
          </a:prstGeom>
        </p:spPr>
      </p:pic>
    </p:spTree>
    <p:extLst>
      <p:ext uri="{BB962C8B-B14F-4D97-AF65-F5344CB8AC3E}">
        <p14:creationId xmlns:p14="http://schemas.microsoft.com/office/powerpoint/2010/main" val="237112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 Your Time Wisely</a:t>
            </a:r>
          </a:p>
        </p:txBody>
      </p:sp>
      <p:pic>
        <p:nvPicPr>
          <p:cNvPr id="8" name="Content Placeholder 7" descr="&lt;strong&gt;Leverage&lt;/strong&gt; Defined | Texas Enterprise"/>
          <p:cNvPicPr>
            <a:picLocks noGrp="1" noChangeAspect="1"/>
          </p:cNvPicPr>
          <p:nvPr>
            <p:ph sz="half" idx="1"/>
          </p:nvPr>
        </p:nvPicPr>
        <p:blipFill>
          <a:blip r:embed="rId2"/>
          <a:stretch>
            <a:fillRect/>
          </a:stretch>
        </p:blipFill>
        <p:spPr>
          <a:xfrm>
            <a:off x="4522569" y="1559228"/>
            <a:ext cx="3817478" cy="2257433"/>
          </a:xfrm>
        </p:spPr>
      </p:pic>
      <p:sp>
        <p:nvSpPr>
          <p:cNvPr id="10" name="Content Placeholder 9"/>
          <p:cNvSpPr>
            <a:spLocks noGrp="1"/>
          </p:cNvSpPr>
          <p:nvPr>
            <p:ph sz="half" idx="2"/>
          </p:nvPr>
        </p:nvSpPr>
        <p:spPr>
          <a:xfrm>
            <a:off x="847703" y="1455285"/>
            <a:ext cx="3483864" cy="2465321"/>
          </a:xfrm>
        </p:spPr>
        <p:txBody>
          <a:bodyPr>
            <a:normAutofit fontScale="92500" lnSpcReduction="10000"/>
          </a:bodyPr>
          <a:lstStyle/>
          <a:p>
            <a:pPr marL="0" indent="0">
              <a:buNone/>
            </a:pPr>
            <a:r>
              <a:rPr lang="en-US" sz="2000" dirty="0">
                <a:solidFill>
                  <a:schemeClr val="accent1"/>
                </a:solidFill>
              </a:rPr>
              <a:t>Prioritize Your Efforts</a:t>
            </a:r>
          </a:p>
          <a:p>
            <a:pPr marL="342900" indent="-342900">
              <a:buFont typeface="+mj-lt"/>
              <a:buAutoNum type="arabicPeriod"/>
            </a:pPr>
            <a:r>
              <a:rPr lang="en-US" sz="1800" dirty="0"/>
              <a:t>Activate Existing Relationships</a:t>
            </a:r>
          </a:p>
          <a:p>
            <a:pPr marL="342900" indent="-342900">
              <a:buFont typeface="+mj-lt"/>
              <a:buAutoNum type="arabicPeriod"/>
            </a:pPr>
            <a:r>
              <a:rPr lang="en-US" sz="1800" dirty="0"/>
              <a:t>Leverage Visibility to Cast   a Wider Net</a:t>
            </a:r>
          </a:p>
          <a:p>
            <a:pPr marL="342900" indent="-342900">
              <a:buFont typeface="+mj-lt"/>
              <a:buAutoNum type="arabicPeriod"/>
            </a:pPr>
            <a:r>
              <a:rPr lang="en-US" sz="1800" dirty="0"/>
              <a:t>Execute an Account Strategy</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348632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#1. Activate Existing Relationships</a:t>
            </a:r>
          </a:p>
        </p:txBody>
      </p:sp>
      <p:pic>
        <p:nvPicPr>
          <p:cNvPr id="8" name="Content Placeholder 7" descr="&lt;strong&gt;Leverage&lt;/strong&gt; Defined | Texas Enterprise"/>
          <p:cNvPicPr>
            <a:picLocks noGrp="1" noChangeAspect="1"/>
          </p:cNvPicPr>
          <p:nvPr>
            <p:ph sz="half" idx="1"/>
          </p:nvPr>
        </p:nvPicPr>
        <p:blipFill>
          <a:blip r:embed="rId2"/>
          <a:stretch>
            <a:fillRect/>
          </a:stretch>
        </p:blipFill>
        <p:spPr>
          <a:xfrm>
            <a:off x="4522569" y="1559228"/>
            <a:ext cx="3817478" cy="2257433"/>
          </a:xfrm>
        </p:spPr>
      </p:pic>
      <p:sp>
        <p:nvSpPr>
          <p:cNvPr id="10" name="Content Placeholder 9"/>
          <p:cNvSpPr>
            <a:spLocks noGrp="1"/>
          </p:cNvSpPr>
          <p:nvPr>
            <p:ph sz="half" idx="2"/>
          </p:nvPr>
        </p:nvSpPr>
        <p:spPr>
          <a:xfrm>
            <a:off x="847703" y="1455285"/>
            <a:ext cx="3483864" cy="2465321"/>
          </a:xfrm>
        </p:spPr>
        <p:txBody>
          <a:bodyPr>
            <a:normAutofit/>
          </a:bodyPr>
          <a:lstStyle/>
          <a:p>
            <a:r>
              <a:rPr lang="en-US" sz="1800" dirty="0"/>
              <a:t>Current clients</a:t>
            </a:r>
          </a:p>
          <a:p>
            <a:r>
              <a:rPr lang="en-US" sz="1800" dirty="0"/>
              <a:t>Past clients</a:t>
            </a:r>
          </a:p>
          <a:p>
            <a:r>
              <a:rPr lang="en-US" sz="1800" dirty="0"/>
              <a:t>Strategic introductions and referrals</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7642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289" y="718528"/>
            <a:ext cx="7491757" cy="794479"/>
          </a:xfrm>
        </p:spPr>
        <p:txBody>
          <a:bodyPr/>
          <a:lstStyle/>
          <a:p>
            <a:r>
              <a:rPr lang="en-US" dirty="0"/>
              <a:t>Priority #2. Leverage Visibility to Cast a Wider Net</a:t>
            </a:r>
          </a:p>
        </p:txBody>
      </p:sp>
      <p:pic>
        <p:nvPicPr>
          <p:cNvPr id="8" name="Content Placeholder 7" descr="&lt;strong&gt;Leverage&lt;/strong&gt; Defined | Texas Enterprise"/>
          <p:cNvPicPr>
            <a:picLocks noGrp="1" noChangeAspect="1"/>
          </p:cNvPicPr>
          <p:nvPr>
            <p:ph sz="half" idx="1"/>
          </p:nvPr>
        </p:nvPicPr>
        <p:blipFill>
          <a:blip r:embed="rId2"/>
          <a:stretch>
            <a:fillRect/>
          </a:stretch>
        </p:blipFill>
        <p:spPr>
          <a:xfrm>
            <a:off x="4522569" y="1559228"/>
            <a:ext cx="3817478" cy="2257433"/>
          </a:xfrm>
        </p:spPr>
      </p:pic>
      <p:sp>
        <p:nvSpPr>
          <p:cNvPr id="10" name="Content Placeholder 9"/>
          <p:cNvSpPr>
            <a:spLocks noGrp="1"/>
          </p:cNvSpPr>
          <p:nvPr>
            <p:ph sz="half" idx="2"/>
          </p:nvPr>
        </p:nvSpPr>
        <p:spPr>
          <a:xfrm>
            <a:off x="847703" y="1455285"/>
            <a:ext cx="3483864" cy="2465321"/>
          </a:xfrm>
        </p:spPr>
        <p:txBody>
          <a:bodyPr>
            <a:normAutofit/>
          </a:bodyPr>
          <a:lstStyle/>
          <a:p>
            <a:r>
              <a:rPr lang="en-US" sz="1800" dirty="0"/>
              <a:t>Speaking engagements</a:t>
            </a:r>
          </a:p>
          <a:p>
            <a:r>
              <a:rPr lang="en-US" sz="1800" dirty="0"/>
              <a:t>Centers of Influence</a:t>
            </a:r>
          </a:p>
          <a:p>
            <a:r>
              <a:rPr lang="en-US" sz="1800" dirty="0"/>
              <a:t>Strategic networking</a:t>
            </a:r>
          </a:p>
          <a:p>
            <a:r>
              <a:rPr lang="en-US" sz="1800" dirty="0"/>
              <a:t>Small, in-person experiences</a:t>
            </a:r>
          </a:p>
        </p:txBody>
      </p:sp>
      <p:sp>
        <p:nvSpPr>
          <p:cNvPr id="4" name="Footer Placeholder 3"/>
          <p:cNvSpPr>
            <a:spLocks noGrp="1"/>
          </p:cNvSpPr>
          <p:nvPr>
            <p:ph type="ftr" sz="quarter" idx="11"/>
          </p:nvPr>
        </p:nvSpPr>
        <p:spPr/>
        <p:txBody>
          <a:bodyPr/>
          <a:lstStyle/>
          <a:p>
            <a:r>
              <a:rPr lang="en-US"/>
              <a:t>© Preiser Consultants 2017. All Rights Reserved. Do Not Copy Without Permission.</a:t>
            </a:r>
          </a:p>
        </p:txBody>
      </p:sp>
    </p:spTree>
    <p:extLst>
      <p:ext uri="{BB962C8B-B14F-4D97-AF65-F5344CB8AC3E}">
        <p14:creationId xmlns:p14="http://schemas.microsoft.com/office/powerpoint/2010/main" val="219550760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6972</TotalTime>
  <Words>2206</Words>
  <Application>Microsoft Office PowerPoint</Application>
  <PresentationFormat>On-screen Show (16:9)</PresentationFormat>
  <Paragraphs>337</Paragraphs>
  <Slides>44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ＭＳ Ｐゴシック</vt:lpstr>
      <vt:lpstr>Arial</vt:lpstr>
      <vt:lpstr>Calibri</vt:lpstr>
      <vt:lpstr>Century Gothic</vt:lpstr>
      <vt:lpstr>Gallery</vt:lpstr>
      <vt:lpstr>Business Development  Part II</vt:lpstr>
      <vt:lpstr>What You’re Going To Learn Today</vt:lpstr>
      <vt:lpstr>The Heart of Business Development</vt:lpstr>
      <vt:lpstr>Outbound Vs. Inbound Contacts</vt:lpstr>
      <vt:lpstr>Proactive vs. Passive Business Development</vt:lpstr>
      <vt:lpstr>The Pareto Principle at Play</vt:lpstr>
      <vt:lpstr>Leverage Your Time Wisely</vt:lpstr>
      <vt:lpstr>Priority #1. Activate Existing Relationships</vt:lpstr>
      <vt:lpstr>Priority #2. Leverage Visibility to Cast a Wider Net</vt:lpstr>
      <vt:lpstr>Priority #3. Execute an Account Strategy</vt:lpstr>
      <vt:lpstr>Presence and Visibility</vt:lpstr>
      <vt:lpstr>Market Reality</vt:lpstr>
      <vt:lpstr>Timing IS Everything</vt:lpstr>
      <vt:lpstr>Do You Want More Client Prospects?</vt:lpstr>
      <vt:lpstr>Who Invests in Organizational Development?</vt:lpstr>
      <vt:lpstr>Where do they look?</vt:lpstr>
      <vt:lpstr>Human Resources</vt:lpstr>
      <vt:lpstr>Business Decision Makers</vt:lpstr>
      <vt:lpstr>Procurement</vt:lpstr>
      <vt:lpstr>Business Development Equation</vt:lpstr>
      <vt:lpstr>Proximity Activities (High to Low)</vt:lpstr>
      <vt:lpstr>Conversations Create Clients</vt:lpstr>
      <vt:lpstr>Client Conversations</vt:lpstr>
      <vt:lpstr>Client-Requested Meetings - SPECIFIC</vt:lpstr>
      <vt:lpstr>Client-Requested Meetings - GENERAL</vt:lpstr>
      <vt:lpstr>Meetings that You Initiate with a Client</vt:lpstr>
      <vt:lpstr>Needs Discovery Getting to Know Your Client</vt:lpstr>
      <vt:lpstr>Your First Client Face-to-Face</vt:lpstr>
      <vt:lpstr>Client Baseline Data </vt:lpstr>
      <vt:lpstr>Prepare for the Meeting</vt:lpstr>
      <vt:lpstr>Needs Discovery Meeting</vt:lpstr>
      <vt:lpstr>Setting the Stage</vt:lpstr>
      <vt:lpstr>Where is Your Client?</vt:lpstr>
      <vt:lpstr>Needs Discovery</vt:lpstr>
      <vt:lpstr>There’s More to Discover…</vt:lpstr>
      <vt:lpstr>Secure the Engagement</vt:lpstr>
      <vt:lpstr>All Problems Can Be Quantified</vt:lpstr>
      <vt:lpstr>Avoid These Common Mistakes</vt:lpstr>
      <vt:lpstr>How to Respond to ANY Difficult Question</vt:lpstr>
      <vt:lpstr>Listen for the Why…</vt:lpstr>
      <vt:lpstr>Common Reasons You Won’t Hear Yes</vt:lpstr>
      <vt:lpstr>Closing Your Meeting</vt:lpstr>
      <vt:lpstr>Presenting Your Proposal</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Hendricks" &lt;medwriter99@gmail.com&gt;</dc:creator>
  <cp:lastModifiedBy>Robin Hendricks</cp:lastModifiedBy>
  <cp:revision>193</cp:revision>
  <dcterms:created xsi:type="dcterms:W3CDTF">2016-09-05T18:23:35Z</dcterms:created>
  <dcterms:modified xsi:type="dcterms:W3CDTF">2017-05-18T19:22:29Z</dcterms:modified>
</cp:coreProperties>
</file>