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8"/>
  </p:notesMasterIdLst>
  <p:sldIdLst>
    <p:sldId id="337" r:id="rId2"/>
    <p:sldId id="257" r:id="rId3"/>
    <p:sldId id="341" r:id="rId4"/>
    <p:sldId id="330" r:id="rId5"/>
    <p:sldId id="355" r:id="rId6"/>
    <p:sldId id="367" r:id="rId7"/>
    <p:sldId id="368" r:id="rId8"/>
    <p:sldId id="372" r:id="rId9"/>
    <p:sldId id="373" r:id="rId10"/>
    <p:sldId id="375" r:id="rId11"/>
    <p:sldId id="376" r:id="rId12"/>
    <p:sldId id="374" r:id="rId13"/>
    <p:sldId id="357" r:id="rId14"/>
    <p:sldId id="353" r:id="rId15"/>
    <p:sldId id="377" r:id="rId16"/>
    <p:sldId id="358" r:id="rId17"/>
    <p:sldId id="359" r:id="rId18"/>
    <p:sldId id="360" r:id="rId19"/>
    <p:sldId id="361" r:id="rId20"/>
    <p:sldId id="362" r:id="rId21"/>
    <p:sldId id="348" r:id="rId22"/>
    <p:sldId id="363" r:id="rId23"/>
    <p:sldId id="364" r:id="rId24"/>
    <p:sldId id="365" r:id="rId25"/>
    <p:sldId id="366" r:id="rId26"/>
    <p:sldId id="352" r:id="rId27"/>
    <p:sldId id="354" r:id="rId28"/>
    <p:sldId id="369" r:id="rId29"/>
    <p:sldId id="293" r:id="rId30"/>
    <p:sldId id="356" r:id="rId31"/>
    <p:sldId id="350" r:id="rId32"/>
    <p:sldId id="370" r:id="rId33"/>
    <p:sldId id="371" r:id="rId34"/>
    <p:sldId id="378" r:id="rId35"/>
    <p:sldId id="286" r:id="rId36"/>
    <p:sldId id="271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47" autoAdjust="0"/>
  </p:normalViewPr>
  <p:slideViewPr>
    <p:cSldViewPr snapToGrid="0" snapToObjects="1">
      <p:cViewPr varScale="1">
        <p:scale>
          <a:sx n="78" d="100"/>
          <a:sy n="78" d="100"/>
        </p:scale>
        <p:origin x="43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12DD6-56E6-4497-A74D-567175CBF31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F9FF8-4075-46AD-B62B-5087C4FF63CC}">
      <dgm:prSet phldrT="[Text]"/>
      <dgm:spPr/>
      <dgm:t>
        <a:bodyPr/>
        <a:lstStyle/>
        <a:p>
          <a:r>
            <a:rPr lang="en-US" dirty="0"/>
            <a:t>Clear Mission</a:t>
          </a:r>
        </a:p>
      </dgm:t>
    </dgm:pt>
    <dgm:pt modelId="{2FCDC5B6-1064-4302-88B6-2D92B2448B5F}" type="parTrans" cxnId="{A083DB1F-B578-484D-86E3-FF88306F4FFE}">
      <dgm:prSet/>
      <dgm:spPr/>
      <dgm:t>
        <a:bodyPr/>
        <a:lstStyle/>
        <a:p>
          <a:endParaRPr lang="en-US"/>
        </a:p>
      </dgm:t>
    </dgm:pt>
    <dgm:pt modelId="{FD3A5FF5-1B10-48B3-870D-67A8E068D8AE}" type="sibTrans" cxnId="{A083DB1F-B578-484D-86E3-FF88306F4FFE}">
      <dgm:prSet/>
      <dgm:spPr/>
      <dgm:t>
        <a:bodyPr/>
        <a:lstStyle/>
        <a:p>
          <a:endParaRPr lang="en-US"/>
        </a:p>
      </dgm:t>
    </dgm:pt>
    <dgm:pt modelId="{A3D99CE5-9C3F-480D-818D-DCA67FF7C9B5}">
      <dgm:prSet phldrT="[Text]"/>
      <dgm:spPr/>
      <dgm:t>
        <a:bodyPr/>
        <a:lstStyle/>
        <a:p>
          <a:r>
            <a:rPr lang="en-US" dirty="0"/>
            <a:t>Process Integration</a:t>
          </a:r>
        </a:p>
      </dgm:t>
    </dgm:pt>
    <dgm:pt modelId="{8CEDE8AA-C765-439D-8D56-0AA79AF9F134}" type="parTrans" cxnId="{A2ED2380-FC1B-495A-8124-56582C068B4C}">
      <dgm:prSet/>
      <dgm:spPr/>
      <dgm:t>
        <a:bodyPr/>
        <a:lstStyle/>
        <a:p>
          <a:endParaRPr lang="en-US"/>
        </a:p>
      </dgm:t>
    </dgm:pt>
    <dgm:pt modelId="{8BD9E722-2744-4096-BF8A-A1F436C2B245}" type="sibTrans" cxnId="{A2ED2380-FC1B-495A-8124-56582C068B4C}">
      <dgm:prSet/>
      <dgm:spPr/>
      <dgm:t>
        <a:bodyPr/>
        <a:lstStyle/>
        <a:p>
          <a:endParaRPr lang="en-US"/>
        </a:p>
      </dgm:t>
    </dgm:pt>
    <dgm:pt modelId="{89967E71-4448-458E-AD23-A7B01EA1FB81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Maximize</a:t>
          </a:r>
        </a:p>
        <a:p>
          <a:pPr>
            <a:spcAft>
              <a:spcPct val="35000"/>
            </a:spcAft>
          </a:pPr>
          <a:r>
            <a:rPr lang="en-US" dirty="0"/>
            <a:t>Potential</a:t>
          </a:r>
        </a:p>
      </dgm:t>
    </dgm:pt>
    <dgm:pt modelId="{DA9507E5-548E-40DD-8193-E98664C15139}" type="parTrans" cxnId="{694F06E8-9993-4976-B759-4940BBBC2814}">
      <dgm:prSet/>
      <dgm:spPr/>
      <dgm:t>
        <a:bodyPr/>
        <a:lstStyle/>
        <a:p>
          <a:endParaRPr lang="en-US"/>
        </a:p>
      </dgm:t>
    </dgm:pt>
    <dgm:pt modelId="{E0D0598F-A0C9-4BDA-BBB1-99EC61C275B4}" type="sibTrans" cxnId="{694F06E8-9993-4976-B759-4940BBBC2814}">
      <dgm:prSet/>
      <dgm:spPr/>
      <dgm:t>
        <a:bodyPr/>
        <a:lstStyle/>
        <a:p>
          <a:endParaRPr lang="en-US"/>
        </a:p>
      </dgm:t>
    </dgm:pt>
    <dgm:pt modelId="{5CB7EE79-B79F-43AD-967F-69CF46CCF2AA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0307256E-5E91-4270-AAB9-3D7861E3CA8B}" type="parTrans" cxnId="{1F91EB91-B12D-4BD2-BA36-B2B4BB80F4A3}">
      <dgm:prSet/>
      <dgm:spPr/>
      <dgm:t>
        <a:bodyPr/>
        <a:lstStyle/>
        <a:p>
          <a:endParaRPr lang="en-US"/>
        </a:p>
      </dgm:t>
    </dgm:pt>
    <dgm:pt modelId="{9C01ECE2-2A59-418D-9A65-ECE756A08301}" type="sibTrans" cxnId="{1F91EB91-B12D-4BD2-BA36-B2B4BB80F4A3}">
      <dgm:prSet/>
      <dgm:spPr/>
      <dgm:t>
        <a:bodyPr/>
        <a:lstStyle/>
        <a:p>
          <a:endParaRPr lang="en-US"/>
        </a:p>
      </dgm:t>
    </dgm:pt>
    <dgm:pt modelId="{BC67AF14-C3CF-4563-86D3-0C50D88DA4FF}" type="pres">
      <dgm:prSet presAssocID="{D6112DD6-56E6-4497-A74D-567175CBF31F}" presName="matrix" presStyleCnt="0">
        <dgm:presLayoutVars>
          <dgm:chMax val="1"/>
          <dgm:dir/>
          <dgm:resizeHandles val="exact"/>
        </dgm:presLayoutVars>
      </dgm:prSet>
      <dgm:spPr/>
    </dgm:pt>
    <dgm:pt modelId="{1ABEECFD-F3DC-4118-B33B-0F3C0D4B4718}" type="pres">
      <dgm:prSet presAssocID="{D6112DD6-56E6-4497-A74D-567175CBF31F}" presName="axisShape" presStyleLbl="bgShp" presStyleIdx="0" presStyleCnt="1"/>
      <dgm:spPr/>
    </dgm:pt>
    <dgm:pt modelId="{81B96B36-E5D7-41FC-9CBE-8D35737738EB}" type="pres">
      <dgm:prSet presAssocID="{D6112DD6-56E6-4497-A74D-567175CBF31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6D525F-CE56-420E-8775-AD5BB9281D96}" type="pres">
      <dgm:prSet presAssocID="{D6112DD6-56E6-4497-A74D-567175CBF31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5D6867-A51A-476B-B29B-2B519C81414E}" type="pres">
      <dgm:prSet presAssocID="{D6112DD6-56E6-4497-A74D-567175CBF31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847EB3-1D93-421E-8441-755C9EAE9809}" type="pres">
      <dgm:prSet presAssocID="{D6112DD6-56E6-4497-A74D-567175CBF31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E92841B-9CA0-4EFF-84AF-FB1B56CDC734}" type="presOf" srcId="{89967E71-4448-458E-AD23-A7B01EA1FB81}" destId="{C15D6867-A51A-476B-B29B-2B519C81414E}" srcOrd="0" destOrd="0" presId="urn:microsoft.com/office/officeart/2005/8/layout/matrix2"/>
    <dgm:cxn modelId="{A083DB1F-B578-484D-86E3-FF88306F4FFE}" srcId="{D6112DD6-56E6-4497-A74D-567175CBF31F}" destId="{DCBF9FF8-4075-46AD-B62B-5087C4FF63CC}" srcOrd="0" destOrd="0" parTransId="{2FCDC5B6-1064-4302-88B6-2D92B2448B5F}" sibTransId="{FD3A5FF5-1B10-48B3-870D-67A8E068D8AE}"/>
    <dgm:cxn modelId="{A2ED2380-FC1B-495A-8124-56582C068B4C}" srcId="{D6112DD6-56E6-4497-A74D-567175CBF31F}" destId="{A3D99CE5-9C3F-480D-818D-DCA67FF7C9B5}" srcOrd="1" destOrd="0" parTransId="{8CEDE8AA-C765-439D-8D56-0AA79AF9F134}" sibTransId="{8BD9E722-2744-4096-BF8A-A1F436C2B245}"/>
    <dgm:cxn modelId="{9F702189-7AA3-4B5C-A39A-7C72450A61C4}" type="presOf" srcId="{DCBF9FF8-4075-46AD-B62B-5087C4FF63CC}" destId="{81B96B36-E5D7-41FC-9CBE-8D35737738EB}" srcOrd="0" destOrd="0" presId="urn:microsoft.com/office/officeart/2005/8/layout/matrix2"/>
    <dgm:cxn modelId="{1F91EB91-B12D-4BD2-BA36-B2B4BB80F4A3}" srcId="{D6112DD6-56E6-4497-A74D-567175CBF31F}" destId="{5CB7EE79-B79F-43AD-967F-69CF46CCF2AA}" srcOrd="3" destOrd="0" parTransId="{0307256E-5E91-4270-AAB9-3D7861E3CA8B}" sibTransId="{9C01ECE2-2A59-418D-9A65-ECE756A08301}"/>
    <dgm:cxn modelId="{451848D0-4224-43F0-94FF-81AB77C075F6}" type="presOf" srcId="{A3D99CE5-9C3F-480D-818D-DCA67FF7C9B5}" destId="{C06D525F-CE56-420E-8775-AD5BB9281D96}" srcOrd="0" destOrd="0" presId="urn:microsoft.com/office/officeart/2005/8/layout/matrix2"/>
    <dgm:cxn modelId="{786E7BE0-8C42-44B9-8A89-2C9DF1F52AE9}" type="presOf" srcId="{D6112DD6-56E6-4497-A74D-567175CBF31F}" destId="{BC67AF14-C3CF-4563-86D3-0C50D88DA4FF}" srcOrd="0" destOrd="0" presId="urn:microsoft.com/office/officeart/2005/8/layout/matrix2"/>
    <dgm:cxn modelId="{694F06E8-9993-4976-B759-4940BBBC2814}" srcId="{D6112DD6-56E6-4497-A74D-567175CBF31F}" destId="{89967E71-4448-458E-AD23-A7B01EA1FB81}" srcOrd="2" destOrd="0" parTransId="{DA9507E5-548E-40DD-8193-E98664C15139}" sibTransId="{E0D0598F-A0C9-4BDA-BBB1-99EC61C275B4}"/>
    <dgm:cxn modelId="{ACA609EC-F909-43D1-A9C6-AEC001B9B4AE}" type="presOf" srcId="{5CB7EE79-B79F-43AD-967F-69CF46CCF2AA}" destId="{E1847EB3-1D93-421E-8441-755C9EAE9809}" srcOrd="0" destOrd="0" presId="urn:microsoft.com/office/officeart/2005/8/layout/matrix2"/>
    <dgm:cxn modelId="{C640B068-8BCE-4070-A129-3605A852F183}" type="presParOf" srcId="{BC67AF14-C3CF-4563-86D3-0C50D88DA4FF}" destId="{1ABEECFD-F3DC-4118-B33B-0F3C0D4B4718}" srcOrd="0" destOrd="0" presId="urn:microsoft.com/office/officeart/2005/8/layout/matrix2"/>
    <dgm:cxn modelId="{F63E9C9F-E698-418D-8510-0585A4452330}" type="presParOf" srcId="{BC67AF14-C3CF-4563-86D3-0C50D88DA4FF}" destId="{81B96B36-E5D7-41FC-9CBE-8D35737738EB}" srcOrd="1" destOrd="0" presId="urn:microsoft.com/office/officeart/2005/8/layout/matrix2"/>
    <dgm:cxn modelId="{0149CF38-6CE7-468E-9E4E-6847BD6168D7}" type="presParOf" srcId="{BC67AF14-C3CF-4563-86D3-0C50D88DA4FF}" destId="{C06D525F-CE56-420E-8775-AD5BB9281D96}" srcOrd="2" destOrd="0" presId="urn:microsoft.com/office/officeart/2005/8/layout/matrix2"/>
    <dgm:cxn modelId="{C71B14EB-6783-42A2-8AEF-210B88F93B65}" type="presParOf" srcId="{BC67AF14-C3CF-4563-86D3-0C50D88DA4FF}" destId="{C15D6867-A51A-476B-B29B-2B519C81414E}" srcOrd="3" destOrd="0" presId="urn:microsoft.com/office/officeart/2005/8/layout/matrix2"/>
    <dgm:cxn modelId="{6A8DAD03-16A8-4AF4-956D-8A17632BE0EF}" type="presParOf" srcId="{BC67AF14-C3CF-4563-86D3-0C50D88DA4FF}" destId="{E1847EB3-1D93-421E-8441-755C9EAE980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EECFD-F3DC-4118-B33B-0F3C0D4B4718}">
      <dsp:nvSpPr>
        <dsp:cNvPr id="0" name=""/>
        <dsp:cNvSpPr/>
      </dsp:nvSpPr>
      <dsp:spPr>
        <a:xfrm>
          <a:off x="493608" y="0"/>
          <a:ext cx="3031958" cy="30319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96B36-E5D7-41FC-9CBE-8D35737738EB}">
      <dsp:nvSpPr>
        <dsp:cNvPr id="0" name=""/>
        <dsp:cNvSpPr/>
      </dsp:nvSpPr>
      <dsp:spPr>
        <a:xfrm>
          <a:off x="690686" y="19707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Clear Mission</a:t>
          </a:r>
        </a:p>
      </dsp:txBody>
      <dsp:txXfrm>
        <a:off x="749889" y="256280"/>
        <a:ext cx="1094377" cy="1094377"/>
      </dsp:txXfrm>
    </dsp:sp>
    <dsp:sp modelId="{C06D525F-CE56-420E-8775-AD5BB9281D96}">
      <dsp:nvSpPr>
        <dsp:cNvPr id="0" name=""/>
        <dsp:cNvSpPr/>
      </dsp:nvSpPr>
      <dsp:spPr>
        <a:xfrm>
          <a:off x="2115706" y="19707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 Integration</a:t>
          </a:r>
        </a:p>
      </dsp:txBody>
      <dsp:txXfrm>
        <a:off x="2174909" y="256280"/>
        <a:ext cx="1094377" cy="1094377"/>
      </dsp:txXfrm>
    </dsp:sp>
    <dsp:sp modelId="{C15D6867-A51A-476B-B29B-2B519C81414E}">
      <dsp:nvSpPr>
        <dsp:cNvPr id="0" name=""/>
        <dsp:cNvSpPr/>
      </dsp:nvSpPr>
      <dsp:spPr>
        <a:xfrm>
          <a:off x="690686" y="162209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Maximize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</a:t>
          </a:r>
        </a:p>
      </dsp:txBody>
      <dsp:txXfrm>
        <a:off x="749889" y="1681300"/>
        <a:ext cx="1094377" cy="1094377"/>
      </dsp:txXfrm>
    </dsp:sp>
    <dsp:sp modelId="{E1847EB3-1D93-421E-8441-755C9EAE9809}">
      <dsp:nvSpPr>
        <dsp:cNvPr id="0" name=""/>
        <dsp:cNvSpPr/>
      </dsp:nvSpPr>
      <dsp:spPr>
        <a:xfrm>
          <a:off x="2115706" y="162209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Trust</a:t>
          </a:r>
        </a:p>
      </dsp:txBody>
      <dsp:txXfrm>
        <a:off x="2174909" y="1681300"/>
        <a:ext cx="1094377" cy="1094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4075-DE93-4890-8C46-20A09411499F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2D2A-EE2B-4D06-9FF9-425F5B7E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9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03" y="709435"/>
            <a:ext cx="6477805" cy="1963916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3" y="2673351"/>
            <a:ext cx="6477804" cy="8033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A7D-8BE5-4AC4-A5E4-B635D6B96637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43" y="246981"/>
            <a:ext cx="4457751" cy="231901"/>
          </a:xfrm>
        </p:spPr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3295" y="101197"/>
            <a:ext cx="608264" cy="377684"/>
          </a:xfrm>
        </p:spPr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11D0-6E16-4A51-B6F1-8022BF98D668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9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532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02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6377-5F72-4638-85A7-5A8DC947C6CC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6481709" y="2285187"/>
            <a:ext cx="3497580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8DF20288-C28C-4D8E-AFD1-B3E22F9C6079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7703" y="247778"/>
            <a:ext cx="4670970" cy="231104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1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317097"/>
            <a:ext cx="6464295" cy="153754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6875" y="2854647"/>
            <a:ext cx="646429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718A-AD4F-4CCC-BA8F-3E39022BF861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0" y="718528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624216"/>
            <a:ext cx="3483864" cy="2470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5" y="1628827"/>
            <a:ext cx="3483864" cy="2465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102-72F2-434B-A83E-3BD837D988A8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3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71500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1627296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875" y="2230836"/>
            <a:ext cx="3483864" cy="1870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753" y="1629886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753" y="2228752"/>
            <a:ext cx="3483864" cy="18653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5C4-F7BA-40DE-A0AF-D398DFCC3D8D}" type="datetime1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F636-0064-4FEE-B57D-716359BB650C}" type="datetime1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18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62-81F2-4857-A44E-33F73F659354}" type="datetime1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19" y="714434"/>
            <a:ext cx="2456260" cy="174163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00" y="714434"/>
            <a:ext cx="4509353" cy="33789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19" y="2456065"/>
            <a:ext cx="2456260" cy="163418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01B5-D842-4AD8-9A38-F66A9170506B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0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847135"/>
            <a:ext cx="4391154" cy="144315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185" y="2290291"/>
            <a:ext cx="4384865" cy="157201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975" y="4102393"/>
            <a:ext cx="4387204" cy="240092"/>
          </a:xfrm>
        </p:spPr>
        <p:txBody>
          <a:bodyPr/>
          <a:lstStyle>
            <a:lvl1pPr algn="l">
              <a:defRPr/>
            </a:lvl1pPr>
          </a:lstStyle>
          <a:p>
            <a:fld id="{484CC059-3B8E-4F3F-824E-B8598482395E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3975" y="238981"/>
            <a:ext cx="3658364" cy="240698"/>
          </a:xfrm>
        </p:spPr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2596" y="103056"/>
            <a:ext cx="608264" cy="377684"/>
          </a:xfrm>
        </p:spPr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482598"/>
            <a:ext cx="4409694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2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4589502"/>
            <a:ext cx="9144000" cy="557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1577"/>
            <a:ext cx="9144000" cy="423526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459095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03" y="714994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03" y="1628827"/>
            <a:ext cx="7202456" cy="247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4623" y="247778"/>
            <a:ext cx="188654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FF98-3F9B-4292-896B-1C4B85F1EBED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703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8558" y="103056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Mindset of the Coach and Organization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3P Consulting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56" y="3641418"/>
            <a:ext cx="296291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Clarity</a:t>
            </a:r>
            <a:r>
              <a:rPr lang="en-US" sz="1800" dirty="0"/>
              <a:t>™</a:t>
            </a:r>
            <a:r>
              <a:rPr lang="en-US" dirty="0"/>
              <a:t> Equation</a:t>
            </a:r>
          </a:p>
        </p:txBody>
      </p:sp>
      <p:pic>
        <p:nvPicPr>
          <p:cNvPr id="9" name="Graphic 8" descr="Sun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388" y="1553174"/>
            <a:ext cx="1764934" cy="1764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253" y="3583787"/>
            <a:ext cx="75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Clarity                 =              Capacity             -          Contamination</a:t>
            </a:r>
          </a:p>
        </p:txBody>
      </p:sp>
      <p:sp>
        <p:nvSpPr>
          <p:cNvPr id="3" name="Oval 2"/>
          <p:cNvSpPr/>
          <p:nvPr/>
        </p:nvSpPr>
        <p:spPr>
          <a:xfrm>
            <a:off x="3756454" y="1934238"/>
            <a:ext cx="1248032" cy="1217230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e’ll never lasso the strength of a full-fledged media tornado ...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402" y="1741242"/>
            <a:ext cx="1226923" cy="1626386"/>
          </a:xfrm>
          <a:prstGeom prst="rect">
            <a:avLst/>
          </a:prstGeom>
        </p:spPr>
      </p:pic>
      <p:sp>
        <p:nvSpPr>
          <p:cNvPr id="11" name="Minus Sign 10"/>
          <p:cNvSpPr/>
          <p:nvPr/>
        </p:nvSpPr>
        <p:spPr>
          <a:xfrm>
            <a:off x="5389891" y="2452348"/>
            <a:ext cx="976184" cy="216643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s 11"/>
          <p:cNvSpPr/>
          <p:nvPr/>
        </p:nvSpPr>
        <p:spPr>
          <a:xfrm>
            <a:off x="2498957" y="2229876"/>
            <a:ext cx="979241" cy="649117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678" y="2229876"/>
            <a:ext cx="612128" cy="5491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09407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10713" y="1586094"/>
            <a:ext cx="5739445" cy="2159748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/>
              <a:t>“100% of your feelings come from thoughts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/>
              <a:t>being formed in the moment.”</a:t>
            </a:r>
          </a:p>
          <a:p>
            <a:pPr marL="0" indent="0" algn="r">
              <a:buNone/>
            </a:pPr>
            <a:r>
              <a:rPr lang="en-US" i="1" dirty="0"/>
              <a:t>Jamie Smart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xternal image teddy-bear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9495" y="695066"/>
            <a:ext cx="3768811" cy="37688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69608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Clarity</a:t>
            </a:r>
            <a:r>
              <a:rPr lang="en-US" sz="1800" dirty="0"/>
              <a:t>™</a:t>
            </a:r>
            <a:r>
              <a:rPr lang="en-US" dirty="0"/>
              <a:t> RESULTS Model</a:t>
            </a:r>
          </a:p>
        </p:txBody>
      </p:sp>
      <p:pic>
        <p:nvPicPr>
          <p:cNvPr id="5" name="Graphic 4" descr="Add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9799" y="2133194"/>
            <a:ext cx="823377" cy="823377"/>
          </a:xfrm>
          <a:prstGeom prst="rect">
            <a:avLst/>
          </a:prstGeom>
        </p:spPr>
      </p:pic>
      <p:pic>
        <p:nvPicPr>
          <p:cNvPr id="6" name="Graphic 5" descr="Run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3176" y="1794130"/>
            <a:ext cx="1468957" cy="1468957"/>
          </a:xfrm>
          <a:prstGeom prst="rect">
            <a:avLst/>
          </a:prstGeom>
        </p:spPr>
      </p:pic>
      <p:pic>
        <p:nvPicPr>
          <p:cNvPr id="8" name="Graphic 7" descr="Bullsey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1415" y="1626473"/>
            <a:ext cx="1624848" cy="1624848"/>
          </a:xfrm>
          <a:prstGeom prst="rect">
            <a:avLst/>
          </a:prstGeom>
        </p:spPr>
      </p:pic>
      <p:pic>
        <p:nvPicPr>
          <p:cNvPr id="9" name="Graphic 8" descr="Sun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388" y="1553174"/>
            <a:ext cx="1764934" cy="1764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253" y="3583787"/>
            <a:ext cx="75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Clarity                 +            Action             =                 RESULTS</a:t>
            </a:r>
          </a:p>
        </p:txBody>
      </p:sp>
      <p:sp>
        <p:nvSpPr>
          <p:cNvPr id="11" name="Equals 10"/>
          <p:cNvSpPr/>
          <p:nvPr/>
        </p:nvSpPr>
        <p:spPr>
          <a:xfrm>
            <a:off x="4978619" y="2241120"/>
            <a:ext cx="979241" cy="649117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724" y="4334114"/>
            <a:ext cx="2896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Smart, Jamie. </a:t>
            </a:r>
            <a:r>
              <a:rPr lang="en-US" sz="1000" b="1" i="1" dirty="0"/>
              <a:t>Results</a:t>
            </a:r>
            <a:r>
              <a:rPr lang="en-US" sz="1000" dirty="0"/>
              <a:t>. 2016. Capstone.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346" y="2218818"/>
            <a:ext cx="656171" cy="5886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50793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 Mindful Approach to Assessment</a:t>
            </a:r>
          </a:p>
        </p:txBody>
      </p:sp>
      <p:pic>
        <p:nvPicPr>
          <p:cNvPr id="5" name="Picture 4" descr="1344621102576-Brain_Gears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ADF"/>
              </a:clrFrom>
              <a:clrTo>
                <a:srgbClr val="FFFA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308" y="944235"/>
            <a:ext cx="2503042" cy="21719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28506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Critical Organizational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7703" y="1412259"/>
            <a:ext cx="7202456" cy="2470932"/>
          </a:xfrm>
        </p:spPr>
        <p:txBody>
          <a:bodyPr/>
          <a:lstStyle/>
          <a:p>
            <a:r>
              <a:rPr lang="en-US" sz="1800" dirty="0"/>
              <a:t>Trust</a:t>
            </a:r>
          </a:p>
          <a:p>
            <a:r>
              <a:rPr lang="en-US" sz="1800" dirty="0"/>
              <a:t>Healthy conflict</a:t>
            </a:r>
          </a:p>
          <a:p>
            <a:r>
              <a:rPr lang="en-US" sz="1800" dirty="0"/>
              <a:t>Commitment</a:t>
            </a:r>
          </a:p>
          <a:p>
            <a:r>
              <a:rPr lang="en-US" sz="1800" dirty="0"/>
              <a:t>Accountability</a:t>
            </a:r>
          </a:p>
          <a:p>
            <a:r>
              <a:rPr lang="en-US" sz="1800" dirty="0"/>
              <a:t>Positive outcomes (results)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Lencioni 2002</a:t>
            </a:r>
          </a:p>
        </p:txBody>
      </p:sp>
      <p:pic>
        <p:nvPicPr>
          <p:cNvPr id="2" name="Picture 1" descr="ALEXANDRA N' HER NAKED THOUGHTS!: When, For Thy Commitment Sake?!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1159" y="1615239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52534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cioni five dysfunctions pyram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2" y="679622"/>
            <a:ext cx="6577054" cy="38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776" y="4278162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Lencioni 2002</a:t>
            </a:r>
          </a:p>
        </p:txBody>
      </p:sp>
    </p:spTree>
    <p:extLst>
      <p:ext uri="{BB962C8B-B14F-4D97-AF65-F5344CB8AC3E}">
        <p14:creationId xmlns:p14="http://schemas.microsoft.com/office/powerpoint/2010/main" val="310833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83957"/>
            <a:ext cx="7202456" cy="271580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High trust in an organization speeds things up and decreases cost</a:t>
            </a:r>
          </a:p>
          <a:p>
            <a:r>
              <a:rPr lang="en-US" sz="1900" dirty="0"/>
              <a:t>Low trust slows things down and increases cost</a:t>
            </a:r>
          </a:p>
          <a:p>
            <a:pPr marL="0" indent="0">
              <a:buNone/>
            </a:pPr>
            <a:endParaRPr lang="en-US" sz="2900" dirty="0"/>
          </a:p>
          <a:p>
            <a:pPr marL="914400" indent="-909638">
              <a:buFont typeface="Arial" charset="0"/>
              <a:buNone/>
              <a:defRPr/>
            </a:pPr>
            <a:r>
              <a:rPr lang="en-US" sz="1800" dirty="0">
                <a:solidFill>
                  <a:schemeClr val="accent1"/>
                </a:solidFill>
              </a:rPr>
              <a:t>	Total return to shareholders for organizations with high trust is almost 3X higher than that of organizations with low trust.*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*Watson Wyatt 2002.</a:t>
            </a:r>
          </a:p>
        </p:txBody>
      </p:sp>
      <p:pic>
        <p:nvPicPr>
          <p:cNvPr id="5" name="Graphic 4" descr="Upward trend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703" y="3028950"/>
            <a:ext cx="914400" cy="914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96902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501920"/>
            <a:ext cx="7202456" cy="3033010"/>
          </a:xfrm>
        </p:spPr>
        <p:txBody>
          <a:bodyPr/>
          <a:lstStyle/>
          <a:p>
            <a:r>
              <a:rPr lang="en-US" sz="1800" dirty="0"/>
              <a:t>Healthy conflict:</a:t>
            </a:r>
          </a:p>
          <a:p>
            <a:pPr lvl="1"/>
            <a:r>
              <a:rPr lang="en-US" sz="1800" dirty="0"/>
              <a:t>Focuses on issues and topics, not on people or their character</a:t>
            </a:r>
          </a:p>
          <a:p>
            <a:pPr lvl="1"/>
            <a:r>
              <a:rPr lang="en-US" sz="1800" dirty="0"/>
              <a:t>Indicates that team members are engaging in unfiltered, constructive debate of ideas</a:t>
            </a:r>
          </a:p>
          <a:p>
            <a:pPr lvl="1"/>
            <a:r>
              <a:rPr lang="en-US" sz="1800" dirty="0"/>
              <a:t>Fosters team and organization growth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85321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60541" y="2162432"/>
            <a:ext cx="2286000" cy="16310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14178"/>
            <a:ext cx="4206211" cy="2718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Commitment enables teams to:</a:t>
            </a:r>
          </a:p>
          <a:p>
            <a:pPr lvl="1"/>
            <a:r>
              <a:rPr lang="en-US" sz="1800" dirty="0"/>
              <a:t>Clarify priorities and decisions</a:t>
            </a:r>
          </a:p>
          <a:p>
            <a:pPr lvl="1"/>
            <a:r>
              <a:rPr lang="en-US" sz="1800" dirty="0"/>
              <a:t>Share in common objectives</a:t>
            </a:r>
          </a:p>
          <a:p>
            <a:pPr lvl="1"/>
            <a:r>
              <a:rPr lang="en-US" sz="1800" dirty="0"/>
              <a:t>Move forward without second-guessing</a:t>
            </a:r>
          </a:p>
          <a:p>
            <a:pPr lvl="1"/>
            <a:r>
              <a:rPr lang="en-US" sz="1800" dirty="0"/>
              <a:t>Learn from its mistakes</a:t>
            </a:r>
          </a:p>
          <a:p>
            <a:pPr lvl="1"/>
            <a:r>
              <a:rPr lang="en-US" sz="1800" dirty="0"/>
              <a:t>Change direction without hesitating or feeling guilty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97" t="6824" r="12076" b="24089"/>
          <a:stretch/>
        </p:blipFill>
        <p:spPr>
          <a:xfrm>
            <a:off x="5436972" y="2008201"/>
            <a:ext cx="2273643" cy="167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5"/>
          <p:cNvSpPr/>
          <p:nvPr/>
        </p:nvSpPr>
        <p:spPr>
          <a:xfrm>
            <a:off x="6128951" y="358346"/>
            <a:ext cx="2162433" cy="15633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chicken was involved; the pig was committed.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4085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6875" y="1206513"/>
            <a:ext cx="3483864" cy="601457"/>
          </a:xfrm>
        </p:spPr>
        <p:txBody>
          <a:bodyPr/>
          <a:lstStyle/>
          <a:p>
            <a:r>
              <a:rPr lang="en-US" dirty="0"/>
              <a:t>Signs of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6875" y="1809399"/>
            <a:ext cx="3483864" cy="2639033"/>
          </a:xfrm>
        </p:spPr>
        <p:txBody>
          <a:bodyPr>
            <a:normAutofit/>
          </a:bodyPr>
          <a:lstStyle/>
          <a:p>
            <a:r>
              <a:rPr lang="en-US" dirty="0"/>
              <a:t>Team members know when they’re doing a good job</a:t>
            </a:r>
          </a:p>
          <a:p>
            <a:r>
              <a:rPr lang="en-US" dirty="0"/>
              <a:t>Feel OK about owning their shortcomings and are receptive to suggestions</a:t>
            </a:r>
          </a:p>
          <a:p>
            <a:r>
              <a:rPr lang="en-US" dirty="0"/>
              <a:t>Feel an increased sense of belonging to the team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9748" y="1206292"/>
            <a:ext cx="3483864" cy="601678"/>
          </a:xfrm>
        </p:spPr>
        <p:txBody>
          <a:bodyPr/>
          <a:lstStyle/>
          <a:p>
            <a:r>
              <a:rPr lang="en-US" dirty="0"/>
              <a:t>Benefits of Accountability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757" y="1809399"/>
            <a:ext cx="3483864" cy="2639033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Identifies and solves problems quickly and efficiently</a:t>
            </a:r>
          </a:p>
          <a:p>
            <a:r>
              <a:rPr lang="en-US" sz="1600" dirty="0"/>
              <a:t>Establishes mutual respect among team members who are all held to the same expectations</a:t>
            </a:r>
          </a:p>
          <a:p>
            <a:r>
              <a:rPr lang="en-US" sz="1600" dirty="0"/>
              <a:t>Pressures poor performers to improve</a:t>
            </a:r>
          </a:p>
          <a:p>
            <a:r>
              <a:rPr lang="en-US" sz="1600" dirty="0"/>
              <a:t>Avoids corrective action bureaucracy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45738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841901"/>
            <a:ext cx="7202456" cy="786926"/>
          </a:xfrm>
        </p:spPr>
        <p:txBody>
          <a:bodyPr>
            <a:normAutofit/>
          </a:bodyPr>
          <a:lstStyle/>
          <a:p>
            <a:r>
              <a:rPr lang="en-US" dirty="0"/>
              <a:t>What You’re Going To Learn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35503"/>
            <a:ext cx="7202456" cy="3031958"/>
          </a:xfrm>
        </p:spPr>
        <p:txBody>
          <a:bodyPr>
            <a:normAutofit/>
          </a:bodyPr>
          <a:lstStyle/>
          <a:p>
            <a:r>
              <a:rPr lang="en-US" sz="1800" dirty="0"/>
              <a:t>The coach’s mindset (that’s you!)</a:t>
            </a:r>
          </a:p>
          <a:p>
            <a:pPr lvl="1"/>
            <a:r>
              <a:rPr lang="en-US" sz="1650" dirty="0"/>
              <a:t>Thought, Consciousness, &amp; Mind</a:t>
            </a:r>
          </a:p>
          <a:p>
            <a:pPr lvl="1"/>
            <a:r>
              <a:rPr lang="en-US" sz="1650" dirty="0"/>
              <a:t>The Clarity™ Results Model</a:t>
            </a:r>
          </a:p>
          <a:p>
            <a:r>
              <a:rPr lang="en-US" sz="1800" dirty="0"/>
              <a:t>Measuring and improving:</a:t>
            </a:r>
          </a:p>
          <a:p>
            <a:pPr lvl="1"/>
            <a:r>
              <a:rPr lang="en-US" sz="1650" dirty="0"/>
              <a:t>Four essentials of a healthy organization</a:t>
            </a:r>
          </a:p>
          <a:p>
            <a:pPr lvl="1"/>
            <a:r>
              <a:rPr lang="en-US" sz="1650" dirty="0"/>
              <a:t>Five critical organizational behaviors</a:t>
            </a:r>
          </a:p>
          <a:p>
            <a:pPr lvl="1"/>
            <a:r>
              <a:rPr lang="en-US" sz="1650" dirty="0"/>
              <a:t>Ten team engagement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790" y="1330088"/>
            <a:ext cx="3634568" cy="227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7703" y="246981"/>
            <a:ext cx="4811692" cy="231901"/>
          </a:xfrm>
        </p:spPr>
        <p:txBody>
          <a:bodyPr/>
          <a:lstStyle/>
          <a:p>
            <a:r>
              <a:rPr lang="en-US" dirty="0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5378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Outcomes (Results)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71600"/>
            <a:ext cx="7048265" cy="292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Teams that focus on results:</a:t>
            </a:r>
          </a:p>
          <a:p>
            <a:pPr lvl="1"/>
            <a:r>
              <a:rPr lang="en-US" sz="1800" dirty="0"/>
              <a:t>Focus on group performance, not the individual</a:t>
            </a:r>
          </a:p>
          <a:p>
            <a:pPr lvl="1"/>
            <a:r>
              <a:rPr lang="en-US" sz="1800" dirty="0"/>
              <a:t>Attract and retain more achievement-oriented thinkers</a:t>
            </a:r>
          </a:p>
          <a:p>
            <a:pPr lvl="1"/>
            <a:r>
              <a:rPr lang="en-US" sz="1800" dirty="0"/>
              <a:t>Reap the benefits from team players who put the needs of the group first</a:t>
            </a:r>
          </a:p>
          <a:p>
            <a:pPr lvl="1"/>
            <a:r>
              <a:rPr lang="en-US" sz="1800" dirty="0"/>
              <a:t>Don’t get easily sidetracked by non-mission critical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97068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Essentials of a Healthy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Clear mission</a:t>
            </a:r>
          </a:p>
          <a:p>
            <a:r>
              <a:rPr lang="en-US" sz="1800" dirty="0"/>
              <a:t>Process integration</a:t>
            </a:r>
          </a:p>
          <a:p>
            <a:r>
              <a:rPr lang="en-US" sz="1800" dirty="0"/>
              <a:t>Maximize potential</a:t>
            </a:r>
          </a:p>
          <a:p>
            <a:r>
              <a:rPr lang="en-US" sz="1800" dirty="0"/>
              <a:t>Promote trust</a:t>
            </a:r>
          </a:p>
        </p:txBody>
      </p:sp>
      <p:pic>
        <p:nvPicPr>
          <p:cNvPr id="11" name="Picture 10" descr="Ideeën, gedachten... beschouwend over onderwijs: Samenwerken werkt!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8931" y="1344529"/>
            <a:ext cx="2863516" cy="28635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70353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Mission, Vision,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235676"/>
            <a:ext cx="7202456" cy="3274540"/>
          </a:xfrm>
        </p:spPr>
        <p:txBody>
          <a:bodyPr>
            <a:normAutofit/>
          </a:bodyPr>
          <a:lstStyle/>
          <a:p>
            <a:r>
              <a:rPr lang="en-US" sz="1950" dirty="0"/>
              <a:t>Knowledge workers</a:t>
            </a:r>
          </a:p>
          <a:p>
            <a:pPr lvl="1"/>
            <a:r>
              <a:rPr lang="en-US" sz="1800" dirty="0"/>
              <a:t>Regarded as associates and partners</a:t>
            </a:r>
          </a:p>
          <a:p>
            <a:pPr lvl="1"/>
            <a:r>
              <a:rPr lang="en-US" sz="1800" dirty="0"/>
              <a:t>Given autonomy</a:t>
            </a:r>
          </a:p>
          <a:p>
            <a:pPr lvl="1"/>
            <a:r>
              <a:rPr lang="en-US" sz="1800" dirty="0"/>
              <a:t>Self motivated</a:t>
            </a:r>
          </a:p>
          <a:p>
            <a:pPr lvl="1"/>
            <a:r>
              <a:rPr lang="en-US" sz="1800" dirty="0"/>
              <a:t>Whole person paradigm</a:t>
            </a:r>
          </a:p>
          <a:p>
            <a:r>
              <a:rPr lang="en-US" sz="1800" dirty="0"/>
              <a:t>Teams must not only understand, but be provided an opportunity to contribute to the mission of an organization</a:t>
            </a:r>
          </a:p>
          <a:p>
            <a:pPr lvl="1"/>
            <a:r>
              <a:rPr lang="en-US" sz="1800" dirty="0"/>
              <a:t>Body, Heart, Mind, Spirit </a:t>
            </a:r>
          </a:p>
          <a:p>
            <a:endParaRPr lang="en-US" sz="1950" dirty="0"/>
          </a:p>
        </p:txBody>
      </p:sp>
      <p:grpSp>
        <p:nvGrpSpPr>
          <p:cNvPr id="6" name="Group 5"/>
          <p:cNvGrpSpPr/>
          <p:nvPr/>
        </p:nvGrpSpPr>
        <p:grpSpPr>
          <a:xfrm>
            <a:off x="5684108" y="714995"/>
            <a:ext cx="3101546" cy="2157952"/>
            <a:chOff x="5684108" y="714995"/>
            <a:chExt cx="3101546" cy="2157952"/>
          </a:xfrm>
        </p:grpSpPr>
        <p:sp>
          <p:nvSpPr>
            <p:cNvPr id="4" name="Cloud 3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57102" y="1108457"/>
              <a:ext cx="2928552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Ambiguity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Hidden agendas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Political games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Chaos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554391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09816"/>
            <a:ext cx="7202456" cy="316333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systems and processes in an organization are directly correlated with its mission and outcomes.</a:t>
            </a:r>
          </a:p>
          <a:p>
            <a:r>
              <a:rPr lang="en-US" sz="2000" dirty="0"/>
              <a:t>Key systems that must be aligned include:</a:t>
            </a:r>
          </a:p>
          <a:p>
            <a:pPr lvl="1"/>
            <a:r>
              <a:rPr lang="en-US" sz="1800" dirty="0"/>
              <a:t>Leadership</a:t>
            </a:r>
          </a:p>
          <a:p>
            <a:pPr lvl="1"/>
            <a:r>
              <a:rPr lang="en-US" sz="1800" dirty="0"/>
              <a:t>Strategy</a:t>
            </a:r>
          </a:p>
          <a:p>
            <a:pPr lvl="1"/>
            <a:r>
              <a:rPr lang="en-US" sz="1800" dirty="0"/>
              <a:t>Customers</a:t>
            </a:r>
          </a:p>
          <a:p>
            <a:pPr lvl="1"/>
            <a:r>
              <a:rPr lang="en-US" sz="1800" dirty="0"/>
              <a:t>Data and Knowledge Management</a:t>
            </a:r>
          </a:p>
          <a:p>
            <a:pPr lvl="1"/>
            <a:r>
              <a:rPr lang="en-US" sz="1800" dirty="0"/>
              <a:t>Workforce</a:t>
            </a:r>
          </a:p>
          <a:p>
            <a:pPr lvl="1"/>
            <a:r>
              <a:rPr lang="en-US" sz="1800" dirty="0"/>
              <a:t>Operations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2234876"/>
            <a:ext cx="3101546" cy="2157952"/>
            <a:chOff x="5684108" y="714995"/>
            <a:chExt cx="3101546" cy="2157952"/>
          </a:xfrm>
        </p:grpSpPr>
        <p:sp>
          <p:nvSpPr>
            <p:cNvPr id="5" name="Cloud 4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102" y="1108457"/>
              <a:ext cx="2928552" cy="149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Interdepartmental rivalry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Codependency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Clear hypocrisies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050728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437870"/>
            <a:ext cx="7202456" cy="299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high performance culture is the desired goal.  This begins with </a:t>
            </a:r>
            <a:r>
              <a:rPr lang="en-US" sz="1800" dirty="0">
                <a:solidFill>
                  <a:schemeClr val="accent1"/>
                </a:solidFill>
              </a:rPr>
              <a:t>leaders who listen </a:t>
            </a:r>
            <a:r>
              <a:rPr lang="en-US" sz="1800" dirty="0"/>
              <a:t>and act accordingly.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Employees benefit when they have:</a:t>
            </a:r>
          </a:p>
          <a:p>
            <a:pPr lvl="1"/>
            <a:r>
              <a:rPr lang="en-US" sz="1800" dirty="0"/>
              <a:t>Support for their strengths and potential</a:t>
            </a:r>
          </a:p>
          <a:p>
            <a:pPr lvl="1"/>
            <a:r>
              <a:rPr lang="en-US" sz="1800" dirty="0"/>
              <a:t>Clear expectations</a:t>
            </a:r>
          </a:p>
          <a:p>
            <a:pPr lvl="1"/>
            <a:r>
              <a:rPr lang="en-US" sz="1800" dirty="0"/>
              <a:t>An advocate for their success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84108" y="2278122"/>
            <a:ext cx="3101546" cy="2157952"/>
            <a:chOff x="5684108" y="714995"/>
            <a:chExt cx="3101546" cy="2157952"/>
          </a:xfrm>
        </p:grpSpPr>
        <p:sp>
          <p:nvSpPr>
            <p:cNvPr id="5" name="Cloud 4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102" y="1071386"/>
              <a:ext cx="2928552" cy="15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Moonlighting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Daydreaming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Apathy, Anger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Escapism, Fear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611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Trust in an Organization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46875" y="1362905"/>
            <a:ext cx="3483864" cy="601457"/>
          </a:xfrm>
        </p:spPr>
        <p:txBody>
          <a:bodyPr/>
          <a:lstStyle/>
          <a:p>
            <a:r>
              <a:rPr lang="en-US" dirty="0"/>
              <a:t>Inside Out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46875" y="1981476"/>
            <a:ext cx="3483864" cy="2405173"/>
          </a:xfrm>
        </p:spPr>
        <p:txBody>
          <a:bodyPr>
            <a:normAutofit/>
          </a:bodyPr>
          <a:lstStyle/>
          <a:p>
            <a:r>
              <a:rPr lang="en-US" sz="1800" dirty="0"/>
              <a:t>Trust comes from clarity and connection </a:t>
            </a:r>
          </a:p>
          <a:p>
            <a:r>
              <a:rPr lang="en-US" sz="1800" dirty="0"/>
              <a:t>Subtractive process in which communication barriers and superstitious thinking are removed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68757" y="1362905"/>
            <a:ext cx="3483864" cy="601678"/>
          </a:xfrm>
        </p:spPr>
        <p:txBody>
          <a:bodyPr/>
          <a:lstStyle/>
          <a:p>
            <a:r>
              <a:rPr lang="en-US" dirty="0"/>
              <a:t>Outside In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68756" y="1986488"/>
            <a:ext cx="3697913" cy="1865395"/>
          </a:xfrm>
        </p:spPr>
        <p:txBody>
          <a:bodyPr>
            <a:normAutofit/>
          </a:bodyPr>
          <a:lstStyle/>
          <a:p>
            <a:r>
              <a:rPr lang="en-US" sz="1800" dirty="0"/>
              <a:t>Takes effort of both parties</a:t>
            </a:r>
          </a:p>
          <a:p>
            <a:r>
              <a:rPr lang="en-US" sz="1800" dirty="0"/>
              <a:t>Memorization and application of methods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92249" y="1334239"/>
            <a:ext cx="724878" cy="556603"/>
            <a:chOff x="7355405" y="3830046"/>
            <a:chExt cx="724878" cy="556603"/>
          </a:xfrm>
        </p:grpSpPr>
        <p:sp>
          <p:nvSpPr>
            <p:cNvPr id="15" name="Flowchart: Delay 14"/>
            <p:cNvSpPr/>
            <p:nvPr/>
          </p:nvSpPr>
          <p:spPr>
            <a:xfrm>
              <a:off x="7421286" y="3830046"/>
              <a:ext cx="630194" cy="55660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55405" y="3877744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468">
            <a:off x="7425990" y="2812969"/>
            <a:ext cx="1178443" cy="17658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823365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239192"/>
            <a:ext cx="3483864" cy="2863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Employees have:</a:t>
            </a:r>
          </a:p>
          <a:p>
            <a:r>
              <a:rPr lang="en-US" dirty="0"/>
              <a:t>Materials/equipment to do their job</a:t>
            </a:r>
          </a:p>
          <a:p>
            <a:r>
              <a:rPr lang="en-US" dirty="0"/>
              <a:t>The opportunity to do their best</a:t>
            </a:r>
          </a:p>
          <a:p>
            <a:r>
              <a:rPr lang="en-US" dirty="0"/>
              <a:t>Receive weekly praise or recognition</a:t>
            </a:r>
          </a:p>
          <a:p>
            <a:r>
              <a:rPr lang="en-US" dirty="0"/>
              <a:t>Receives regular encouragement</a:t>
            </a:r>
          </a:p>
          <a:p>
            <a:r>
              <a:rPr lang="en-US" dirty="0"/>
              <a:t>An opportunity to discuss their progress at least 2x/year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1705" y="1532571"/>
            <a:ext cx="3483864" cy="2828447"/>
          </a:xfrm>
        </p:spPr>
        <p:txBody>
          <a:bodyPr>
            <a:normAutofit/>
          </a:bodyPr>
          <a:lstStyle/>
          <a:p>
            <a:r>
              <a:rPr lang="en-US" dirty="0"/>
              <a:t>Annual learning and growth opportunities</a:t>
            </a:r>
          </a:p>
          <a:p>
            <a:r>
              <a:rPr lang="en-US" dirty="0"/>
              <a:t>Feels cared about as a person</a:t>
            </a:r>
          </a:p>
          <a:p>
            <a:r>
              <a:rPr lang="en-US" dirty="0"/>
              <a:t>Feels their opinions matter</a:t>
            </a:r>
          </a:p>
          <a:p>
            <a:r>
              <a:rPr lang="en-US" dirty="0"/>
              <a:t>Believes their coworkers are committed to quality work</a:t>
            </a:r>
          </a:p>
          <a:p>
            <a:r>
              <a:rPr lang="en-US" dirty="0"/>
              <a:t>A best friend at work to share their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Gallup Organization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12595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Engagement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83632"/>
            <a:ext cx="7202456" cy="2716127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None/>
            </a:pPr>
            <a:r>
              <a:rPr lang="en-US" dirty="0"/>
              <a:t>	</a:t>
            </a:r>
            <a:r>
              <a:rPr lang="en-US" sz="1700" dirty="0">
                <a:solidFill>
                  <a:schemeClr val="accent1"/>
                </a:solidFill>
              </a:rPr>
              <a:t>Organizations with highly engaged employees had an average 3-year revenue growth 2.3 times greater than those whose employees showed average engagement.*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1900" dirty="0"/>
              <a:t>Results in better business outcomes</a:t>
            </a:r>
          </a:p>
          <a:p>
            <a:r>
              <a:rPr lang="en-US" sz="1900" dirty="0"/>
              <a:t>Higher productivity</a:t>
            </a:r>
          </a:p>
          <a:p>
            <a:r>
              <a:rPr lang="en-US" sz="1900" dirty="0"/>
              <a:t>Increased efficiency</a:t>
            </a:r>
          </a:p>
          <a:p>
            <a:r>
              <a:rPr lang="en-US" sz="1900" dirty="0"/>
              <a:t>Higher levels of customer satisfaction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Upward trend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703" y="1383632"/>
            <a:ext cx="914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16" y="4186989"/>
            <a:ext cx="8398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r>
              <a:rPr lang="en-US" sz="1050" dirty="0" err="1"/>
              <a:t>Schaufenbuel</a:t>
            </a:r>
            <a:r>
              <a:rPr lang="en-US" sz="1050" dirty="0"/>
              <a:t>, K. (2013). Powering your bottom line through employee engagement. UNC Kenan-Flagler Business School.</a:t>
            </a:r>
            <a:endParaRPr lang="en-US" sz="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02173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Tools for the Coach</a:t>
            </a:r>
          </a:p>
        </p:txBody>
      </p:sp>
      <p:pic>
        <p:nvPicPr>
          <p:cNvPr id="6" name="Picture 5" descr="Free vector graphic: Documents, Folder, Office, Text - Free Image 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253" y="2854646"/>
            <a:ext cx="2163833" cy="1977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27271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3" t="2959" r="3047" b="26543"/>
          <a:stretch/>
        </p:blipFill>
        <p:spPr>
          <a:xfrm>
            <a:off x="4357272" y="1441762"/>
            <a:ext cx="4303412" cy="242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Success Indicators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044" y="1349645"/>
            <a:ext cx="3601228" cy="270913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Easy-to-use infographic</a:t>
            </a:r>
          </a:p>
          <a:p>
            <a:r>
              <a:rPr lang="en-US" sz="1800" dirty="0"/>
              <a:t>For use in all sectors</a:t>
            </a:r>
          </a:p>
          <a:p>
            <a:r>
              <a:rPr lang="en-US" sz="1800" dirty="0"/>
              <a:t>Any size organization/structure</a:t>
            </a:r>
          </a:p>
          <a:p>
            <a:r>
              <a:rPr lang="en-US" sz="1800" dirty="0"/>
              <a:t>Helps spot vulnerable areas</a:t>
            </a:r>
          </a:p>
          <a:p>
            <a:r>
              <a:rPr lang="en-US" sz="1800" dirty="0"/>
              <a:t>Mines development opportunities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154157" y="2701312"/>
            <a:ext cx="1380369" cy="313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556658" y="2858140"/>
            <a:ext cx="4481816" cy="947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76274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3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The Coach’s Mindset</a:t>
            </a:r>
          </a:p>
        </p:txBody>
      </p:sp>
      <p:pic>
        <p:nvPicPr>
          <p:cNvPr id="4" name="Picture 3" descr="Clip art licensed from the Clip Art Gallery on DiscoverySchool.com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4096" y="651897"/>
            <a:ext cx="3150967" cy="36493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807300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a Successful Organization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6875" y="1513006"/>
            <a:ext cx="3483864" cy="3021924"/>
          </a:xfrm>
        </p:spPr>
        <p:txBody>
          <a:bodyPr>
            <a:normAutofit/>
          </a:bodyPr>
          <a:lstStyle/>
          <a:p>
            <a:r>
              <a:rPr lang="en-US" sz="1700" dirty="0"/>
              <a:t>Customer centric</a:t>
            </a:r>
          </a:p>
          <a:p>
            <a:r>
              <a:rPr lang="en-US" sz="1700" dirty="0"/>
              <a:t>Always learning</a:t>
            </a:r>
          </a:p>
          <a:p>
            <a:r>
              <a:rPr lang="en-US" sz="1700" dirty="0"/>
              <a:t>Listens to employees and customers</a:t>
            </a:r>
          </a:p>
          <a:p>
            <a:r>
              <a:rPr lang="en-US" sz="1700" dirty="0"/>
              <a:t>Rewards good performance</a:t>
            </a:r>
          </a:p>
          <a:p>
            <a:r>
              <a:rPr lang="en-US" sz="1700" dirty="0"/>
              <a:t>Innovative</a:t>
            </a:r>
          </a:p>
          <a:p>
            <a:r>
              <a:rPr lang="en-US" sz="1700" dirty="0"/>
              <a:t>Continuously improving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705" y="1513006"/>
            <a:ext cx="3483864" cy="2465321"/>
          </a:xfrm>
        </p:spPr>
        <p:txBody>
          <a:bodyPr>
            <a:normAutofit/>
          </a:bodyPr>
          <a:lstStyle/>
          <a:p>
            <a:r>
              <a:rPr lang="en-US" sz="1700" dirty="0"/>
              <a:t>Clear sense of direction</a:t>
            </a:r>
          </a:p>
          <a:p>
            <a:r>
              <a:rPr lang="en-US" sz="1700" dirty="0"/>
              <a:t>Open communication</a:t>
            </a:r>
          </a:p>
          <a:p>
            <a:r>
              <a:rPr lang="en-US" sz="1700" dirty="0"/>
              <a:t>Collaborative environment</a:t>
            </a:r>
          </a:p>
          <a:p>
            <a:r>
              <a:rPr lang="en-US" sz="1700" dirty="0"/>
              <a:t>Embraces quality</a:t>
            </a:r>
          </a:p>
          <a:p>
            <a:r>
              <a:rPr lang="en-US" sz="1700" dirty="0"/>
              <a:t>Promotes transparency</a:t>
            </a:r>
          </a:p>
          <a:p>
            <a:r>
              <a:rPr lang="en-US" sz="1700" dirty="0"/>
              <a:t>Adaptable and agile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55405" y="3830046"/>
            <a:ext cx="724878" cy="556603"/>
            <a:chOff x="7355405" y="3830046"/>
            <a:chExt cx="724878" cy="556603"/>
          </a:xfrm>
        </p:grpSpPr>
        <p:sp>
          <p:nvSpPr>
            <p:cNvPr id="10" name="Flowchart: Delay 9"/>
            <p:cNvSpPr/>
            <p:nvPr/>
          </p:nvSpPr>
          <p:spPr>
            <a:xfrm>
              <a:off x="7421286" y="3830046"/>
              <a:ext cx="630194" cy="55660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5405" y="3877744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211440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358" y="1586141"/>
            <a:ext cx="3453063" cy="270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03" y="799215"/>
            <a:ext cx="7202456" cy="786926"/>
          </a:xfrm>
        </p:spPr>
        <p:txBody>
          <a:bodyPr/>
          <a:lstStyle/>
          <a:p>
            <a:r>
              <a:rPr lang="en-US" dirty="0"/>
              <a:t>The Vital 33 Questionnaire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703" y="1348001"/>
            <a:ext cx="3688202" cy="29472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Used to assess organizational effectiveness</a:t>
            </a:r>
          </a:p>
          <a:p>
            <a:r>
              <a:rPr lang="en-US" sz="1800" dirty="0"/>
              <a:t>Based on mindset principles</a:t>
            </a:r>
          </a:p>
          <a:p>
            <a:r>
              <a:rPr lang="en-US" sz="1800" dirty="0"/>
              <a:t>Can be administered hard copy or online</a:t>
            </a:r>
          </a:p>
          <a:p>
            <a:r>
              <a:rPr lang="en-US" sz="1800" dirty="0"/>
              <a:t>For use in all sectors</a:t>
            </a:r>
          </a:p>
          <a:p>
            <a:r>
              <a:rPr lang="en-US" sz="1800" dirty="0"/>
              <a:t>Any size organization/structure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5" y="1348001"/>
            <a:ext cx="3547059" cy="280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295244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33 – Sample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95662"/>
            <a:ext cx="7202456" cy="2842705"/>
          </a:xfrm>
        </p:spPr>
        <p:txBody>
          <a:bodyPr>
            <a:normAutofit/>
          </a:bodyPr>
          <a:lstStyle/>
          <a:p>
            <a:r>
              <a:rPr lang="en-US" sz="1600" dirty="0"/>
              <a:t>We have clear measures that track our progress on key performance indicators.</a:t>
            </a:r>
          </a:p>
          <a:p>
            <a:r>
              <a:rPr lang="en-US" sz="1600" dirty="0"/>
              <a:t>We routinely use feedback from our customers to improve our performance.</a:t>
            </a:r>
          </a:p>
          <a:p>
            <a:r>
              <a:rPr lang="en-US" sz="1600" dirty="0"/>
              <a:t>I know what is expected of me at work.</a:t>
            </a:r>
          </a:p>
          <a:p>
            <a:r>
              <a:rPr lang="en-US" sz="1600" dirty="0"/>
              <a:t>It is easy to talk with our leaders if something goes wrong.</a:t>
            </a:r>
          </a:p>
          <a:p>
            <a:r>
              <a:rPr lang="en-US" sz="1600" dirty="0"/>
              <a:t>We often challenge existing practices with creative alternatives.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235141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Function At A Glance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6874" y="1287379"/>
            <a:ext cx="3844813" cy="3116177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This graphic depicts the essentials of a healthy organization.</a:t>
            </a:r>
          </a:p>
          <a:p>
            <a:r>
              <a:rPr lang="en-US" sz="1600" dirty="0"/>
              <a:t>All the </a:t>
            </a:r>
            <a:r>
              <a:rPr lang="en-US" sz="1600" dirty="0">
                <a:solidFill>
                  <a:schemeClr val="accent5"/>
                </a:solidFill>
              </a:rPr>
              <a:t>critical behaviors </a:t>
            </a:r>
            <a:r>
              <a:rPr lang="en-US" sz="1600" dirty="0"/>
              <a:t>and </a:t>
            </a:r>
            <a:r>
              <a:rPr lang="en-US" sz="1600" dirty="0">
                <a:solidFill>
                  <a:schemeClr val="accent4"/>
                </a:solidFill>
              </a:rPr>
              <a:t>team engagement</a:t>
            </a:r>
            <a:r>
              <a:rPr lang="en-US" sz="1600" dirty="0"/>
              <a:t> factors can be categorized into one of these areas. </a:t>
            </a:r>
          </a:p>
          <a:p>
            <a:r>
              <a:rPr lang="en-US" sz="1600" dirty="0"/>
              <a:t>The Organizational Success Indicators and Vital 33 Questions are tools used to measure performance in these 4 areas.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3822799"/>
              </p:ext>
            </p:extLst>
          </p:nvPr>
        </p:nvGraphicFramePr>
        <p:xfrm>
          <a:off x="4691688" y="1287379"/>
          <a:ext cx="4019176" cy="303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7058524" y="2415373"/>
            <a:ext cx="240631" cy="2406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2588" y="3850105"/>
            <a:ext cx="240631" cy="2406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353" y="2415374"/>
            <a:ext cx="237765" cy="23776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323219" y="3846051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61830" y="3850552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91721" y="2415374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560793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55717" y="1859659"/>
            <a:ext cx="747855" cy="625257"/>
            <a:chOff x="7222256" y="1143574"/>
            <a:chExt cx="827903" cy="716692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2348" y="1874215"/>
            <a:ext cx="747855" cy="625257"/>
            <a:chOff x="7222256" y="1143574"/>
            <a:chExt cx="827903" cy="716692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59243"/>
            <a:ext cx="7202456" cy="494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3 Principles of Clarity mark the work of the coach at every stage: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2402" y="1853513"/>
            <a:ext cx="747855" cy="625257"/>
            <a:chOff x="7222256" y="1143574"/>
            <a:chExt cx="827903" cy="716692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4558" y="2502572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Coach’s Mindset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58" y="2841599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Clarity RESULTS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5703" y="2514585"/>
            <a:ext cx="196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New Organizational</a:t>
            </a:r>
          </a:p>
          <a:p>
            <a:pPr algn="ctr"/>
            <a:r>
              <a:rPr lang="en-US" sz="1200" b="1" dirty="0"/>
              <a:t>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3306" y="3047820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Four essentials</a:t>
            </a:r>
          </a:p>
          <a:p>
            <a:r>
              <a:rPr lang="en-US" sz="1200" dirty="0"/>
              <a:t>Five critical behaviors</a:t>
            </a:r>
          </a:p>
          <a:p>
            <a:r>
              <a:rPr lang="en-US" sz="1200" dirty="0"/>
              <a:t>Team engagement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3306" y="3765721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Organizational Success Indicators</a:t>
            </a:r>
          </a:p>
          <a:p>
            <a:r>
              <a:rPr lang="en-US" sz="1200" dirty="0"/>
              <a:t>Vital 33 Questions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4452" y="2532769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Interventions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4451" y="2803623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Executive coaching</a:t>
            </a:r>
          </a:p>
          <a:p>
            <a:r>
              <a:rPr lang="en-US" sz="1200" dirty="0"/>
              <a:t>Facilitation</a:t>
            </a:r>
          </a:p>
          <a:p>
            <a:r>
              <a:rPr lang="en-US" sz="1200" dirty="0"/>
              <a:t>Training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646404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779716"/>
            <a:ext cx="7202456" cy="786926"/>
          </a:xfrm>
        </p:spPr>
        <p:txBody>
          <a:bodyPr/>
          <a:lstStyle/>
          <a:p>
            <a:r>
              <a:rPr lang="en-US" dirty="0"/>
              <a:t>What You Learned Today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7703" y="1347534"/>
            <a:ext cx="7202456" cy="3128213"/>
          </a:xfrm>
        </p:spPr>
        <p:txBody>
          <a:bodyPr>
            <a:normAutofit/>
          </a:bodyPr>
          <a:lstStyle/>
          <a:p>
            <a:r>
              <a:rPr lang="en-US" sz="2000" dirty="0"/>
              <a:t>The coach’s mindset</a:t>
            </a:r>
          </a:p>
          <a:p>
            <a:pPr lvl="1"/>
            <a:r>
              <a:rPr lang="en-US" sz="1800" dirty="0"/>
              <a:t>Thought, Consciousness, &amp; Mind</a:t>
            </a:r>
          </a:p>
          <a:p>
            <a:pPr lvl="1"/>
            <a:r>
              <a:rPr lang="en-US" sz="1800" dirty="0"/>
              <a:t>The Clarity™ Results Model</a:t>
            </a:r>
          </a:p>
          <a:p>
            <a:r>
              <a:rPr lang="en-US" sz="2000" dirty="0"/>
              <a:t>Measuring and improving:</a:t>
            </a:r>
          </a:p>
          <a:p>
            <a:pPr lvl="1"/>
            <a:r>
              <a:rPr lang="en-US" sz="1800" dirty="0"/>
              <a:t>Four essentials of a healthy organization</a:t>
            </a:r>
          </a:p>
          <a:p>
            <a:pPr lvl="1"/>
            <a:r>
              <a:rPr lang="en-US" sz="1800" dirty="0"/>
              <a:t>Five critical organizational behaviors</a:t>
            </a:r>
          </a:p>
          <a:p>
            <a:pPr lvl="1"/>
            <a:r>
              <a:rPr lang="en-US" sz="1800" dirty="0"/>
              <a:t>Ten team engagement factors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89671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061" y="709435"/>
            <a:ext cx="6477805" cy="19639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22840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Principles of Clarity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7703" y="1412259"/>
            <a:ext cx="7202456" cy="2470932"/>
          </a:xfrm>
        </p:spPr>
        <p:txBody>
          <a:bodyPr>
            <a:normAutofit/>
          </a:bodyPr>
          <a:lstStyle/>
          <a:p>
            <a:r>
              <a:rPr lang="en-US" sz="1800" dirty="0"/>
              <a:t>Thought – The reality principle</a:t>
            </a:r>
          </a:p>
          <a:p>
            <a:r>
              <a:rPr lang="en-US" sz="1800" dirty="0"/>
              <a:t>Consciousness – The experience principle</a:t>
            </a:r>
          </a:p>
          <a:p>
            <a:r>
              <a:rPr lang="en-US" sz="1800" dirty="0"/>
              <a:t>Mind – The power principle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Banks, 1974. Smart, 2013.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645" y="669402"/>
            <a:ext cx="828571" cy="7428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7703" y="246981"/>
            <a:ext cx="5046470" cy="231901"/>
          </a:xfrm>
        </p:spPr>
        <p:txBody>
          <a:bodyPr/>
          <a:lstStyle/>
          <a:p>
            <a:r>
              <a:rPr lang="en-US" dirty="0"/>
              <a:t>© Preiser Consultants 2017. All Rights Reserved. Do Not Copy Without Permission.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Thought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Our innate capacity to generate a perceptual reality</a:t>
            </a:r>
          </a:p>
          <a:p>
            <a:r>
              <a:rPr lang="en-US" sz="1800" dirty="0"/>
              <a:t>The source of the thoughts and perceptions we experience each day</a:t>
            </a:r>
          </a:p>
          <a:p>
            <a:r>
              <a:rPr lang="en-US" sz="1800" dirty="0"/>
              <a:t>Analogous to a computer processor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1154" y="3648656"/>
            <a:ext cx="5995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reality principle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2217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Consciousness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Our capacity to have the experience of thinking</a:t>
            </a:r>
          </a:p>
          <a:p>
            <a:r>
              <a:rPr lang="en-US" sz="1800" dirty="0"/>
              <a:t>It brings our thought-generated reality to life</a:t>
            </a:r>
          </a:p>
          <a:p>
            <a:r>
              <a:rPr lang="en-US" sz="1800" dirty="0"/>
              <a:t>Analogous to a computer screen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455" y="3540686"/>
            <a:ext cx="75969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experience principle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0852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power source of life</a:t>
            </a:r>
          </a:p>
          <a:p>
            <a:r>
              <a:rPr lang="en-US" sz="1800" dirty="0"/>
              <a:t>The origin of any being</a:t>
            </a:r>
          </a:p>
          <a:p>
            <a:r>
              <a:rPr lang="en-US" sz="1800" dirty="0"/>
              <a:t>Analogous to a computer’s power supply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6308" y="3628862"/>
            <a:ext cx="6045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power principle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4220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628827"/>
            <a:ext cx="5713735" cy="247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You’re built for reality;</a:t>
            </a:r>
          </a:p>
          <a:p>
            <a:pPr marL="0" indent="0">
              <a:buNone/>
            </a:pPr>
            <a:r>
              <a:rPr lang="en-US" sz="3200" dirty="0"/>
              <a:t>You’re optimized for results.</a:t>
            </a:r>
          </a:p>
        </p:txBody>
      </p:sp>
      <p:pic>
        <p:nvPicPr>
          <p:cNvPr id="5" name="Picture 4" descr="Uploaded By : ocal Date : 06/26/2012 License Type: Public Domai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306" y="284204"/>
            <a:ext cx="3761704" cy="42507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7871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Drivers: Innate Leadership Qualities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7703" y="1987759"/>
            <a:ext cx="7202456" cy="3033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5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33803"/>
              </p:ext>
            </p:extLst>
          </p:nvPr>
        </p:nvGraphicFramePr>
        <p:xfrm>
          <a:off x="1164925" y="1244675"/>
          <a:ext cx="6691582" cy="323088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62381">
                  <a:extLst>
                    <a:ext uri="{9D8B030D-6E8A-4147-A177-3AD203B41FA5}">
                      <a16:colId xmlns:a16="http://schemas.microsoft.com/office/drawing/2014/main" val="3813880445"/>
                    </a:ext>
                  </a:extLst>
                </a:gridCol>
                <a:gridCol w="5029201">
                  <a:extLst>
                    <a:ext uri="{9D8B030D-6E8A-4147-A177-3AD203B41FA5}">
                      <a16:colId xmlns:a16="http://schemas.microsoft.com/office/drawing/2014/main" val="4115047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Motivation, Passion purpose,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6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Agility, Mental toughness, Rapid recovery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1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Strategy, Innovation, Problem solving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3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Authenticity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Authentic leadership, Integrity, Differentiation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88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Intuition &amp; Wisdom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Opportunity spotting, Good decisions, Sustainable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9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Responsiveness, Influence, Embodied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48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Contribution and caring, Strong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78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Clarity &amp; Peace of 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Aligned with reality, Insight, High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23880"/>
                  </a:ext>
                </a:extLst>
              </a:tr>
            </a:tbl>
          </a:graphicData>
        </a:graphic>
      </p:graphicFrame>
      <p:sp>
        <p:nvSpPr>
          <p:cNvPr id="20" name="Flowchart: Delay 19"/>
          <p:cNvSpPr/>
          <p:nvPr/>
        </p:nvSpPr>
        <p:spPr>
          <a:xfrm>
            <a:off x="7903202" y="3904188"/>
            <a:ext cx="630194" cy="556603"/>
          </a:xfrm>
          <a:prstGeom prst="flowChartDela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37321" y="3951886"/>
            <a:ext cx="7248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724" y="4613381"/>
            <a:ext cx="2896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Smart, Jamie. </a:t>
            </a:r>
            <a:r>
              <a:rPr lang="en-US" sz="1000" b="1" i="1" dirty="0"/>
              <a:t>Results</a:t>
            </a:r>
            <a:r>
              <a:rPr lang="en-US" sz="1000" dirty="0"/>
              <a:t>. 2016. Capstone.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1405" y="1244675"/>
            <a:ext cx="430887" cy="32308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Thought, Consciousness, Mind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42876" y="1038129"/>
            <a:ext cx="460688" cy="4130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640220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7382</TotalTime>
  <Words>1641</Words>
  <Application>Microsoft Office PowerPoint</Application>
  <PresentationFormat>On-screen Show (16:9)</PresentationFormat>
  <Paragraphs>288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Rounded MT Bold</vt:lpstr>
      <vt:lpstr>Calibri</vt:lpstr>
      <vt:lpstr>Century Gothic</vt:lpstr>
      <vt:lpstr>Gallery</vt:lpstr>
      <vt:lpstr>Mindset of the Coach and Organization</vt:lpstr>
      <vt:lpstr>What You’re Going To Learn Today</vt:lpstr>
      <vt:lpstr>The 3 Principles</vt:lpstr>
      <vt:lpstr>3 Principles of Clarity</vt:lpstr>
      <vt:lpstr>Thought </vt:lpstr>
      <vt:lpstr>Consciousness</vt:lpstr>
      <vt:lpstr>Mind</vt:lpstr>
      <vt:lpstr>PowerPoint Presentation</vt:lpstr>
      <vt:lpstr>Deep Drivers: Innate Leadership Qualities</vt:lpstr>
      <vt:lpstr>The Clarity™ Equation</vt:lpstr>
      <vt:lpstr>PowerPoint Presentation</vt:lpstr>
      <vt:lpstr>The Clarity™ RESULTS Model</vt:lpstr>
      <vt:lpstr>Organizational Function</vt:lpstr>
      <vt:lpstr>Five Critical Organizational Behaviors</vt:lpstr>
      <vt:lpstr>PowerPoint Presentation</vt:lpstr>
      <vt:lpstr>Trust</vt:lpstr>
      <vt:lpstr>Healthy Conflict</vt:lpstr>
      <vt:lpstr>Commitment</vt:lpstr>
      <vt:lpstr>Accountability</vt:lpstr>
      <vt:lpstr>Positive Outcomes (Results)</vt:lpstr>
      <vt:lpstr>Four Essentials of a Healthy Organization</vt:lpstr>
      <vt:lpstr>Clear Mission, Vision, and Purpose</vt:lpstr>
      <vt:lpstr>Process Integration</vt:lpstr>
      <vt:lpstr>Maximize Potential</vt:lpstr>
      <vt:lpstr>Promoting Trust in an Organization </vt:lpstr>
      <vt:lpstr>Factors of Employee Engagement</vt:lpstr>
      <vt:lpstr>Why Engagement Matters</vt:lpstr>
      <vt:lpstr>Organizational Needs Assessment</vt:lpstr>
      <vt:lpstr>Organizational Success Indicators</vt:lpstr>
      <vt:lpstr>Highlights of a Successful Organization</vt:lpstr>
      <vt:lpstr>The Vital 33 Questionnaire</vt:lpstr>
      <vt:lpstr>Vital 33 – Sample Questions</vt:lpstr>
      <vt:lpstr>Organizational Function At A Glance</vt:lpstr>
      <vt:lpstr>Putting it all Together</vt:lpstr>
      <vt:lpstr>What You Learned Today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Hendricks</dc:creator>
  <cp:lastModifiedBy>Robin Hendricks</cp:lastModifiedBy>
  <cp:revision>121</cp:revision>
  <dcterms:created xsi:type="dcterms:W3CDTF">2016-09-05T18:23:35Z</dcterms:created>
  <dcterms:modified xsi:type="dcterms:W3CDTF">2017-05-18T19:14:10Z</dcterms:modified>
</cp:coreProperties>
</file>