
<file path=[Content_Types].xml><?xml version="1.0" encoding="utf-8"?>
<Types xmlns="http://schemas.openxmlformats.org/package/2006/content-types">
  <Default Extension="png" ContentType="image/png"/>
  <Default Extension="bin" ContentType="audio/unknown"/>
  <Default Extension="svg" ContentType="image/svg+xml"/>
  <Default Extension="jpg&amp;ehk=JIXNYklrGfL9Fg5oKi9KdA&amp;pid=OfficeInsert"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69"/>
  </p:notesMasterIdLst>
  <p:sldIdLst>
    <p:sldId id="464" r:id="rId2"/>
    <p:sldId id="463" r:id="rId3"/>
    <p:sldId id="386"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5" r:id="rId32"/>
    <p:sldId id="416" r:id="rId33"/>
    <p:sldId id="465" r:id="rId34"/>
    <p:sldId id="418" r:id="rId35"/>
    <p:sldId id="419" r:id="rId36"/>
    <p:sldId id="420" r:id="rId37"/>
    <p:sldId id="421" r:id="rId38"/>
    <p:sldId id="423" r:id="rId39"/>
    <p:sldId id="466" r:id="rId40"/>
    <p:sldId id="424" r:id="rId41"/>
    <p:sldId id="426" r:id="rId42"/>
    <p:sldId id="427" r:id="rId43"/>
    <p:sldId id="429" r:id="rId44"/>
    <p:sldId id="430" r:id="rId45"/>
    <p:sldId id="431" r:id="rId46"/>
    <p:sldId id="432" r:id="rId47"/>
    <p:sldId id="433" r:id="rId48"/>
    <p:sldId id="434" r:id="rId49"/>
    <p:sldId id="435" r:id="rId50"/>
    <p:sldId id="436" r:id="rId51"/>
    <p:sldId id="438" r:id="rId52"/>
    <p:sldId id="439" r:id="rId53"/>
    <p:sldId id="440" r:id="rId54"/>
    <p:sldId id="444" r:id="rId55"/>
    <p:sldId id="445" r:id="rId56"/>
    <p:sldId id="446" r:id="rId57"/>
    <p:sldId id="447" r:id="rId58"/>
    <p:sldId id="448" r:id="rId59"/>
    <p:sldId id="449" r:id="rId60"/>
    <p:sldId id="450" r:id="rId61"/>
    <p:sldId id="451" r:id="rId62"/>
    <p:sldId id="452" r:id="rId63"/>
    <p:sldId id="456" r:id="rId64"/>
    <p:sldId id="457" r:id="rId65"/>
    <p:sldId id="458" r:id="rId66"/>
    <p:sldId id="459" r:id="rId67"/>
    <p:sldId id="462" r:id="rId68"/>
  </p:sldIdLst>
  <p:sldSz cx="9144000" cy="5143500" type="screen16x9"/>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79705" autoAdjust="0"/>
  </p:normalViewPr>
  <p:slideViewPr>
    <p:cSldViewPr snapToGrid="0" snapToObjects="1">
      <p:cViewPr varScale="1">
        <p:scale>
          <a:sx n="71" d="100"/>
          <a:sy n="71" d="100"/>
        </p:scale>
        <p:origin x="612" y="66"/>
      </p:cViewPr>
      <p:guideLst>
        <p:guide orient="horz" pos="1620"/>
        <p:guide pos="2880"/>
      </p:guideLst>
    </p:cSldViewPr>
  </p:slideViewPr>
  <p:outlineViewPr>
    <p:cViewPr>
      <p:scale>
        <a:sx n="33" d="100"/>
        <a:sy n="33" d="100"/>
      </p:scale>
      <p:origin x="0" y="-17172"/>
    </p:cViewPr>
  </p:outlin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ECA74-2E6B-4F24-964C-691611D354F3}" type="doc">
      <dgm:prSet loTypeId="urn:microsoft.com/office/officeart/2005/8/layout/cycle4" loCatId="cycle" qsTypeId="urn:microsoft.com/office/officeart/2005/8/quickstyle/3d2" qsCatId="3D" csTypeId="urn:microsoft.com/office/officeart/2005/8/colors/colorful1" csCatId="colorful" phldr="1"/>
      <dgm:spPr/>
      <dgm:t>
        <a:bodyPr/>
        <a:lstStyle/>
        <a:p>
          <a:endParaRPr lang="en-US"/>
        </a:p>
      </dgm:t>
    </dgm:pt>
    <dgm:pt modelId="{64BF9237-CC95-4A06-93AA-2622E359BF89}">
      <dgm:prSet phldrT="[Text]"/>
      <dgm:spPr/>
      <dgm:t>
        <a:bodyPr/>
        <a:lstStyle/>
        <a:p>
          <a:r>
            <a:rPr lang="en-US" dirty="0"/>
            <a:t>Self Recognition</a:t>
          </a:r>
        </a:p>
      </dgm:t>
    </dgm:pt>
    <dgm:pt modelId="{92331607-3014-476B-898B-5B0CB6B63261}" type="parTrans" cxnId="{78924020-67BD-47AA-B89E-200B6C20CDEC}">
      <dgm:prSet/>
      <dgm:spPr/>
      <dgm:t>
        <a:bodyPr/>
        <a:lstStyle/>
        <a:p>
          <a:endParaRPr lang="en-US"/>
        </a:p>
      </dgm:t>
    </dgm:pt>
    <dgm:pt modelId="{C7B47645-A7B3-4CC2-ADE2-32236FEB37BF}" type="sibTrans" cxnId="{78924020-67BD-47AA-B89E-200B6C20CDEC}">
      <dgm:prSet/>
      <dgm:spPr/>
      <dgm:t>
        <a:bodyPr/>
        <a:lstStyle/>
        <a:p>
          <a:endParaRPr lang="en-US"/>
        </a:p>
      </dgm:t>
    </dgm:pt>
    <dgm:pt modelId="{8146BF4D-05DB-4670-8521-9EA1B97E0EB0}">
      <dgm:prSet phldrT="[Text]"/>
      <dgm:spPr/>
      <dgm:t>
        <a:bodyPr/>
        <a:lstStyle/>
        <a:p>
          <a:pPr marL="0" indent="0" algn="l">
            <a:buFontTx/>
            <a:buNone/>
          </a:pPr>
          <a:r>
            <a:rPr lang="en-US" dirty="0"/>
            <a:t>Understand own moods and emotions</a:t>
          </a:r>
        </a:p>
      </dgm:t>
    </dgm:pt>
    <dgm:pt modelId="{D28AAA44-5525-417E-BABF-67B20E13238A}" type="parTrans" cxnId="{32E6DC02-494A-4D0A-BA59-CC749550C3D4}">
      <dgm:prSet/>
      <dgm:spPr/>
      <dgm:t>
        <a:bodyPr/>
        <a:lstStyle/>
        <a:p>
          <a:endParaRPr lang="en-US"/>
        </a:p>
      </dgm:t>
    </dgm:pt>
    <dgm:pt modelId="{65D2E8F7-C085-44C2-B633-31E989728F8D}" type="sibTrans" cxnId="{32E6DC02-494A-4D0A-BA59-CC749550C3D4}">
      <dgm:prSet/>
      <dgm:spPr/>
      <dgm:t>
        <a:bodyPr/>
        <a:lstStyle/>
        <a:p>
          <a:endParaRPr lang="en-US"/>
        </a:p>
      </dgm:t>
    </dgm:pt>
    <dgm:pt modelId="{012DFFB2-A97C-4E53-9CA6-903896254588}">
      <dgm:prSet phldrT="[Text]"/>
      <dgm:spPr/>
      <dgm:t>
        <a:bodyPr/>
        <a:lstStyle/>
        <a:p>
          <a:r>
            <a:rPr lang="en-US" dirty="0"/>
            <a:t>Social Recognition</a:t>
          </a:r>
        </a:p>
      </dgm:t>
    </dgm:pt>
    <dgm:pt modelId="{F1A34DF1-CE31-497B-8FAF-DF9117A10A76}" type="parTrans" cxnId="{6B113B23-C8DF-472C-BC89-45D72E75F066}">
      <dgm:prSet/>
      <dgm:spPr/>
      <dgm:t>
        <a:bodyPr/>
        <a:lstStyle/>
        <a:p>
          <a:endParaRPr lang="en-US"/>
        </a:p>
      </dgm:t>
    </dgm:pt>
    <dgm:pt modelId="{A13A5C6E-DB65-4495-8BBA-34A0A89D09ED}" type="sibTrans" cxnId="{6B113B23-C8DF-472C-BC89-45D72E75F066}">
      <dgm:prSet/>
      <dgm:spPr/>
      <dgm:t>
        <a:bodyPr/>
        <a:lstStyle/>
        <a:p>
          <a:endParaRPr lang="en-US"/>
        </a:p>
      </dgm:t>
    </dgm:pt>
    <dgm:pt modelId="{D3078F86-3507-4B19-A3B8-533161BC8A0D}">
      <dgm:prSet phldrT="[Text]"/>
      <dgm:spPr/>
      <dgm:t>
        <a:bodyPr/>
        <a:lstStyle/>
        <a:p>
          <a:pPr marL="0" indent="0">
            <a:buFontTx/>
            <a:buNone/>
          </a:pPr>
          <a:r>
            <a:rPr lang="en-US" dirty="0"/>
            <a:t>Develop a rapport with new people</a:t>
          </a:r>
        </a:p>
      </dgm:t>
    </dgm:pt>
    <dgm:pt modelId="{2ABF5043-E6DB-4917-B352-455284617E9E}" type="parTrans" cxnId="{CAD460AD-95CC-45D2-A94C-046CC36ACDA9}">
      <dgm:prSet/>
      <dgm:spPr/>
      <dgm:t>
        <a:bodyPr/>
        <a:lstStyle/>
        <a:p>
          <a:endParaRPr lang="en-US"/>
        </a:p>
      </dgm:t>
    </dgm:pt>
    <dgm:pt modelId="{22B8C9A6-87D3-4578-B517-CE10E0A6786D}" type="sibTrans" cxnId="{CAD460AD-95CC-45D2-A94C-046CC36ACDA9}">
      <dgm:prSet/>
      <dgm:spPr/>
      <dgm:t>
        <a:bodyPr/>
        <a:lstStyle/>
        <a:p>
          <a:endParaRPr lang="en-US"/>
        </a:p>
      </dgm:t>
    </dgm:pt>
    <dgm:pt modelId="{F8A7659B-2BB2-4015-8D0A-F569352C94E6}">
      <dgm:prSet phldrT="[Text]" custT="1"/>
      <dgm:spPr/>
      <dgm:t>
        <a:bodyPr/>
        <a:lstStyle/>
        <a:p>
          <a:r>
            <a:rPr lang="en-US" sz="900" dirty="0"/>
            <a:t>Social Management</a:t>
          </a:r>
        </a:p>
      </dgm:t>
    </dgm:pt>
    <dgm:pt modelId="{EFA73F44-10E2-4F99-9AA5-03FE59CAEDE4}" type="parTrans" cxnId="{88B94B8F-4F20-4EC9-BC45-249095736E81}">
      <dgm:prSet/>
      <dgm:spPr/>
      <dgm:t>
        <a:bodyPr/>
        <a:lstStyle/>
        <a:p>
          <a:endParaRPr lang="en-US"/>
        </a:p>
      </dgm:t>
    </dgm:pt>
    <dgm:pt modelId="{45E0D8F4-5F43-4FDE-B442-7BC5A34890DA}" type="sibTrans" cxnId="{88B94B8F-4F20-4EC9-BC45-249095736E81}">
      <dgm:prSet/>
      <dgm:spPr/>
      <dgm:t>
        <a:bodyPr/>
        <a:lstStyle/>
        <a:p>
          <a:endParaRPr lang="en-US"/>
        </a:p>
      </dgm:t>
    </dgm:pt>
    <dgm:pt modelId="{86571E3F-F179-4446-B98D-DEBF1ED8CFEA}">
      <dgm:prSet phldrT="[Text]"/>
      <dgm:spPr/>
      <dgm:t>
        <a:bodyPr/>
        <a:lstStyle/>
        <a:p>
          <a:pPr marL="0" indent="0">
            <a:buFontTx/>
            <a:buNone/>
          </a:pPr>
          <a:r>
            <a:rPr lang="en-US" dirty="0"/>
            <a:t>Understand others’ emotions; treat them as they wish to be treated</a:t>
          </a:r>
        </a:p>
      </dgm:t>
    </dgm:pt>
    <dgm:pt modelId="{64FE3707-934B-462E-AB7D-BC3F44E02981}" type="parTrans" cxnId="{06BBE76D-7108-4891-82F5-1345DCBDA6E6}">
      <dgm:prSet/>
      <dgm:spPr/>
      <dgm:t>
        <a:bodyPr/>
        <a:lstStyle/>
        <a:p>
          <a:endParaRPr lang="en-US"/>
        </a:p>
      </dgm:t>
    </dgm:pt>
    <dgm:pt modelId="{9B2B8518-6A58-42EA-A2E4-12BF4A165ED9}" type="sibTrans" cxnId="{06BBE76D-7108-4891-82F5-1345DCBDA6E6}">
      <dgm:prSet/>
      <dgm:spPr/>
      <dgm:t>
        <a:bodyPr/>
        <a:lstStyle/>
        <a:p>
          <a:endParaRPr lang="en-US"/>
        </a:p>
      </dgm:t>
    </dgm:pt>
    <dgm:pt modelId="{56683455-DD86-4416-8F19-35B2F6E4CE00}">
      <dgm:prSet phldrT="[Text]"/>
      <dgm:spPr/>
      <dgm:t>
        <a:bodyPr/>
        <a:lstStyle/>
        <a:p>
          <a:r>
            <a:rPr lang="en-US" dirty="0"/>
            <a:t>Self Management</a:t>
          </a:r>
        </a:p>
      </dgm:t>
    </dgm:pt>
    <dgm:pt modelId="{4F098102-3BFF-48DF-8045-02435B1DF46B}" type="parTrans" cxnId="{C0843BEE-5AD7-40F8-B8C9-1C4FA5060827}">
      <dgm:prSet/>
      <dgm:spPr/>
      <dgm:t>
        <a:bodyPr/>
        <a:lstStyle/>
        <a:p>
          <a:endParaRPr lang="en-US"/>
        </a:p>
      </dgm:t>
    </dgm:pt>
    <dgm:pt modelId="{6B47ECD2-0246-4445-B2B5-8011799467EF}" type="sibTrans" cxnId="{C0843BEE-5AD7-40F8-B8C9-1C4FA5060827}">
      <dgm:prSet/>
      <dgm:spPr/>
      <dgm:t>
        <a:bodyPr/>
        <a:lstStyle/>
        <a:p>
          <a:endParaRPr lang="en-US"/>
        </a:p>
      </dgm:t>
    </dgm:pt>
    <dgm:pt modelId="{6311A31E-CD4F-4E2A-9240-8720D5317E30}">
      <dgm:prSet phldrT="[Text]" custT="1"/>
      <dgm:spPr/>
      <dgm:t>
        <a:bodyPr/>
        <a:lstStyle/>
        <a:p>
          <a:pPr marL="0" indent="0">
            <a:buFontTx/>
            <a:buNone/>
          </a:pPr>
          <a:r>
            <a:rPr lang="en-US" sz="1000" dirty="0"/>
            <a:t>Control over emotions; think before acting</a:t>
          </a:r>
        </a:p>
      </dgm:t>
    </dgm:pt>
    <dgm:pt modelId="{B43B9AED-B528-4CB1-88E7-35C2F539D048}" type="parTrans" cxnId="{5BCE28F9-70CF-4B8D-A757-BC60355FD412}">
      <dgm:prSet/>
      <dgm:spPr/>
      <dgm:t>
        <a:bodyPr/>
        <a:lstStyle/>
        <a:p>
          <a:endParaRPr lang="en-US"/>
        </a:p>
      </dgm:t>
    </dgm:pt>
    <dgm:pt modelId="{41B6A107-BF67-4507-9DB2-3F90D690619B}" type="sibTrans" cxnId="{5BCE28F9-70CF-4B8D-A757-BC60355FD412}">
      <dgm:prSet/>
      <dgm:spPr/>
      <dgm:t>
        <a:bodyPr/>
        <a:lstStyle/>
        <a:p>
          <a:endParaRPr lang="en-US"/>
        </a:p>
      </dgm:t>
    </dgm:pt>
    <dgm:pt modelId="{2BD5DA2E-73BD-4924-BCE4-A7953439BB5A}">
      <dgm:prSet phldrT="[Text]"/>
      <dgm:spPr/>
      <dgm:t>
        <a:bodyPr/>
        <a:lstStyle/>
        <a:p>
          <a:pPr marL="0" indent="0">
            <a:buFontTx/>
            <a:buNone/>
          </a:pPr>
          <a:endParaRPr lang="en-US" dirty="0"/>
        </a:p>
      </dgm:t>
    </dgm:pt>
    <dgm:pt modelId="{565E7C64-14CB-4A1D-AA96-0ED475ADE857}" type="parTrans" cxnId="{E9068540-9E89-4910-993E-6DEED9311814}">
      <dgm:prSet/>
      <dgm:spPr/>
      <dgm:t>
        <a:bodyPr/>
        <a:lstStyle/>
        <a:p>
          <a:endParaRPr lang="en-US"/>
        </a:p>
      </dgm:t>
    </dgm:pt>
    <dgm:pt modelId="{23B0C4B5-DCF3-4AEA-B3FF-C445DC8D9546}" type="sibTrans" cxnId="{E9068540-9E89-4910-993E-6DEED9311814}">
      <dgm:prSet/>
      <dgm:spPr/>
      <dgm:t>
        <a:bodyPr/>
        <a:lstStyle/>
        <a:p>
          <a:endParaRPr lang="en-US"/>
        </a:p>
      </dgm:t>
    </dgm:pt>
    <dgm:pt modelId="{72621B9F-5CF1-41D4-9CC4-3D4672C54D5A}">
      <dgm:prSet phldrT="[Text]"/>
      <dgm:spPr/>
      <dgm:t>
        <a:bodyPr/>
        <a:lstStyle/>
        <a:p>
          <a:pPr marL="0" indent="0" algn="l">
            <a:buFontTx/>
            <a:buNone/>
          </a:pPr>
          <a:endParaRPr lang="en-US" dirty="0"/>
        </a:p>
      </dgm:t>
    </dgm:pt>
    <dgm:pt modelId="{D6E4B7C1-DE4B-46F1-924C-853746E9B560}" type="parTrans" cxnId="{E227DB3C-EFCC-4A83-8643-C834C8D75E7B}">
      <dgm:prSet/>
      <dgm:spPr/>
      <dgm:t>
        <a:bodyPr/>
        <a:lstStyle/>
        <a:p>
          <a:endParaRPr lang="en-US"/>
        </a:p>
      </dgm:t>
    </dgm:pt>
    <dgm:pt modelId="{13FA80A9-99D8-4294-BC32-2A531003B7BB}" type="sibTrans" cxnId="{E227DB3C-EFCC-4A83-8643-C834C8D75E7B}">
      <dgm:prSet/>
      <dgm:spPr/>
      <dgm:t>
        <a:bodyPr/>
        <a:lstStyle/>
        <a:p>
          <a:endParaRPr lang="en-US"/>
        </a:p>
      </dgm:t>
    </dgm:pt>
    <dgm:pt modelId="{5B8D6C09-9A09-4EB3-BCC6-57DFE522A22C}" type="pres">
      <dgm:prSet presAssocID="{92FECA74-2E6B-4F24-964C-691611D354F3}" presName="cycleMatrixDiagram" presStyleCnt="0">
        <dgm:presLayoutVars>
          <dgm:chMax val="1"/>
          <dgm:dir/>
          <dgm:animLvl val="lvl"/>
          <dgm:resizeHandles val="exact"/>
        </dgm:presLayoutVars>
      </dgm:prSet>
      <dgm:spPr/>
    </dgm:pt>
    <dgm:pt modelId="{39CCE6BE-7381-4F79-A230-B4E4423AC509}" type="pres">
      <dgm:prSet presAssocID="{92FECA74-2E6B-4F24-964C-691611D354F3}" presName="children" presStyleCnt="0"/>
      <dgm:spPr/>
    </dgm:pt>
    <dgm:pt modelId="{5DE160FE-796C-47B5-BCCE-650933ADDE26}" type="pres">
      <dgm:prSet presAssocID="{92FECA74-2E6B-4F24-964C-691611D354F3}" presName="child1group" presStyleCnt="0"/>
      <dgm:spPr/>
    </dgm:pt>
    <dgm:pt modelId="{A1931A8C-13E6-40D7-8ACE-1D39CBFAF333}" type="pres">
      <dgm:prSet presAssocID="{92FECA74-2E6B-4F24-964C-691611D354F3}" presName="child1" presStyleLbl="bgAcc1" presStyleIdx="0" presStyleCnt="4" custScaleX="138541" custLinFactNeighborX="-21100"/>
      <dgm:spPr/>
    </dgm:pt>
    <dgm:pt modelId="{D4CFBAC7-D33E-4565-8CFC-A9602E06ED91}" type="pres">
      <dgm:prSet presAssocID="{92FECA74-2E6B-4F24-964C-691611D354F3}" presName="child1Text" presStyleLbl="bgAcc1" presStyleIdx="0" presStyleCnt="4">
        <dgm:presLayoutVars>
          <dgm:bulletEnabled val="1"/>
        </dgm:presLayoutVars>
      </dgm:prSet>
      <dgm:spPr/>
    </dgm:pt>
    <dgm:pt modelId="{FC9D77DE-F7FF-43C3-8866-C70D6100FF3A}" type="pres">
      <dgm:prSet presAssocID="{92FECA74-2E6B-4F24-964C-691611D354F3}" presName="child2group" presStyleCnt="0"/>
      <dgm:spPr/>
    </dgm:pt>
    <dgm:pt modelId="{040C27C3-7C1B-48CB-AB52-0D699259451B}" type="pres">
      <dgm:prSet presAssocID="{92FECA74-2E6B-4F24-964C-691611D354F3}" presName="child2" presStyleLbl="bgAcc1" presStyleIdx="1" presStyleCnt="4" custScaleX="147047" custLinFactNeighborX="30328"/>
      <dgm:spPr/>
    </dgm:pt>
    <dgm:pt modelId="{D03DFF87-E9E1-466F-81C3-93C6EF4B3ADB}" type="pres">
      <dgm:prSet presAssocID="{92FECA74-2E6B-4F24-964C-691611D354F3}" presName="child2Text" presStyleLbl="bgAcc1" presStyleIdx="1" presStyleCnt="4">
        <dgm:presLayoutVars>
          <dgm:bulletEnabled val="1"/>
        </dgm:presLayoutVars>
      </dgm:prSet>
      <dgm:spPr/>
    </dgm:pt>
    <dgm:pt modelId="{BDA1D503-C0E2-4B8B-8E35-E3F0D0F7D47A}" type="pres">
      <dgm:prSet presAssocID="{92FECA74-2E6B-4F24-964C-691611D354F3}" presName="child3group" presStyleCnt="0"/>
      <dgm:spPr/>
    </dgm:pt>
    <dgm:pt modelId="{7D996162-2231-481A-9527-35A528586974}" type="pres">
      <dgm:prSet presAssocID="{92FECA74-2E6B-4F24-964C-691611D354F3}" presName="child3" presStyleLbl="bgAcc1" presStyleIdx="2" presStyleCnt="4" custScaleX="155981" custLinFactNeighborX="34463" custLinFactNeighborY="0"/>
      <dgm:spPr/>
    </dgm:pt>
    <dgm:pt modelId="{2F77C29F-5BC4-4435-86DE-87CDC90DE7FA}" type="pres">
      <dgm:prSet presAssocID="{92FECA74-2E6B-4F24-964C-691611D354F3}" presName="child3Text" presStyleLbl="bgAcc1" presStyleIdx="2" presStyleCnt="4">
        <dgm:presLayoutVars>
          <dgm:bulletEnabled val="1"/>
        </dgm:presLayoutVars>
      </dgm:prSet>
      <dgm:spPr/>
    </dgm:pt>
    <dgm:pt modelId="{CE495088-668F-430E-A1AF-796D63FB987B}" type="pres">
      <dgm:prSet presAssocID="{92FECA74-2E6B-4F24-964C-691611D354F3}" presName="child4group" presStyleCnt="0"/>
      <dgm:spPr/>
    </dgm:pt>
    <dgm:pt modelId="{6B5A4D53-E679-449D-852E-E6ADA3BFF22C}" type="pres">
      <dgm:prSet presAssocID="{92FECA74-2E6B-4F24-964C-691611D354F3}" presName="child4" presStyleLbl="bgAcc1" presStyleIdx="3" presStyleCnt="4" custScaleX="143305" custLinFactNeighborX="-17144" custLinFactNeighborY="-8143"/>
      <dgm:spPr/>
    </dgm:pt>
    <dgm:pt modelId="{FF9C1A7B-0DF2-48D6-8012-82686D8DF49C}" type="pres">
      <dgm:prSet presAssocID="{92FECA74-2E6B-4F24-964C-691611D354F3}" presName="child4Text" presStyleLbl="bgAcc1" presStyleIdx="3" presStyleCnt="4">
        <dgm:presLayoutVars>
          <dgm:bulletEnabled val="1"/>
        </dgm:presLayoutVars>
      </dgm:prSet>
      <dgm:spPr/>
    </dgm:pt>
    <dgm:pt modelId="{25E4728C-C1EF-44BE-9B76-2286C0D76731}" type="pres">
      <dgm:prSet presAssocID="{92FECA74-2E6B-4F24-964C-691611D354F3}" presName="childPlaceholder" presStyleCnt="0"/>
      <dgm:spPr/>
    </dgm:pt>
    <dgm:pt modelId="{C55BD06B-86B8-4BB2-957C-918BFA6E4682}" type="pres">
      <dgm:prSet presAssocID="{92FECA74-2E6B-4F24-964C-691611D354F3}" presName="circle" presStyleCnt="0"/>
      <dgm:spPr/>
    </dgm:pt>
    <dgm:pt modelId="{014AAA92-FACD-4AD0-B001-17DB7E666517}" type="pres">
      <dgm:prSet presAssocID="{92FECA74-2E6B-4F24-964C-691611D354F3}" presName="quadrant1" presStyleLbl="node1" presStyleIdx="0" presStyleCnt="4">
        <dgm:presLayoutVars>
          <dgm:chMax val="1"/>
          <dgm:bulletEnabled val="1"/>
        </dgm:presLayoutVars>
      </dgm:prSet>
      <dgm:spPr/>
    </dgm:pt>
    <dgm:pt modelId="{2D149CF0-0DA5-4297-BA03-981A33DD90A3}" type="pres">
      <dgm:prSet presAssocID="{92FECA74-2E6B-4F24-964C-691611D354F3}" presName="quadrant2" presStyleLbl="node1" presStyleIdx="1" presStyleCnt="4">
        <dgm:presLayoutVars>
          <dgm:chMax val="1"/>
          <dgm:bulletEnabled val="1"/>
        </dgm:presLayoutVars>
      </dgm:prSet>
      <dgm:spPr/>
    </dgm:pt>
    <dgm:pt modelId="{88DEEB17-B159-4516-9768-294942D52653}" type="pres">
      <dgm:prSet presAssocID="{92FECA74-2E6B-4F24-964C-691611D354F3}" presName="quadrant3" presStyleLbl="node1" presStyleIdx="2" presStyleCnt="4">
        <dgm:presLayoutVars>
          <dgm:chMax val="1"/>
          <dgm:bulletEnabled val="1"/>
        </dgm:presLayoutVars>
      </dgm:prSet>
      <dgm:spPr/>
    </dgm:pt>
    <dgm:pt modelId="{2FBB63D0-C46C-4D02-B406-75EB53CA8F70}" type="pres">
      <dgm:prSet presAssocID="{92FECA74-2E6B-4F24-964C-691611D354F3}" presName="quadrant4" presStyleLbl="node1" presStyleIdx="3" presStyleCnt="4">
        <dgm:presLayoutVars>
          <dgm:chMax val="1"/>
          <dgm:bulletEnabled val="1"/>
        </dgm:presLayoutVars>
      </dgm:prSet>
      <dgm:spPr/>
    </dgm:pt>
    <dgm:pt modelId="{4B80B355-828D-4D91-AA71-5164212E7097}" type="pres">
      <dgm:prSet presAssocID="{92FECA74-2E6B-4F24-964C-691611D354F3}" presName="quadrantPlaceholder" presStyleCnt="0"/>
      <dgm:spPr/>
    </dgm:pt>
    <dgm:pt modelId="{595AA9B7-A3A7-4391-A83C-DC97C88C8412}" type="pres">
      <dgm:prSet presAssocID="{92FECA74-2E6B-4F24-964C-691611D354F3}" presName="center1" presStyleLbl="fgShp" presStyleIdx="0" presStyleCnt="2"/>
      <dgm:spPr/>
    </dgm:pt>
    <dgm:pt modelId="{0721C876-FF88-49EF-8B50-D1F691E94ED2}" type="pres">
      <dgm:prSet presAssocID="{92FECA74-2E6B-4F24-964C-691611D354F3}" presName="center2" presStyleLbl="fgShp" presStyleIdx="1" presStyleCnt="2"/>
      <dgm:spPr/>
    </dgm:pt>
  </dgm:ptLst>
  <dgm:cxnLst>
    <dgm:cxn modelId="{32E6DC02-494A-4D0A-BA59-CC749550C3D4}" srcId="{64BF9237-CC95-4A06-93AA-2622E359BF89}" destId="{8146BF4D-05DB-4670-8521-9EA1B97E0EB0}" srcOrd="1" destOrd="0" parTransId="{D28AAA44-5525-417E-BABF-67B20E13238A}" sibTransId="{65D2E8F7-C085-44C2-B633-31E989728F8D}"/>
    <dgm:cxn modelId="{A9239D0E-472C-43E3-AE15-D509B698823D}" type="presOf" srcId="{F8A7659B-2BB2-4015-8D0A-F569352C94E6}" destId="{88DEEB17-B159-4516-9768-294942D52653}" srcOrd="0" destOrd="0" presId="urn:microsoft.com/office/officeart/2005/8/layout/cycle4"/>
    <dgm:cxn modelId="{D4E4A112-250D-4E74-A67A-B6A32AB70818}" type="presOf" srcId="{012DFFB2-A97C-4E53-9CA6-903896254588}" destId="{2D149CF0-0DA5-4297-BA03-981A33DD90A3}" srcOrd="0" destOrd="0" presId="urn:microsoft.com/office/officeart/2005/8/layout/cycle4"/>
    <dgm:cxn modelId="{78924020-67BD-47AA-B89E-200B6C20CDEC}" srcId="{92FECA74-2E6B-4F24-964C-691611D354F3}" destId="{64BF9237-CC95-4A06-93AA-2622E359BF89}" srcOrd="0" destOrd="0" parTransId="{92331607-3014-476B-898B-5B0CB6B63261}" sibTransId="{C7B47645-A7B3-4CC2-ADE2-32236FEB37BF}"/>
    <dgm:cxn modelId="{6B113B23-C8DF-472C-BC89-45D72E75F066}" srcId="{92FECA74-2E6B-4F24-964C-691611D354F3}" destId="{012DFFB2-A97C-4E53-9CA6-903896254588}" srcOrd="1" destOrd="0" parTransId="{F1A34DF1-CE31-497B-8FAF-DF9117A10A76}" sibTransId="{A13A5C6E-DB65-4495-8BBA-34A0A89D09ED}"/>
    <dgm:cxn modelId="{963FB625-EB21-42EC-875B-EF1096B9D5A2}" type="presOf" srcId="{56683455-DD86-4416-8F19-35B2F6E4CE00}" destId="{2FBB63D0-C46C-4D02-B406-75EB53CA8F70}" srcOrd="0" destOrd="0" presId="urn:microsoft.com/office/officeart/2005/8/layout/cycle4"/>
    <dgm:cxn modelId="{93EAF52D-DDD3-414E-A4CE-0CB74849E756}" type="presOf" srcId="{86571E3F-F179-4446-B98D-DEBF1ED8CFEA}" destId="{7D996162-2231-481A-9527-35A528586974}" srcOrd="0" destOrd="0" presId="urn:microsoft.com/office/officeart/2005/8/layout/cycle4"/>
    <dgm:cxn modelId="{F5926037-5BE6-43B2-82D2-0F915C90F146}" type="presOf" srcId="{64BF9237-CC95-4A06-93AA-2622E359BF89}" destId="{014AAA92-FACD-4AD0-B001-17DB7E666517}" srcOrd="0" destOrd="0" presId="urn:microsoft.com/office/officeart/2005/8/layout/cycle4"/>
    <dgm:cxn modelId="{E227DB3C-EFCC-4A83-8643-C834C8D75E7B}" srcId="{64BF9237-CC95-4A06-93AA-2622E359BF89}" destId="{72621B9F-5CF1-41D4-9CC4-3D4672C54D5A}" srcOrd="0" destOrd="0" parTransId="{D6E4B7C1-DE4B-46F1-924C-853746E9B560}" sibTransId="{13FA80A9-99D8-4294-BC32-2A531003B7BB}"/>
    <dgm:cxn modelId="{E9068540-9E89-4910-993E-6DEED9311814}" srcId="{012DFFB2-A97C-4E53-9CA6-903896254588}" destId="{2BD5DA2E-73BD-4924-BCE4-A7953439BB5A}" srcOrd="0" destOrd="0" parTransId="{565E7C64-14CB-4A1D-AA96-0ED475ADE857}" sibTransId="{23B0C4B5-DCF3-4AEA-B3FF-C445DC8D9546}"/>
    <dgm:cxn modelId="{00AD1D5B-8410-4BD2-9714-2FFB8CFD8270}" type="presOf" srcId="{6311A31E-CD4F-4E2A-9240-8720D5317E30}" destId="{FF9C1A7B-0DF2-48D6-8012-82686D8DF49C}" srcOrd="1" destOrd="0" presId="urn:microsoft.com/office/officeart/2005/8/layout/cycle4"/>
    <dgm:cxn modelId="{5852ED68-0094-4317-A1F2-E4AEE9E01E69}" type="presOf" srcId="{2BD5DA2E-73BD-4924-BCE4-A7953439BB5A}" destId="{040C27C3-7C1B-48CB-AB52-0D699259451B}" srcOrd="0" destOrd="0" presId="urn:microsoft.com/office/officeart/2005/8/layout/cycle4"/>
    <dgm:cxn modelId="{9658126A-AD8F-42AD-8EEE-865529C88352}" type="presOf" srcId="{92FECA74-2E6B-4F24-964C-691611D354F3}" destId="{5B8D6C09-9A09-4EB3-BCC6-57DFE522A22C}" srcOrd="0" destOrd="0" presId="urn:microsoft.com/office/officeart/2005/8/layout/cycle4"/>
    <dgm:cxn modelId="{6723914B-D965-4D07-8508-7233C4DD9C83}" type="presOf" srcId="{D3078F86-3507-4B19-A3B8-533161BC8A0D}" destId="{040C27C3-7C1B-48CB-AB52-0D699259451B}" srcOrd="0" destOrd="1" presId="urn:microsoft.com/office/officeart/2005/8/layout/cycle4"/>
    <dgm:cxn modelId="{06BBE76D-7108-4891-82F5-1345DCBDA6E6}" srcId="{F8A7659B-2BB2-4015-8D0A-F569352C94E6}" destId="{86571E3F-F179-4446-B98D-DEBF1ED8CFEA}" srcOrd="0" destOrd="0" parTransId="{64FE3707-934B-462E-AB7D-BC3F44E02981}" sibTransId="{9B2B8518-6A58-42EA-A2E4-12BF4A165ED9}"/>
    <dgm:cxn modelId="{F2AD966F-95A3-49F9-AABD-BC68BF65DB4A}" type="presOf" srcId="{72621B9F-5CF1-41D4-9CC4-3D4672C54D5A}" destId="{A1931A8C-13E6-40D7-8ACE-1D39CBFAF333}" srcOrd="0" destOrd="0" presId="urn:microsoft.com/office/officeart/2005/8/layout/cycle4"/>
    <dgm:cxn modelId="{2EF38552-E520-426B-88E6-2A9271144AD1}" type="presOf" srcId="{2BD5DA2E-73BD-4924-BCE4-A7953439BB5A}" destId="{D03DFF87-E9E1-466F-81C3-93C6EF4B3ADB}" srcOrd="1" destOrd="0" presId="urn:microsoft.com/office/officeart/2005/8/layout/cycle4"/>
    <dgm:cxn modelId="{4BCD7D84-5616-45D4-90F3-99F78D86505F}" type="presOf" srcId="{D3078F86-3507-4B19-A3B8-533161BC8A0D}" destId="{D03DFF87-E9E1-466F-81C3-93C6EF4B3ADB}" srcOrd="1" destOrd="1" presId="urn:microsoft.com/office/officeart/2005/8/layout/cycle4"/>
    <dgm:cxn modelId="{B4E9488F-2960-4B19-BF44-8748D983D9E1}" type="presOf" srcId="{8146BF4D-05DB-4670-8521-9EA1B97E0EB0}" destId="{D4CFBAC7-D33E-4565-8CFC-A9602E06ED91}" srcOrd="1" destOrd="1" presId="urn:microsoft.com/office/officeart/2005/8/layout/cycle4"/>
    <dgm:cxn modelId="{88B94B8F-4F20-4EC9-BC45-249095736E81}" srcId="{92FECA74-2E6B-4F24-964C-691611D354F3}" destId="{F8A7659B-2BB2-4015-8D0A-F569352C94E6}" srcOrd="2" destOrd="0" parTransId="{EFA73F44-10E2-4F99-9AA5-03FE59CAEDE4}" sibTransId="{45E0D8F4-5F43-4FDE-B442-7BC5A34890DA}"/>
    <dgm:cxn modelId="{CAD460AD-95CC-45D2-A94C-046CC36ACDA9}" srcId="{012DFFB2-A97C-4E53-9CA6-903896254588}" destId="{D3078F86-3507-4B19-A3B8-533161BC8A0D}" srcOrd="1" destOrd="0" parTransId="{2ABF5043-E6DB-4917-B352-455284617E9E}" sibTransId="{22B8C9A6-87D3-4578-B517-CE10E0A6786D}"/>
    <dgm:cxn modelId="{4C0019BA-D2DE-484F-A91F-18F323FDC569}" type="presOf" srcId="{86571E3F-F179-4446-B98D-DEBF1ED8CFEA}" destId="{2F77C29F-5BC4-4435-86DE-87CDC90DE7FA}" srcOrd="1" destOrd="0" presId="urn:microsoft.com/office/officeart/2005/8/layout/cycle4"/>
    <dgm:cxn modelId="{AF531BC4-E228-458A-9FD3-A1909E09242D}" type="presOf" srcId="{8146BF4D-05DB-4670-8521-9EA1B97E0EB0}" destId="{A1931A8C-13E6-40D7-8ACE-1D39CBFAF333}" srcOrd="0" destOrd="1" presId="urn:microsoft.com/office/officeart/2005/8/layout/cycle4"/>
    <dgm:cxn modelId="{214BC1C6-EAE0-4CF8-91A0-D35D2ABCE2B6}" type="presOf" srcId="{6311A31E-CD4F-4E2A-9240-8720D5317E30}" destId="{6B5A4D53-E679-449D-852E-E6ADA3BFF22C}" srcOrd="0" destOrd="0" presId="urn:microsoft.com/office/officeart/2005/8/layout/cycle4"/>
    <dgm:cxn modelId="{C0843BEE-5AD7-40F8-B8C9-1C4FA5060827}" srcId="{92FECA74-2E6B-4F24-964C-691611D354F3}" destId="{56683455-DD86-4416-8F19-35B2F6E4CE00}" srcOrd="3" destOrd="0" parTransId="{4F098102-3BFF-48DF-8045-02435B1DF46B}" sibTransId="{6B47ECD2-0246-4445-B2B5-8011799467EF}"/>
    <dgm:cxn modelId="{5BCE28F9-70CF-4B8D-A757-BC60355FD412}" srcId="{56683455-DD86-4416-8F19-35B2F6E4CE00}" destId="{6311A31E-CD4F-4E2A-9240-8720D5317E30}" srcOrd="0" destOrd="0" parTransId="{B43B9AED-B528-4CB1-88E7-35C2F539D048}" sibTransId="{41B6A107-BF67-4507-9DB2-3F90D690619B}"/>
    <dgm:cxn modelId="{6FBBF2FA-D28A-451D-B18C-0C3092CEFB10}" type="presOf" srcId="{72621B9F-5CF1-41D4-9CC4-3D4672C54D5A}" destId="{D4CFBAC7-D33E-4565-8CFC-A9602E06ED91}" srcOrd="1" destOrd="0" presId="urn:microsoft.com/office/officeart/2005/8/layout/cycle4"/>
    <dgm:cxn modelId="{34F75A54-E642-4A8F-B7AA-F0118F18FF69}" type="presParOf" srcId="{5B8D6C09-9A09-4EB3-BCC6-57DFE522A22C}" destId="{39CCE6BE-7381-4F79-A230-B4E4423AC509}" srcOrd="0" destOrd="0" presId="urn:microsoft.com/office/officeart/2005/8/layout/cycle4"/>
    <dgm:cxn modelId="{E486148E-2563-480D-BAEC-B487184E3765}" type="presParOf" srcId="{39CCE6BE-7381-4F79-A230-B4E4423AC509}" destId="{5DE160FE-796C-47B5-BCCE-650933ADDE26}" srcOrd="0" destOrd="0" presId="urn:microsoft.com/office/officeart/2005/8/layout/cycle4"/>
    <dgm:cxn modelId="{2322290B-CE1D-4D7F-9108-63190BE9B56C}" type="presParOf" srcId="{5DE160FE-796C-47B5-BCCE-650933ADDE26}" destId="{A1931A8C-13E6-40D7-8ACE-1D39CBFAF333}" srcOrd="0" destOrd="0" presId="urn:microsoft.com/office/officeart/2005/8/layout/cycle4"/>
    <dgm:cxn modelId="{1B17292A-86CE-42C5-B894-282F7C7235CD}" type="presParOf" srcId="{5DE160FE-796C-47B5-BCCE-650933ADDE26}" destId="{D4CFBAC7-D33E-4565-8CFC-A9602E06ED91}" srcOrd="1" destOrd="0" presId="urn:microsoft.com/office/officeart/2005/8/layout/cycle4"/>
    <dgm:cxn modelId="{66D0FF51-4C52-48DA-BF2C-7D2954755DA4}" type="presParOf" srcId="{39CCE6BE-7381-4F79-A230-B4E4423AC509}" destId="{FC9D77DE-F7FF-43C3-8866-C70D6100FF3A}" srcOrd="1" destOrd="0" presId="urn:microsoft.com/office/officeart/2005/8/layout/cycle4"/>
    <dgm:cxn modelId="{6CB15D41-7542-44DF-8CFC-0073383F8F91}" type="presParOf" srcId="{FC9D77DE-F7FF-43C3-8866-C70D6100FF3A}" destId="{040C27C3-7C1B-48CB-AB52-0D699259451B}" srcOrd="0" destOrd="0" presId="urn:microsoft.com/office/officeart/2005/8/layout/cycle4"/>
    <dgm:cxn modelId="{8E1BD944-F983-4C7E-BB54-12E6A362908E}" type="presParOf" srcId="{FC9D77DE-F7FF-43C3-8866-C70D6100FF3A}" destId="{D03DFF87-E9E1-466F-81C3-93C6EF4B3ADB}" srcOrd="1" destOrd="0" presId="urn:microsoft.com/office/officeart/2005/8/layout/cycle4"/>
    <dgm:cxn modelId="{4758EDB8-0262-4FB9-8FA7-7B962A033964}" type="presParOf" srcId="{39CCE6BE-7381-4F79-A230-B4E4423AC509}" destId="{BDA1D503-C0E2-4B8B-8E35-E3F0D0F7D47A}" srcOrd="2" destOrd="0" presId="urn:microsoft.com/office/officeart/2005/8/layout/cycle4"/>
    <dgm:cxn modelId="{F44AE1A9-CC41-4A7E-8AC5-3DD8096B9E1D}" type="presParOf" srcId="{BDA1D503-C0E2-4B8B-8E35-E3F0D0F7D47A}" destId="{7D996162-2231-481A-9527-35A528586974}" srcOrd="0" destOrd="0" presId="urn:microsoft.com/office/officeart/2005/8/layout/cycle4"/>
    <dgm:cxn modelId="{C461CEED-5930-430C-860E-5A15CE17BB3D}" type="presParOf" srcId="{BDA1D503-C0E2-4B8B-8E35-E3F0D0F7D47A}" destId="{2F77C29F-5BC4-4435-86DE-87CDC90DE7FA}" srcOrd="1" destOrd="0" presId="urn:microsoft.com/office/officeart/2005/8/layout/cycle4"/>
    <dgm:cxn modelId="{A7FE263D-457C-4AF8-9B96-C9EEC377413B}" type="presParOf" srcId="{39CCE6BE-7381-4F79-A230-B4E4423AC509}" destId="{CE495088-668F-430E-A1AF-796D63FB987B}" srcOrd="3" destOrd="0" presId="urn:microsoft.com/office/officeart/2005/8/layout/cycle4"/>
    <dgm:cxn modelId="{EDB44FA8-F62A-4248-8F5F-B56DDF1D57B4}" type="presParOf" srcId="{CE495088-668F-430E-A1AF-796D63FB987B}" destId="{6B5A4D53-E679-449D-852E-E6ADA3BFF22C}" srcOrd="0" destOrd="0" presId="urn:microsoft.com/office/officeart/2005/8/layout/cycle4"/>
    <dgm:cxn modelId="{DB0A6D66-7692-4205-B9BF-82C255EDDB88}" type="presParOf" srcId="{CE495088-668F-430E-A1AF-796D63FB987B}" destId="{FF9C1A7B-0DF2-48D6-8012-82686D8DF49C}" srcOrd="1" destOrd="0" presId="urn:microsoft.com/office/officeart/2005/8/layout/cycle4"/>
    <dgm:cxn modelId="{F700987E-C64D-4F29-B15E-88A22F157E98}" type="presParOf" srcId="{39CCE6BE-7381-4F79-A230-B4E4423AC509}" destId="{25E4728C-C1EF-44BE-9B76-2286C0D76731}" srcOrd="4" destOrd="0" presId="urn:microsoft.com/office/officeart/2005/8/layout/cycle4"/>
    <dgm:cxn modelId="{A27C4CA6-3F80-455F-89C9-1957A3A16322}" type="presParOf" srcId="{5B8D6C09-9A09-4EB3-BCC6-57DFE522A22C}" destId="{C55BD06B-86B8-4BB2-957C-918BFA6E4682}" srcOrd="1" destOrd="0" presId="urn:microsoft.com/office/officeart/2005/8/layout/cycle4"/>
    <dgm:cxn modelId="{F8B2F136-8F86-49E5-9022-1C2930C5269F}" type="presParOf" srcId="{C55BD06B-86B8-4BB2-957C-918BFA6E4682}" destId="{014AAA92-FACD-4AD0-B001-17DB7E666517}" srcOrd="0" destOrd="0" presId="urn:microsoft.com/office/officeart/2005/8/layout/cycle4"/>
    <dgm:cxn modelId="{240AF389-1621-46D8-A228-BCB7AA1F4BFD}" type="presParOf" srcId="{C55BD06B-86B8-4BB2-957C-918BFA6E4682}" destId="{2D149CF0-0DA5-4297-BA03-981A33DD90A3}" srcOrd="1" destOrd="0" presId="urn:microsoft.com/office/officeart/2005/8/layout/cycle4"/>
    <dgm:cxn modelId="{63F3EEF8-2726-4D64-B06A-594AEBDD0673}" type="presParOf" srcId="{C55BD06B-86B8-4BB2-957C-918BFA6E4682}" destId="{88DEEB17-B159-4516-9768-294942D52653}" srcOrd="2" destOrd="0" presId="urn:microsoft.com/office/officeart/2005/8/layout/cycle4"/>
    <dgm:cxn modelId="{D95E46FF-31CC-4723-9465-43D7A1579F4F}" type="presParOf" srcId="{C55BD06B-86B8-4BB2-957C-918BFA6E4682}" destId="{2FBB63D0-C46C-4D02-B406-75EB53CA8F70}" srcOrd="3" destOrd="0" presId="urn:microsoft.com/office/officeart/2005/8/layout/cycle4"/>
    <dgm:cxn modelId="{4C6E535B-903B-497F-8E3E-76A164284782}" type="presParOf" srcId="{C55BD06B-86B8-4BB2-957C-918BFA6E4682}" destId="{4B80B355-828D-4D91-AA71-5164212E7097}" srcOrd="4" destOrd="0" presId="urn:microsoft.com/office/officeart/2005/8/layout/cycle4"/>
    <dgm:cxn modelId="{1CDEEC47-6DBD-4301-B01C-A692F82CE632}" type="presParOf" srcId="{5B8D6C09-9A09-4EB3-BCC6-57DFE522A22C}" destId="{595AA9B7-A3A7-4391-A83C-DC97C88C8412}" srcOrd="2" destOrd="0" presId="urn:microsoft.com/office/officeart/2005/8/layout/cycle4"/>
    <dgm:cxn modelId="{E28EA79A-7CB5-4B6E-891B-8767F112742A}" type="presParOf" srcId="{5B8D6C09-9A09-4EB3-BCC6-57DFE522A22C}" destId="{0721C876-FF88-49EF-8B50-D1F691E94ED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35A1A2-5B10-FC4C-A2D3-ABBB40BB2924}" type="doc">
      <dgm:prSet loTypeId="urn:microsoft.com/office/officeart/2005/8/layout/target1" loCatId="relationship" qsTypeId="urn:microsoft.com/office/officeart/2005/8/quickstyle/simple4" qsCatId="simple" csTypeId="urn:microsoft.com/office/officeart/2005/8/colors/accent1_3" csCatId="accent1" phldr="1"/>
      <dgm:spPr/>
    </dgm:pt>
    <dgm:pt modelId="{EF9ED5BE-9195-5146-B0A0-E3BE19E820E2}">
      <dgm:prSet phldrT="[Text]" custT="1"/>
      <dgm:spPr/>
      <dgm:t>
        <a:bodyPr/>
        <a:lstStyle/>
        <a:p>
          <a:r>
            <a:rPr lang="en-US" sz="2400" b="0" i="0" dirty="0"/>
            <a:t>Genetics</a:t>
          </a:r>
          <a:endParaRPr lang="en-US" sz="2800" b="0" i="0" dirty="0"/>
        </a:p>
      </dgm:t>
    </dgm:pt>
    <dgm:pt modelId="{89289E36-A2DF-8048-B8D6-C5B2DE85512D}" type="parTrans" cxnId="{FFCE8175-754F-F741-B160-2DA54843FBAD}">
      <dgm:prSet/>
      <dgm:spPr/>
      <dgm:t>
        <a:bodyPr/>
        <a:lstStyle/>
        <a:p>
          <a:endParaRPr lang="en-US"/>
        </a:p>
      </dgm:t>
    </dgm:pt>
    <dgm:pt modelId="{89FC7819-6FED-9846-BF04-DDDAA82A3C86}" type="sibTrans" cxnId="{FFCE8175-754F-F741-B160-2DA54843FBAD}">
      <dgm:prSet/>
      <dgm:spPr/>
      <dgm:t>
        <a:bodyPr/>
        <a:lstStyle/>
        <a:p>
          <a:endParaRPr lang="en-US"/>
        </a:p>
      </dgm:t>
    </dgm:pt>
    <dgm:pt modelId="{4F059136-38C8-5540-9E02-48E3CB5543C7}">
      <dgm:prSet phldrT="[Text]" custT="1"/>
      <dgm:spPr/>
      <dgm:t>
        <a:bodyPr/>
        <a:lstStyle/>
        <a:p>
          <a:r>
            <a:rPr lang="en-US" sz="2400" b="0" i="0" dirty="0"/>
            <a:t>Personality</a:t>
          </a:r>
          <a:endParaRPr lang="en-US" sz="2800" b="0" i="0" dirty="0"/>
        </a:p>
      </dgm:t>
    </dgm:pt>
    <dgm:pt modelId="{9CB114D9-47BF-C341-B0B1-2D475FED4ED1}" type="parTrans" cxnId="{44DF73C5-FD94-A643-A205-972C26477513}">
      <dgm:prSet/>
      <dgm:spPr/>
      <dgm:t>
        <a:bodyPr/>
        <a:lstStyle/>
        <a:p>
          <a:endParaRPr lang="en-US"/>
        </a:p>
      </dgm:t>
    </dgm:pt>
    <dgm:pt modelId="{67FEC678-17EA-5245-9937-3739AD78427A}" type="sibTrans" cxnId="{44DF73C5-FD94-A643-A205-972C26477513}">
      <dgm:prSet/>
      <dgm:spPr/>
      <dgm:t>
        <a:bodyPr/>
        <a:lstStyle/>
        <a:p>
          <a:endParaRPr lang="en-US"/>
        </a:p>
      </dgm:t>
    </dgm:pt>
    <dgm:pt modelId="{4EF83613-4B72-7944-B2E5-660803EE28A9}">
      <dgm:prSet phldrT="[Text]" custT="1"/>
      <dgm:spPr/>
      <dgm:t>
        <a:bodyPr/>
        <a:lstStyle/>
        <a:p>
          <a:r>
            <a:rPr lang="en-US" sz="2400" b="0" i="0" dirty="0"/>
            <a:t>Behavior</a:t>
          </a:r>
          <a:endParaRPr lang="en-US" sz="2800" b="0" i="0" dirty="0"/>
        </a:p>
      </dgm:t>
    </dgm:pt>
    <dgm:pt modelId="{B4D04751-C98E-B042-A9F1-C29B05C7478E}" type="parTrans" cxnId="{76398ADF-7465-5545-8139-23A27E8136F3}">
      <dgm:prSet/>
      <dgm:spPr/>
      <dgm:t>
        <a:bodyPr/>
        <a:lstStyle/>
        <a:p>
          <a:endParaRPr lang="en-US"/>
        </a:p>
      </dgm:t>
    </dgm:pt>
    <dgm:pt modelId="{B2C41DDE-FC10-7A41-891A-8BA81B34BF5B}" type="sibTrans" cxnId="{76398ADF-7465-5545-8139-23A27E8136F3}">
      <dgm:prSet/>
      <dgm:spPr/>
      <dgm:t>
        <a:bodyPr/>
        <a:lstStyle/>
        <a:p>
          <a:endParaRPr lang="en-US"/>
        </a:p>
      </dgm:t>
    </dgm:pt>
    <dgm:pt modelId="{6A6085F2-5CDF-024B-9111-3BFD89B4FD7D}" type="pres">
      <dgm:prSet presAssocID="{2535A1A2-5B10-FC4C-A2D3-ABBB40BB2924}" presName="composite" presStyleCnt="0">
        <dgm:presLayoutVars>
          <dgm:chMax val="5"/>
          <dgm:dir/>
          <dgm:resizeHandles val="exact"/>
        </dgm:presLayoutVars>
      </dgm:prSet>
      <dgm:spPr/>
    </dgm:pt>
    <dgm:pt modelId="{36D34EA0-A76A-044B-91B8-61E49F8FA06C}" type="pres">
      <dgm:prSet presAssocID="{EF9ED5BE-9195-5146-B0A0-E3BE19E820E2}" presName="circle1" presStyleLbl="lnNode1" presStyleIdx="0" presStyleCnt="3"/>
      <dgm:spPr/>
    </dgm:pt>
    <dgm:pt modelId="{927FCAB2-3AAA-A345-95E6-CF468DD8C1AA}" type="pres">
      <dgm:prSet presAssocID="{EF9ED5BE-9195-5146-B0A0-E3BE19E820E2}" presName="text1" presStyleLbl="revTx" presStyleIdx="0" presStyleCnt="3" custScaleX="168639" custScaleY="32383" custLinFactNeighborX="39489" custLinFactNeighborY="-2460">
        <dgm:presLayoutVars>
          <dgm:bulletEnabled val="1"/>
        </dgm:presLayoutVars>
      </dgm:prSet>
      <dgm:spPr/>
    </dgm:pt>
    <dgm:pt modelId="{4A2B2E39-74CB-944A-B270-DD70C6C77C43}" type="pres">
      <dgm:prSet presAssocID="{EF9ED5BE-9195-5146-B0A0-E3BE19E820E2}" presName="line1" presStyleLbl="callout" presStyleIdx="0" presStyleCnt="6" custLinFactY="100000" custLinFactNeighborX="-20642" custLinFactNeighborY="135908"/>
      <dgm:spPr/>
    </dgm:pt>
    <dgm:pt modelId="{0EC62A11-86C3-F540-B2D4-27AFC660C46A}" type="pres">
      <dgm:prSet presAssocID="{EF9ED5BE-9195-5146-B0A0-E3BE19E820E2}" presName="d1" presStyleLbl="callout" presStyleIdx="1" presStyleCnt="6" custScaleX="91142" custScaleY="87631"/>
      <dgm:spPr/>
    </dgm:pt>
    <dgm:pt modelId="{F84B1324-1BC4-1F45-A6C7-CD9B6AA534A9}" type="pres">
      <dgm:prSet presAssocID="{4F059136-38C8-5540-9E02-48E3CB5543C7}" presName="circle2" presStyleLbl="lnNode1" presStyleIdx="1" presStyleCnt="3"/>
      <dgm:spPr/>
    </dgm:pt>
    <dgm:pt modelId="{E50B48FD-FA41-E743-A73E-B3A532EF32CF}" type="pres">
      <dgm:prSet presAssocID="{4F059136-38C8-5540-9E02-48E3CB5543C7}" presName="text2" presStyleLbl="revTx" presStyleIdx="1" presStyleCnt="3" custScaleX="192115" custScaleY="73793" custLinFactNeighborX="57918" custLinFactNeighborY="-11971">
        <dgm:presLayoutVars>
          <dgm:bulletEnabled val="1"/>
        </dgm:presLayoutVars>
      </dgm:prSet>
      <dgm:spPr/>
    </dgm:pt>
    <dgm:pt modelId="{BA98900B-5B47-C44A-9A18-27F251D95985}" type="pres">
      <dgm:prSet presAssocID="{4F059136-38C8-5540-9E02-48E3CB5543C7}" presName="line2" presStyleLbl="callout" presStyleIdx="2" presStyleCnt="6"/>
      <dgm:spPr/>
    </dgm:pt>
    <dgm:pt modelId="{0722C9B2-AD58-4A46-80BF-EA3A43E6E351}" type="pres">
      <dgm:prSet presAssocID="{4F059136-38C8-5540-9E02-48E3CB5543C7}" presName="d2" presStyleLbl="callout" presStyleIdx="3" presStyleCnt="6"/>
      <dgm:spPr/>
    </dgm:pt>
    <dgm:pt modelId="{60AA1B61-A07E-0C4D-979E-97A347A3847C}" type="pres">
      <dgm:prSet presAssocID="{4EF83613-4B72-7944-B2E5-660803EE28A9}" presName="circle3" presStyleLbl="lnNode1" presStyleIdx="2" presStyleCnt="3"/>
      <dgm:spPr/>
    </dgm:pt>
    <dgm:pt modelId="{C2A2A221-2548-B749-84B2-DB60E246716E}" type="pres">
      <dgm:prSet presAssocID="{4EF83613-4B72-7944-B2E5-660803EE28A9}" presName="text3" presStyleLbl="revTx" presStyleIdx="2" presStyleCnt="3" custScaleX="171199" custScaleY="45288" custLinFactNeighborX="31591" custLinFactNeighborY="-5111">
        <dgm:presLayoutVars>
          <dgm:bulletEnabled val="1"/>
        </dgm:presLayoutVars>
      </dgm:prSet>
      <dgm:spPr/>
    </dgm:pt>
    <dgm:pt modelId="{855052B3-B674-3740-A6C0-32C1070A43C5}" type="pres">
      <dgm:prSet presAssocID="{4EF83613-4B72-7944-B2E5-660803EE28A9}" presName="line3" presStyleLbl="callout" presStyleIdx="4" presStyleCnt="6"/>
      <dgm:spPr/>
    </dgm:pt>
    <dgm:pt modelId="{56AFD31C-5A45-5549-A61F-E242AF12D63E}" type="pres">
      <dgm:prSet presAssocID="{4EF83613-4B72-7944-B2E5-660803EE28A9}" presName="d3" presStyleLbl="callout" presStyleIdx="5" presStyleCnt="6"/>
      <dgm:spPr/>
    </dgm:pt>
  </dgm:ptLst>
  <dgm:cxnLst>
    <dgm:cxn modelId="{5C0F300D-C209-5541-8C66-75940A9BAD75}" type="presOf" srcId="{4F059136-38C8-5540-9E02-48E3CB5543C7}" destId="{E50B48FD-FA41-E743-A73E-B3A532EF32CF}" srcOrd="0" destOrd="0" presId="urn:microsoft.com/office/officeart/2005/8/layout/target1"/>
    <dgm:cxn modelId="{06F76819-DF27-2C4D-83C1-1AF6F24CEDC6}" type="presOf" srcId="{EF9ED5BE-9195-5146-B0A0-E3BE19E820E2}" destId="{927FCAB2-3AAA-A345-95E6-CF468DD8C1AA}" srcOrd="0" destOrd="0" presId="urn:microsoft.com/office/officeart/2005/8/layout/target1"/>
    <dgm:cxn modelId="{4E01F92C-9D3E-C547-A53D-A44B11BC306D}" type="presOf" srcId="{4EF83613-4B72-7944-B2E5-660803EE28A9}" destId="{C2A2A221-2548-B749-84B2-DB60E246716E}" srcOrd="0" destOrd="0" presId="urn:microsoft.com/office/officeart/2005/8/layout/target1"/>
    <dgm:cxn modelId="{F70C973C-EBB0-4F4B-A1E8-6D44F0C881A4}" type="presOf" srcId="{2535A1A2-5B10-FC4C-A2D3-ABBB40BB2924}" destId="{6A6085F2-5CDF-024B-9111-3BFD89B4FD7D}" srcOrd="0" destOrd="0" presId="urn:microsoft.com/office/officeart/2005/8/layout/target1"/>
    <dgm:cxn modelId="{FFCE8175-754F-F741-B160-2DA54843FBAD}" srcId="{2535A1A2-5B10-FC4C-A2D3-ABBB40BB2924}" destId="{EF9ED5BE-9195-5146-B0A0-E3BE19E820E2}" srcOrd="0" destOrd="0" parTransId="{89289E36-A2DF-8048-B8D6-C5B2DE85512D}" sibTransId="{89FC7819-6FED-9846-BF04-DDDAA82A3C86}"/>
    <dgm:cxn modelId="{44DF73C5-FD94-A643-A205-972C26477513}" srcId="{2535A1A2-5B10-FC4C-A2D3-ABBB40BB2924}" destId="{4F059136-38C8-5540-9E02-48E3CB5543C7}" srcOrd="1" destOrd="0" parTransId="{9CB114D9-47BF-C341-B0B1-2D475FED4ED1}" sibTransId="{67FEC678-17EA-5245-9937-3739AD78427A}"/>
    <dgm:cxn modelId="{76398ADF-7465-5545-8139-23A27E8136F3}" srcId="{2535A1A2-5B10-FC4C-A2D3-ABBB40BB2924}" destId="{4EF83613-4B72-7944-B2E5-660803EE28A9}" srcOrd="2" destOrd="0" parTransId="{B4D04751-C98E-B042-A9F1-C29B05C7478E}" sibTransId="{B2C41DDE-FC10-7A41-891A-8BA81B34BF5B}"/>
    <dgm:cxn modelId="{8156CB22-2377-D145-B40D-8C8C14953B7F}" type="presParOf" srcId="{6A6085F2-5CDF-024B-9111-3BFD89B4FD7D}" destId="{36D34EA0-A76A-044B-91B8-61E49F8FA06C}" srcOrd="0" destOrd="0" presId="urn:microsoft.com/office/officeart/2005/8/layout/target1"/>
    <dgm:cxn modelId="{E54A8B39-96CC-E94D-93A2-2A3D23CF7924}" type="presParOf" srcId="{6A6085F2-5CDF-024B-9111-3BFD89B4FD7D}" destId="{927FCAB2-3AAA-A345-95E6-CF468DD8C1AA}" srcOrd="1" destOrd="0" presId="urn:microsoft.com/office/officeart/2005/8/layout/target1"/>
    <dgm:cxn modelId="{3E88951C-D706-2948-8EA4-A92C62400E8B}" type="presParOf" srcId="{6A6085F2-5CDF-024B-9111-3BFD89B4FD7D}" destId="{4A2B2E39-74CB-944A-B270-DD70C6C77C43}" srcOrd="2" destOrd="0" presId="urn:microsoft.com/office/officeart/2005/8/layout/target1"/>
    <dgm:cxn modelId="{4FF5C9A9-E618-824D-A2DB-439B4AFD6A2C}" type="presParOf" srcId="{6A6085F2-5CDF-024B-9111-3BFD89B4FD7D}" destId="{0EC62A11-86C3-F540-B2D4-27AFC660C46A}" srcOrd="3" destOrd="0" presId="urn:microsoft.com/office/officeart/2005/8/layout/target1"/>
    <dgm:cxn modelId="{1874B2F1-AFDF-5D4B-A5FD-BFA0BFCEFC47}" type="presParOf" srcId="{6A6085F2-5CDF-024B-9111-3BFD89B4FD7D}" destId="{F84B1324-1BC4-1F45-A6C7-CD9B6AA534A9}" srcOrd="4" destOrd="0" presId="urn:microsoft.com/office/officeart/2005/8/layout/target1"/>
    <dgm:cxn modelId="{86494B39-6D7F-BC48-BBC5-822A6BE60E8F}" type="presParOf" srcId="{6A6085F2-5CDF-024B-9111-3BFD89B4FD7D}" destId="{E50B48FD-FA41-E743-A73E-B3A532EF32CF}" srcOrd="5" destOrd="0" presId="urn:microsoft.com/office/officeart/2005/8/layout/target1"/>
    <dgm:cxn modelId="{4D6525F8-CAAC-A44F-BD5A-9DB70AD91E3B}" type="presParOf" srcId="{6A6085F2-5CDF-024B-9111-3BFD89B4FD7D}" destId="{BA98900B-5B47-C44A-9A18-27F251D95985}" srcOrd="6" destOrd="0" presId="urn:microsoft.com/office/officeart/2005/8/layout/target1"/>
    <dgm:cxn modelId="{2B41903C-D1B0-F64D-A726-59F9C2F1F085}" type="presParOf" srcId="{6A6085F2-5CDF-024B-9111-3BFD89B4FD7D}" destId="{0722C9B2-AD58-4A46-80BF-EA3A43E6E351}" srcOrd="7" destOrd="0" presId="urn:microsoft.com/office/officeart/2005/8/layout/target1"/>
    <dgm:cxn modelId="{DC14578C-9833-B342-8D0F-39233E7D4ED6}" type="presParOf" srcId="{6A6085F2-5CDF-024B-9111-3BFD89B4FD7D}" destId="{60AA1B61-A07E-0C4D-979E-97A347A3847C}" srcOrd="8" destOrd="0" presId="urn:microsoft.com/office/officeart/2005/8/layout/target1"/>
    <dgm:cxn modelId="{D2A27A90-F879-1246-997B-3FA947350B30}" type="presParOf" srcId="{6A6085F2-5CDF-024B-9111-3BFD89B4FD7D}" destId="{C2A2A221-2548-B749-84B2-DB60E246716E}" srcOrd="9" destOrd="0" presId="urn:microsoft.com/office/officeart/2005/8/layout/target1"/>
    <dgm:cxn modelId="{C25CFFB6-12A4-224F-8BEC-EA4773E60499}" type="presParOf" srcId="{6A6085F2-5CDF-024B-9111-3BFD89B4FD7D}" destId="{855052B3-B674-3740-A6C0-32C1070A43C5}" srcOrd="10" destOrd="0" presId="urn:microsoft.com/office/officeart/2005/8/layout/target1"/>
    <dgm:cxn modelId="{83505BE2-A29A-2C42-83F6-14C7B05BDF0F}" type="presParOf" srcId="{6A6085F2-5CDF-024B-9111-3BFD89B4FD7D}" destId="{56AFD31C-5A45-5549-A61F-E242AF12D63E}" srcOrd="11"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87B3FC-791B-48E7-BFBE-C2F0992A500D}" type="doc">
      <dgm:prSet loTypeId="urn:microsoft.com/office/officeart/2005/8/layout/hierarchy4" loCatId="relationship" qsTypeId="urn:microsoft.com/office/officeart/2005/8/quickstyle/3d6" qsCatId="3D" csTypeId="urn:microsoft.com/office/officeart/2005/8/colors/accent3_3" csCatId="accent3" phldr="1"/>
      <dgm:spPr/>
      <dgm:t>
        <a:bodyPr/>
        <a:lstStyle/>
        <a:p>
          <a:endParaRPr lang="en-US"/>
        </a:p>
      </dgm:t>
    </dgm:pt>
    <dgm:pt modelId="{37F7E3A0-5A6A-4D6C-B740-EB88252B450C}">
      <dgm:prSet phldrT="[Text]"/>
      <dgm:spPr/>
      <dgm:t>
        <a:bodyPr/>
        <a:lstStyle/>
        <a:p>
          <a:r>
            <a:rPr lang="en-US" dirty="0"/>
            <a:t>Behavior</a:t>
          </a:r>
        </a:p>
      </dgm:t>
    </dgm:pt>
    <dgm:pt modelId="{34B674DD-81C9-4948-B11F-C3F6B825731E}" type="parTrans" cxnId="{47A6608A-169F-4128-BEFB-0BB745ED6111}">
      <dgm:prSet/>
      <dgm:spPr/>
      <dgm:t>
        <a:bodyPr/>
        <a:lstStyle/>
        <a:p>
          <a:endParaRPr lang="en-US"/>
        </a:p>
      </dgm:t>
    </dgm:pt>
    <dgm:pt modelId="{E38EFA21-8342-42BE-B6A5-02345CF679D8}" type="sibTrans" cxnId="{47A6608A-169F-4128-BEFB-0BB745ED6111}">
      <dgm:prSet/>
      <dgm:spPr/>
      <dgm:t>
        <a:bodyPr/>
        <a:lstStyle/>
        <a:p>
          <a:endParaRPr lang="en-US" dirty="0"/>
        </a:p>
      </dgm:t>
    </dgm:pt>
    <dgm:pt modelId="{2D4CA9CC-A4F1-4ADC-AF70-D338EF88367C}">
      <dgm:prSet phldrT="[Text]"/>
      <dgm:spPr/>
      <dgm:t>
        <a:bodyPr/>
        <a:lstStyle/>
        <a:p>
          <a:r>
            <a:rPr lang="en-US" dirty="0"/>
            <a:t>Emotions</a:t>
          </a:r>
        </a:p>
      </dgm:t>
    </dgm:pt>
    <dgm:pt modelId="{D1B01DFC-1197-4769-8A0D-711DF898B198}" type="parTrans" cxnId="{ABCACB11-214A-44DD-AEFB-59EC9449F02E}">
      <dgm:prSet/>
      <dgm:spPr/>
      <dgm:t>
        <a:bodyPr/>
        <a:lstStyle/>
        <a:p>
          <a:endParaRPr lang="en-US"/>
        </a:p>
      </dgm:t>
    </dgm:pt>
    <dgm:pt modelId="{E92C82F1-E8A6-4514-91BC-4B879F6B3D18}" type="sibTrans" cxnId="{ABCACB11-214A-44DD-AEFB-59EC9449F02E}">
      <dgm:prSet/>
      <dgm:spPr/>
      <dgm:t>
        <a:bodyPr/>
        <a:lstStyle/>
        <a:p>
          <a:endParaRPr lang="en-US" dirty="0"/>
        </a:p>
      </dgm:t>
    </dgm:pt>
    <dgm:pt modelId="{AF081E1D-4F75-4D2E-A812-E88F4BB8B411}">
      <dgm:prSet phldrT="[Text]"/>
      <dgm:spPr/>
      <dgm:t>
        <a:bodyPr/>
        <a:lstStyle/>
        <a:p>
          <a:r>
            <a:rPr lang="en-US"/>
            <a:t>Thoughts</a:t>
          </a:r>
          <a:endParaRPr lang="en-US" dirty="0"/>
        </a:p>
      </dgm:t>
    </dgm:pt>
    <dgm:pt modelId="{4970C6EF-BCC9-48C7-8DE2-C809EED3C461}" type="parTrans" cxnId="{B658C473-BA42-47A3-B57C-433DFBC24FC0}">
      <dgm:prSet/>
      <dgm:spPr/>
      <dgm:t>
        <a:bodyPr/>
        <a:lstStyle/>
        <a:p>
          <a:endParaRPr lang="en-US"/>
        </a:p>
      </dgm:t>
    </dgm:pt>
    <dgm:pt modelId="{0358D91D-ED06-46CC-B309-C4EA721F4DF0}" type="sibTrans" cxnId="{B658C473-BA42-47A3-B57C-433DFBC24FC0}">
      <dgm:prSet/>
      <dgm:spPr/>
      <dgm:t>
        <a:bodyPr/>
        <a:lstStyle/>
        <a:p>
          <a:endParaRPr lang="en-US"/>
        </a:p>
      </dgm:t>
    </dgm:pt>
    <dgm:pt modelId="{C58A045D-C368-4A45-8340-736B9541043E}" type="pres">
      <dgm:prSet presAssocID="{5087B3FC-791B-48E7-BFBE-C2F0992A500D}" presName="Name0" presStyleCnt="0">
        <dgm:presLayoutVars>
          <dgm:chPref val="1"/>
          <dgm:dir/>
          <dgm:animOne val="branch"/>
          <dgm:animLvl val="lvl"/>
          <dgm:resizeHandles/>
        </dgm:presLayoutVars>
      </dgm:prSet>
      <dgm:spPr/>
    </dgm:pt>
    <dgm:pt modelId="{32C39308-2F97-4B3E-930C-17F01BDC4023}" type="pres">
      <dgm:prSet presAssocID="{37F7E3A0-5A6A-4D6C-B740-EB88252B450C}" presName="vertOne" presStyleCnt="0"/>
      <dgm:spPr/>
    </dgm:pt>
    <dgm:pt modelId="{41113983-3DEA-48D8-85A6-CC429AE586B4}" type="pres">
      <dgm:prSet presAssocID="{37F7E3A0-5A6A-4D6C-B740-EB88252B450C}" presName="txOne" presStyleLbl="node0" presStyleIdx="0" presStyleCnt="1">
        <dgm:presLayoutVars>
          <dgm:chPref val="3"/>
        </dgm:presLayoutVars>
      </dgm:prSet>
      <dgm:spPr/>
    </dgm:pt>
    <dgm:pt modelId="{592EFCD8-27D3-4C5C-99BD-79FD4FF0A4BE}" type="pres">
      <dgm:prSet presAssocID="{37F7E3A0-5A6A-4D6C-B740-EB88252B450C}" presName="parTransOne" presStyleCnt="0"/>
      <dgm:spPr/>
    </dgm:pt>
    <dgm:pt modelId="{778B965B-C6C8-4523-B468-39980460E129}" type="pres">
      <dgm:prSet presAssocID="{37F7E3A0-5A6A-4D6C-B740-EB88252B450C}" presName="horzOne" presStyleCnt="0"/>
      <dgm:spPr/>
    </dgm:pt>
    <dgm:pt modelId="{16C877EF-3DAC-4421-92BD-F2E9E570548F}" type="pres">
      <dgm:prSet presAssocID="{AF081E1D-4F75-4D2E-A812-E88F4BB8B411}" presName="vertTwo" presStyleCnt="0"/>
      <dgm:spPr/>
    </dgm:pt>
    <dgm:pt modelId="{32F1F4E6-C2EA-4156-BE8E-1AEC37BBFADC}" type="pres">
      <dgm:prSet presAssocID="{AF081E1D-4F75-4D2E-A812-E88F4BB8B411}" presName="txTwo" presStyleLbl="node2" presStyleIdx="0" presStyleCnt="2">
        <dgm:presLayoutVars>
          <dgm:chPref val="3"/>
        </dgm:presLayoutVars>
      </dgm:prSet>
      <dgm:spPr/>
    </dgm:pt>
    <dgm:pt modelId="{A6EE8F01-0EFD-4869-BD15-CF624C34695C}" type="pres">
      <dgm:prSet presAssocID="{AF081E1D-4F75-4D2E-A812-E88F4BB8B411}" presName="horzTwo" presStyleCnt="0"/>
      <dgm:spPr/>
    </dgm:pt>
    <dgm:pt modelId="{FE4C1FD4-AEF1-4F87-9481-8BFF5FC8D885}" type="pres">
      <dgm:prSet presAssocID="{0358D91D-ED06-46CC-B309-C4EA721F4DF0}" presName="sibSpaceTwo" presStyleCnt="0"/>
      <dgm:spPr/>
    </dgm:pt>
    <dgm:pt modelId="{D3090C8D-A46F-49B6-BBEA-55D82FCB34C8}" type="pres">
      <dgm:prSet presAssocID="{2D4CA9CC-A4F1-4ADC-AF70-D338EF88367C}" presName="vertTwo" presStyleCnt="0"/>
      <dgm:spPr/>
    </dgm:pt>
    <dgm:pt modelId="{981489C3-73A4-4B2C-9AFE-C15A31D82FFB}" type="pres">
      <dgm:prSet presAssocID="{2D4CA9CC-A4F1-4ADC-AF70-D338EF88367C}" presName="txTwo" presStyleLbl="node2" presStyleIdx="1" presStyleCnt="2">
        <dgm:presLayoutVars>
          <dgm:chPref val="3"/>
        </dgm:presLayoutVars>
      </dgm:prSet>
      <dgm:spPr/>
    </dgm:pt>
    <dgm:pt modelId="{8EB39844-2688-49D3-8768-1B8633AC5160}" type="pres">
      <dgm:prSet presAssocID="{2D4CA9CC-A4F1-4ADC-AF70-D338EF88367C}" presName="horzTwo" presStyleCnt="0"/>
      <dgm:spPr/>
    </dgm:pt>
  </dgm:ptLst>
  <dgm:cxnLst>
    <dgm:cxn modelId="{ABCACB11-214A-44DD-AEFB-59EC9449F02E}" srcId="{37F7E3A0-5A6A-4D6C-B740-EB88252B450C}" destId="{2D4CA9CC-A4F1-4ADC-AF70-D338EF88367C}" srcOrd="1" destOrd="0" parTransId="{D1B01DFC-1197-4769-8A0D-711DF898B198}" sibTransId="{E92C82F1-E8A6-4514-91BC-4B879F6B3D18}"/>
    <dgm:cxn modelId="{31FB1615-FE62-7A4E-B195-3A7246982AF6}" type="presOf" srcId="{AF081E1D-4F75-4D2E-A812-E88F4BB8B411}" destId="{32F1F4E6-C2EA-4156-BE8E-1AEC37BBFADC}" srcOrd="0" destOrd="0" presId="urn:microsoft.com/office/officeart/2005/8/layout/hierarchy4"/>
    <dgm:cxn modelId="{8DF9BB36-2BAB-A74C-B09F-AB78B6E18179}" type="presOf" srcId="{5087B3FC-791B-48E7-BFBE-C2F0992A500D}" destId="{C58A045D-C368-4A45-8340-736B9541043E}" srcOrd="0" destOrd="0" presId="urn:microsoft.com/office/officeart/2005/8/layout/hierarchy4"/>
    <dgm:cxn modelId="{B658C473-BA42-47A3-B57C-433DFBC24FC0}" srcId="{37F7E3A0-5A6A-4D6C-B740-EB88252B450C}" destId="{AF081E1D-4F75-4D2E-A812-E88F4BB8B411}" srcOrd="0" destOrd="0" parTransId="{4970C6EF-BCC9-48C7-8DE2-C809EED3C461}" sibTransId="{0358D91D-ED06-46CC-B309-C4EA721F4DF0}"/>
    <dgm:cxn modelId="{47A6608A-169F-4128-BEFB-0BB745ED6111}" srcId="{5087B3FC-791B-48E7-BFBE-C2F0992A500D}" destId="{37F7E3A0-5A6A-4D6C-B740-EB88252B450C}" srcOrd="0" destOrd="0" parTransId="{34B674DD-81C9-4948-B11F-C3F6B825731E}" sibTransId="{E38EFA21-8342-42BE-B6A5-02345CF679D8}"/>
    <dgm:cxn modelId="{5AB418A4-2226-FB4C-972E-BCC2CF388FDE}" type="presOf" srcId="{2D4CA9CC-A4F1-4ADC-AF70-D338EF88367C}" destId="{981489C3-73A4-4B2C-9AFE-C15A31D82FFB}" srcOrd="0" destOrd="0" presId="urn:microsoft.com/office/officeart/2005/8/layout/hierarchy4"/>
    <dgm:cxn modelId="{618995D2-E417-6842-8515-4DFACC4628ED}" type="presOf" srcId="{37F7E3A0-5A6A-4D6C-B740-EB88252B450C}" destId="{41113983-3DEA-48D8-85A6-CC429AE586B4}" srcOrd="0" destOrd="0" presId="urn:microsoft.com/office/officeart/2005/8/layout/hierarchy4"/>
    <dgm:cxn modelId="{2ACAE99F-C588-5B46-AE95-E80A320DAADA}" type="presParOf" srcId="{C58A045D-C368-4A45-8340-736B9541043E}" destId="{32C39308-2F97-4B3E-930C-17F01BDC4023}" srcOrd="0" destOrd="0" presId="urn:microsoft.com/office/officeart/2005/8/layout/hierarchy4"/>
    <dgm:cxn modelId="{D46C7DF6-65F3-8D47-BAB1-AF6210E0EC80}" type="presParOf" srcId="{32C39308-2F97-4B3E-930C-17F01BDC4023}" destId="{41113983-3DEA-48D8-85A6-CC429AE586B4}" srcOrd="0" destOrd="0" presId="urn:microsoft.com/office/officeart/2005/8/layout/hierarchy4"/>
    <dgm:cxn modelId="{40F8A12B-9A0F-3440-BC3F-F3518B86A6AA}" type="presParOf" srcId="{32C39308-2F97-4B3E-930C-17F01BDC4023}" destId="{592EFCD8-27D3-4C5C-99BD-79FD4FF0A4BE}" srcOrd="1" destOrd="0" presId="urn:microsoft.com/office/officeart/2005/8/layout/hierarchy4"/>
    <dgm:cxn modelId="{DD4CF3D6-A9C9-9145-BD93-00F988DBBB0E}" type="presParOf" srcId="{32C39308-2F97-4B3E-930C-17F01BDC4023}" destId="{778B965B-C6C8-4523-B468-39980460E129}" srcOrd="2" destOrd="0" presId="urn:microsoft.com/office/officeart/2005/8/layout/hierarchy4"/>
    <dgm:cxn modelId="{901983D0-F5B0-A343-8D1D-E71377F23B4B}" type="presParOf" srcId="{778B965B-C6C8-4523-B468-39980460E129}" destId="{16C877EF-3DAC-4421-92BD-F2E9E570548F}" srcOrd="0" destOrd="0" presId="urn:microsoft.com/office/officeart/2005/8/layout/hierarchy4"/>
    <dgm:cxn modelId="{415A7403-9158-7C4C-8A2E-7628D069E87A}" type="presParOf" srcId="{16C877EF-3DAC-4421-92BD-F2E9E570548F}" destId="{32F1F4E6-C2EA-4156-BE8E-1AEC37BBFADC}" srcOrd="0" destOrd="0" presId="urn:microsoft.com/office/officeart/2005/8/layout/hierarchy4"/>
    <dgm:cxn modelId="{A4186C32-2986-5E49-A463-050A1A981F1F}" type="presParOf" srcId="{16C877EF-3DAC-4421-92BD-F2E9E570548F}" destId="{A6EE8F01-0EFD-4869-BD15-CF624C34695C}" srcOrd="1" destOrd="0" presId="urn:microsoft.com/office/officeart/2005/8/layout/hierarchy4"/>
    <dgm:cxn modelId="{5540B505-5C3B-0344-99B1-CE9D8A036140}" type="presParOf" srcId="{778B965B-C6C8-4523-B468-39980460E129}" destId="{FE4C1FD4-AEF1-4F87-9481-8BFF5FC8D885}" srcOrd="1" destOrd="0" presId="urn:microsoft.com/office/officeart/2005/8/layout/hierarchy4"/>
    <dgm:cxn modelId="{AB96EEB2-4488-684C-B3CE-C37A83FB7C1C}" type="presParOf" srcId="{778B965B-C6C8-4523-B468-39980460E129}" destId="{D3090C8D-A46F-49B6-BBEA-55D82FCB34C8}" srcOrd="2" destOrd="0" presId="urn:microsoft.com/office/officeart/2005/8/layout/hierarchy4"/>
    <dgm:cxn modelId="{9385F885-30CA-B743-91AD-821C45D1E521}" type="presParOf" srcId="{D3090C8D-A46F-49B6-BBEA-55D82FCB34C8}" destId="{981489C3-73A4-4B2C-9AFE-C15A31D82FFB}" srcOrd="0" destOrd="0" presId="urn:microsoft.com/office/officeart/2005/8/layout/hierarchy4"/>
    <dgm:cxn modelId="{61B157AF-0A5F-DF4F-A04B-8935FF2973C1}" type="presParOf" srcId="{D3090C8D-A46F-49B6-BBEA-55D82FCB34C8}" destId="{8EB39844-2688-49D3-8768-1B8633AC516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E6AA2E-4B97-4FDF-B954-814FF9D7B615}"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n-US"/>
        </a:p>
      </dgm:t>
    </dgm:pt>
    <dgm:pt modelId="{771152AA-06E9-4C3C-BB7B-3F29C263DEA5}">
      <dgm:prSet phldrT="[Text]"/>
      <dgm:spPr/>
      <dgm:t>
        <a:bodyPr/>
        <a:lstStyle/>
        <a:p>
          <a:r>
            <a:rPr lang="en-US" dirty="0"/>
            <a:t>Employees</a:t>
          </a:r>
        </a:p>
      </dgm:t>
    </dgm:pt>
    <dgm:pt modelId="{C9AFE409-3C93-4FE7-9357-48B1DD8FC5BA}" type="parTrans" cxnId="{AF55FE5F-8775-4CAF-9B72-A1C05C28E02C}">
      <dgm:prSet/>
      <dgm:spPr/>
      <dgm:t>
        <a:bodyPr/>
        <a:lstStyle/>
        <a:p>
          <a:endParaRPr lang="en-US"/>
        </a:p>
      </dgm:t>
    </dgm:pt>
    <dgm:pt modelId="{94F982E6-8995-4E5A-9E32-3779C6569126}" type="sibTrans" cxnId="{AF55FE5F-8775-4CAF-9B72-A1C05C28E02C}">
      <dgm:prSet/>
      <dgm:spPr/>
      <dgm:t>
        <a:bodyPr/>
        <a:lstStyle/>
        <a:p>
          <a:endParaRPr lang="en-US"/>
        </a:p>
      </dgm:t>
    </dgm:pt>
    <dgm:pt modelId="{7E3D9230-9F33-4824-92D6-6B204F72EB20}">
      <dgm:prSet phldrT="[Text]"/>
      <dgm:spPr/>
      <dgm:t>
        <a:bodyPr/>
        <a:lstStyle/>
        <a:p>
          <a:r>
            <a:rPr lang="en-US" dirty="0"/>
            <a:t>Job satisfaction</a:t>
          </a:r>
        </a:p>
      </dgm:t>
    </dgm:pt>
    <dgm:pt modelId="{B903F76E-57E7-4419-AB27-796240EB0386}" type="parTrans" cxnId="{B604E998-90C2-4586-ABAE-0B7EE95C5ED9}">
      <dgm:prSet/>
      <dgm:spPr/>
      <dgm:t>
        <a:bodyPr/>
        <a:lstStyle/>
        <a:p>
          <a:endParaRPr lang="en-US"/>
        </a:p>
      </dgm:t>
    </dgm:pt>
    <dgm:pt modelId="{ABE600C3-B497-4235-9109-AEB504D1A4DA}" type="sibTrans" cxnId="{B604E998-90C2-4586-ABAE-0B7EE95C5ED9}">
      <dgm:prSet/>
      <dgm:spPr/>
      <dgm:t>
        <a:bodyPr/>
        <a:lstStyle/>
        <a:p>
          <a:endParaRPr lang="en-US"/>
        </a:p>
      </dgm:t>
    </dgm:pt>
    <dgm:pt modelId="{A724F1C5-D290-424C-8391-BC5561B0E0B3}">
      <dgm:prSet phldrT="[Text]"/>
      <dgm:spPr/>
      <dgm:t>
        <a:bodyPr/>
        <a:lstStyle/>
        <a:p>
          <a:r>
            <a:rPr lang="en-US" dirty="0"/>
            <a:t>Businesses</a:t>
          </a:r>
        </a:p>
      </dgm:t>
    </dgm:pt>
    <dgm:pt modelId="{408D01D1-26FE-4D5E-A0EC-83F9D3FC46AB}" type="parTrans" cxnId="{FC0FDA2B-7A6D-4E22-99AC-8F0F1016684D}">
      <dgm:prSet/>
      <dgm:spPr/>
      <dgm:t>
        <a:bodyPr/>
        <a:lstStyle/>
        <a:p>
          <a:endParaRPr lang="en-US"/>
        </a:p>
      </dgm:t>
    </dgm:pt>
    <dgm:pt modelId="{52D451DB-3B80-449A-843B-F6BB48E48C51}" type="sibTrans" cxnId="{FC0FDA2B-7A6D-4E22-99AC-8F0F1016684D}">
      <dgm:prSet/>
      <dgm:spPr/>
      <dgm:t>
        <a:bodyPr/>
        <a:lstStyle/>
        <a:p>
          <a:endParaRPr lang="en-US"/>
        </a:p>
      </dgm:t>
    </dgm:pt>
    <dgm:pt modelId="{3B834A2C-3F2E-417D-BEF1-3A2487BB5325}">
      <dgm:prSet phldrT="[Text]"/>
      <dgm:spPr/>
      <dgm:t>
        <a:bodyPr/>
        <a:lstStyle/>
        <a:p>
          <a:r>
            <a:rPr lang="en-US" dirty="0"/>
            <a:t>Retention</a:t>
          </a:r>
        </a:p>
      </dgm:t>
    </dgm:pt>
    <dgm:pt modelId="{962C9D86-5B13-477A-8D46-6548AAFBCC06}" type="parTrans" cxnId="{5F4A5E21-3F08-47CE-840A-3098E606B6DA}">
      <dgm:prSet/>
      <dgm:spPr/>
      <dgm:t>
        <a:bodyPr/>
        <a:lstStyle/>
        <a:p>
          <a:endParaRPr lang="en-US"/>
        </a:p>
      </dgm:t>
    </dgm:pt>
    <dgm:pt modelId="{D376F9AE-5A6C-407E-ABDC-AFDF2B3C087A}" type="sibTrans" cxnId="{5F4A5E21-3F08-47CE-840A-3098E606B6DA}">
      <dgm:prSet/>
      <dgm:spPr/>
      <dgm:t>
        <a:bodyPr/>
        <a:lstStyle/>
        <a:p>
          <a:endParaRPr lang="en-US"/>
        </a:p>
      </dgm:t>
    </dgm:pt>
    <dgm:pt modelId="{847BB4EB-100A-4C50-AF2D-FC872562B6BD}">
      <dgm:prSet phldrT="[Text]"/>
      <dgm:spPr/>
      <dgm:t>
        <a:bodyPr/>
        <a:lstStyle/>
        <a:p>
          <a:r>
            <a:rPr lang="en-US" dirty="0"/>
            <a:t>Work climate</a:t>
          </a:r>
        </a:p>
      </dgm:t>
    </dgm:pt>
    <dgm:pt modelId="{D367F164-BFF6-45BA-AF75-0D1EFE34F1F7}" type="parTrans" cxnId="{83D0E68C-9621-4772-9192-1E0F27573EF7}">
      <dgm:prSet/>
      <dgm:spPr/>
      <dgm:t>
        <a:bodyPr/>
        <a:lstStyle/>
        <a:p>
          <a:endParaRPr lang="en-US"/>
        </a:p>
      </dgm:t>
    </dgm:pt>
    <dgm:pt modelId="{723D68C2-A533-40A3-8261-6C9728F23A2F}" type="sibTrans" cxnId="{83D0E68C-9621-4772-9192-1E0F27573EF7}">
      <dgm:prSet/>
      <dgm:spPr/>
      <dgm:t>
        <a:bodyPr/>
        <a:lstStyle/>
        <a:p>
          <a:endParaRPr lang="en-US"/>
        </a:p>
      </dgm:t>
    </dgm:pt>
    <dgm:pt modelId="{0A45C2AB-391A-462E-AF26-A81BC35DEDA4}">
      <dgm:prSet phldrT="[Text]"/>
      <dgm:spPr/>
      <dgm:t>
        <a:bodyPr/>
        <a:lstStyle/>
        <a:p>
          <a:r>
            <a:rPr lang="en-US" dirty="0"/>
            <a:t>Personal</a:t>
          </a:r>
        </a:p>
      </dgm:t>
    </dgm:pt>
    <dgm:pt modelId="{DD0C2865-C5C7-4903-BC6C-681FCA09DF7E}" type="parTrans" cxnId="{7D489732-CF34-4941-896A-B19FF70BAB44}">
      <dgm:prSet/>
      <dgm:spPr/>
      <dgm:t>
        <a:bodyPr/>
        <a:lstStyle/>
        <a:p>
          <a:endParaRPr lang="en-US"/>
        </a:p>
      </dgm:t>
    </dgm:pt>
    <dgm:pt modelId="{863B2729-4F87-4757-913E-29829009E6A4}" type="sibTrans" cxnId="{7D489732-CF34-4941-896A-B19FF70BAB44}">
      <dgm:prSet/>
      <dgm:spPr/>
      <dgm:t>
        <a:bodyPr/>
        <a:lstStyle/>
        <a:p>
          <a:endParaRPr lang="en-US"/>
        </a:p>
      </dgm:t>
    </dgm:pt>
    <dgm:pt modelId="{5B014ED6-127E-42ED-A6A5-943C786E6094}">
      <dgm:prSet phldrT="[Text]"/>
      <dgm:spPr/>
      <dgm:t>
        <a:bodyPr/>
        <a:lstStyle/>
        <a:p>
          <a:r>
            <a:rPr lang="en-US" dirty="0"/>
            <a:t>Healthier relationships</a:t>
          </a:r>
        </a:p>
      </dgm:t>
    </dgm:pt>
    <dgm:pt modelId="{11363E54-BE84-4349-8848-F208FF85CB5D}" type="parTrans" cxnId="{7D4C20E2-685E-44F6-AA0B-AE5D81AD3101}">
      <dgm:prSet/>
      <dgm:spPr/>
      <dgm:t>
        <a:bodyPr/>
        <a:lstStyle/>
        <a:p>
          <a:endParaRPr lang="en-US"/>
        </a:p>
      </dgm:t>
    </dgm:pt>
    <dgm:pt modelId="{0AECDC18-81B9-4591-A8A7-693F79186373}" type="sibTrans" cxnId="{7D4C20E2-685E-44F6-AA0B-AE5D81AD3101}">
      <dgm:prSet/>
      <dgm:spPr/>
      <dgm:t>
        <a:bodyPr/>
        <a:lstStyle/>
        <a:p>
          <a:endParaRPr lang="en-US"/>
        </a:p>
      </dgm:t>
    </dgm:pt>
    <dgm:pt modelId="{9105F12C-C0B6-43A0-B39F-E9CB13A2A694}">
      <dgm:prSet phldrT="[Text]"/>
      <dgm:spPr/>
      <dgm:t>
        <a:bodyPr/>
        <a:lstStyle/>
        <a:p>
          <a:r>
            <a:rPr lang="en-US" dirty="0"/>
            <a:t>Less drug and alcohol use</a:t>
          </a:r>
        </a:p>
      </dgm:t>
    </dgm:pt>
    <dgm:pt modelId="{E1C4BEEC-DC82-4F47-AF25-A9BFBB20320B}" type="parTrans" cxnId="{36C93ED3-2992-4592-88DB-37117B2FCB24}">
      <dgm:prSet/>
      <dgm:spPr/>
      <dgm:t>
        <a:bodyPr/>
        <a:lstStyle/>
        <a:p>
          <a:endParaRPr lang="en-US"/>
        </a:p>
      </dgm:t>
    </dgm:pt>
    <dgm:pt modelId="{2897E68D-EC28-4FEF-853A-A4AE9BCDC47E}" type="sibTrans" cxnId="{36C93ED3-2992-4592-88DB-37117B2FCB24}">
      <dgm:prSet/>
      <dgm:spPr/>
      <dgm:t>
        <a:bodyPr/>
        <a:lstStyle/>
        <a:p>
          <a:endParaRPr lang="en-US"/>
        </a:p>
      </dgm:t>
    </dgm:pt>
    <dgm:pt modelId="{992F13FB-57B9-436E-8EBE-A1242A01BD7C}">
      <dgm:prSet phldrT="[Text]"/>
      <dgm:spPr/>
      <dgm:t>
        <a:bodyPr/>
        <a:lstStyle/>
        <a:p>
          <a:r>
            <a:rPr lang="en-US" dirty="0"/>
            <a:t>Customer satisfaction</a:t>
          </a:r>
        </a:p>
      </dgm:t>
    </dgm:pt>
    <dgm:pt modelId="{EB1B3A7F-7781-46C2-9398-1AC114B0F9B4}" type="parTrans" cxnId="{C6C0E214-C11D-4CB6-B368-56FF2D63CB81}">
      <dgm:prSet/>
      <dgm:spPr/>
      <dgm:t>
        <a:bodyPr/>
        <a:lstStyle/>
        <a:p>
          <a:endParaRPr lang="en-US"/>
        </a:p>
      </dgm:t>
    </dgm:pt>
    <dgm:pt modelId="{0C40D416-0F1D-4389-9867-492A008515E7}" type="sibTrans" cxnId="{C6C0E214-C11D-4CB6-B368-56FF2D63CB81}">
      <dgm:prSet/>
      <dgm:spPr/>
      <dgm:t>
        <a:bodyPr/>
        <a:lstStyle/>
        <a:p>
          <a:endParaRPr lang="en-US"/>
        </a:p>
      </dgm:t>
    </dgm:pt>
    <dgm:pt modelId="{08E7C266-01FC-4863-9A4A-EDC6431D5D12}">
      <dgm:prSet phldrT="[Text]"/>
      <dgm:spPr/>
      <dgm:t>
        <a:bodyPr/>
        <a:lstStyle/>
        <a:p>
          <a:r>
            <a:rPr lang="en-US" dirty="0"/>
            <a:t>Market share</a:t>
          </a:r>
        </a:p>
      </dgm:t>
    </dgm:pt>
    <dgm:pt modelId="{167C3F2A-F834-44E5-B71B-B37457D2A4A7}" type="parTrans" cxnId="{CDD02DD2-E5D5-4273-AA1D-0E45013FD255}">
      <dgm:prSet/>
      <dgm:spPr/>
      <dgm:t>
        <a:bodyPr/>
        <a:lstStyle/>
        <a:p>
          <a:endParaRPr lang="en-US"/>
        </a:p>
      </dgm:t>
    </dgm:pt>
    <dgm:pt modelId="{BE4E449E-59CE-4096-A69E-93E3735F64AE}" type="sibTrans" cxnId="{CDD02DD2-E5D5-4273-AA1D-0E45013FD255}">
      <dgm:prSet/>
      <dgm:spPr/>
      <dgm:t>
        <a:bodyPr/>
        <a:lstStyle/>
        <a:p>
          <a:endParaRPr lang="en-US"/>
        </a:p>
      </dgm:t>
    </dgm:pt>
    <dgm:pt modelId="{D0504DFE-66CB-449B-8267-01A828B47EF7}">
      <dgm:prSet phldrT="[Text]"/>
      <dgm:spPr/>
      <dgm:t>
        <a:bodyPr/>
        <a:lstStyle/>
        <a:p>
          <a:r>
            <a:rPr lang="en-US" dirty="0"/>
            <a:t>Revenue</a:t>
          </a:r>
        </a:p>
      </dgm:t>
    </dgm:pt>
    <dgm:pt modelId="{A4D3CB47-4061-4526-9822-410BB8350BEA}" type="parTrans" cxnId="{500F0D91-7B5F-4CF1-BB64-22F67552D5E6}">
      <dgm:prSet/>
      <dgm:spPr/>
      <dgm:t>
        <a:bodyPr/>
        <a:lstStyle/>
        <a:p>
          <a:endParaRPr lang="en-US"/>
        </a:p>
      </dgm:t>
    </dgm:pt>
    <dgm:pt modelId="{AC118284-84C7-4ADC-8F6A-0C298DE65B0B}" type="sibTrans" cxnId="{500F0D91-7B5F-4CF1-BB64-22F67552D5E6}">
      <dgm:prSet/>
      <dgm:spPr/>
      <dgm:t>
        <a:bodyPr/>
        <a:lstStyle/>
        <a:p>
          <a:endParaRPr lang="en-US"/>
        </a:p>
      </dgm:t>
    </dgm:pt>
    <dgm:pt modelId="{D6B30A02-1966-477B-8DE6-6EAEE6177263}">
      <dgm:prSet phldrT="[Text]"/>
      <dgm:spPr/>
      <dgm:t>
        <a:bodyPr/>
        <a:lstStyle/>
        <a:p>
          <a:r>
            <a:rPr lang="en-US" dirty="0"/>
            <a:t>Sales</a:t>
          </a:r>
        </a:p>
      </dgm:t>
    </dgm:pt>
    <dgm:pt modelId="{82E92FD2-77A2-4D85-BEDB-0A423E38B142}" type="parTrans" cxnId="{66704674-DBC1-4205-8260-F3911576CE36}">
      <dgm:prSet/>
      <dgm:spPr/>
      <dgm:t>
        <a:bodyPr/>
        <a:lstStyle/>
        <a:p>
          <a:endParaRPr lang="en-US"/>
        </a:p>
      </dgm:t>
    </dgm:pt>
    <dgm:pt modelId="{8D7F9658-4DAA-4F3E-9C28-7BCE9C3B3953}" type="sibTrans" cxnId="{66704674-DBC1-4205-8260-F3911576CE36}">
      <dgm:prSet/>
      <dgm:spPr/>
      <dgm:t>
        <a:bodyPr/>
        <a:lstStyle/>
        <a:p>
          <a:endParaRPr lang="en-US"/>
        </a:p>
      </dgm:t>
    </dgm:pt>
    <dgm:pt modelId="{1C2F6350-B295-4B89-B7E1-110C6918F940}">
      <dgm:prSet phldrT="[Text]"/>
      <dgm:spPr/>
      <dgm:t>
        <a:bodyPr/>
        <a:lstStyle/>
        <a:p>
          <a:r>
            <a:rPr lang="en-US" dirty="0"/>
            <a:t>Competitiveness</a:t>
          </a:r>
        </a:p>
      </dgm:t>
    </dgm:pt>
    <dgm:pt modelId="{06FA84AD-A6EC-4074-A365-CFA370A25B6E}" type="parTrans" cxnId="{AE303B40-10B0-421E-B5EA-3960382F712D}">
      <dgm:prSet/>
      <dgm:spPr/>
      <dgm:t>
        <a:bodyPr/>
        <a:lstStyle/>
        <a:p>
          <a:endParaRPr lang="en-US"/>
        </a:p>
      </dgm:t>
    </dgm:pt>
    <dgm:pt modelId="{B31A4DF7-ECA3-4492-8567-E39DF1EA1861}" type="sibTrans" cxnId="{AE303B40-10B0-421E-B5EA-3960382F712D}">
      <dgm:prSet/>
      <dgm:spPr/>
      <dgm:t>
        <a:bodyPr/>
        <a:lstStyle/>
        <a:p>
          <a:endParaRPr lang="en-US"/>
        </a:p>
      </dgm:t>
    </dgm:pt>
    <dgm:pt modelId="{7AF11CBE-764F-4AD1-97B2-AEFB4BD14C90}">
      <dgm:prSet phldrT="[Text]"/>
      <dgm:spPr/>
      <dgm:t>
        <a:bodyPr/>
        <a:lstStyle/>
        <a:p>
          <a:r>
            <a:rPr lang="en-US" dirty="0"/>
            <a:t>Profits</a:t>
          </a:r>
        </a:p>
      </dgm:t>
    </dgm:pt>
    <dgm:pt modelId="{B099939B-9D9E-49E7-BA6D-E5A84761DA22}" type="parTrans" cxnId="{1D09FF5F-5F81-4765-B655-867E5249BE08}">
      <dgm:prSet/>
      <dgm:spPr/>
      <dgm:t>
        <a:bodyPr/>
        <a:lstStyle/>
        <a:p>
          <a:endParaRPr lang="en-US"/>
        </a:p>
      </dgm:t>
    </dgm:pt>
    <dgm:pt modelId="{9A762583-3737-4822-B76D-F273801592A1}" type="sibTrans" cxnId="{1D09FF5F-5F81-4765-B655-867E5249BE08}">
      <dgm:prSet/>
      <dgm:spPr/>
      <dgm:t>
        <a:bodyPr/>
        <a:lstStyle/>
        <a:p>
          <a:endParaRPr lang="en-US"/>
        </a:p>
      </dgm:t>
    </dgm:pt>
    <dgm:pt modelId="{5E02FE52-2BAA-44A3-9443-E3E9429E109A}">
      <dgm:prSet phldrT="[Text]"/>
      <dgm:spPr/>
      <dgm:t>
        <a:bodyPr/>
        <a:lstStyle/>
        <a:p>
          <a:r>
            <a:rPr lang="en-US" dirty="0"/>
            <a:t>Less violence</a:t>
          </a:r>
        </a:p>
      </dgm:t>
    </dgm:pt>
    <dgm:pt modelId="{74845623-E9FC-4F0A-B25A-BDD0C0293936}" type="parTrans" cxnId="{2BC9EE2D-D013-478A-AA76-FCDBF5BC632C}">
      <dgm:prSet/>
      <dgm:spPr/>
      <dgm:t>
        <a:bodyPr/>
        <a:lstStyle/>
        <a:p>
          <a:endParaRPr lang="en-US"/>
        </a:p>
      </dgm:t>
    </dgm:pt>
    <dgm:pt modelId="{2A57189C-F4D8-4860-9000-B2B3FE8E85D5}" type="sibTrans" cxnId="{2BC9EE2D-D013-478A-AA76-FCDBF5BC632C}">
      <dgm:prSet/>
      <dgm:spPr/>
      <dgm:t>
        <a:bodyPr/>
        <a:lstStyle/>
        <a:p>
          <a:endParaRPr lang="en-US"/>
        </a:p>
      </dgm:t>
    </dgm:pt>
    <dgm:pt modelId="{BE4A2D2B-BE14-41F1-A144-F014A17C98A6}">
      <dgm:prSet phldrT="[Text]"/>
      <dgm:spPr/>
      <dgm:t>
        <a:bodyPr/>
        <a:lstStyle/>
        <a:p>
          <a:r>
            <a:rPr lang="en-US" dirty="0"/>
            <a:t>Better health</a:t>
          </a:r>
        </a:p>
      </dgm:t>
    </dgm:pt>
    <dgm:pt modelId="{8D3914D5-CCED-4176-9807-EF1CC14C8882}" type="parTrans" cxnId="{AFA5AE0B-AAE8-4D2C-A8EE-69FAD3D3A34F}">
      <dgm:prSet/>
      <dgm:spPr/>
      <dgm:t>
        <a:bodyPr/>
        <a:lstStyle/>
        <a:p>
          <a:endParaRPr lang="en-US"/>
        </a:p>
      </dgm:t>
    </dgm:pt>
    <dgm:pt modelId="{899EF587-7DE9-471C-8D05-7B5421E6110E}" type="sibTrans" cxnId="{AFA5AE0B-AAE8-4D2C-A8EE-69FAD3D3A34F}">
      <dgm:prSet/>
      <dgm:spPr/>
      <dgm:t>
        <a:bodyPr/>
        <a:lstStyle/>
        <a:p>
          <a:endParaRPr lang="en-US"/>
        </a:p>
      </dgm:t>
    </dgm:pt>
    <dgm:pt modelId="{CF6CCB38-6944-4B35-BBF1-62326083951A}">
      <dgm:prSet phldrT="[Text]"/>
      <dgm:spPr/>
      <dgm:t>
        <a:bodyPr/>
        <a:lstStyle/>
        <a:p>
          <a:r>
            <a:rPr lang="en-US" dirty="0"/>
            <a:t>Quality of life</a:t>
          </a:r>
        </a:p>
      </dgm:t>
    </dgm:pt>
    <dgm:pt modelId="{E564B53F-D1F4-47FC-93FA-7DAC2F66BDFB}" type="parTrans" cxnId="{AC6DC471-CF67-4205-AE0E-3CF672BDF2DF}">
      <dgm:prSet/>
      <dgm:spPr/>
      <dgm:t>
        <a:bodyPr/>
        <a:lstStyle/>
        <a:p>
          <a:endParaRPr lang="en-US"/>
        </a:p>
      </dgm:t>
    </dgm:pt>
    <dgm:pt modelId="{4BA46DB2-F1D4-4F99-B387-7C732CC4BB39}" type="sibTrans" cxnId="{AC6DC471-CF67-4205-AE0E-3CF672BDF2DF}">
      <dgm:prSet/>
      <dgm:spPr/>
      <dgm:t>
        <a:bodyPr/>
        <a:lstStyle/>
        <a:p>
          <a:endParaRPr lang="en-US"/>
        </a:p>
      </dgm:t>
    </dgm:pt>
    <dgm:pt modelId="{76B593AB-378E-4D94-9FD6-133FEE1976C7}">
      <dgm:prSet phldrT="[Text]"/>
      <dgm:spPr/>
      <dgm:t>
        <a:bodyPr/>
        <a:lstStyle/>
        <a:p>
          <a:r>
            <a:rPr lang="en-US" dirty="0"/>
            <a:t>Longevity</a:t>
          </a:r>
        </a:p>
      </dgm:t>
    </dgm:pt>
    <dgm:pt modelId="{898AF476-5A2F-4322-B094-922F63E86A4B}" type="parTrans" cxnId="{877E75EC-AE7E-40CD-9E5E-D7B36A2B2CFE}">
      <dgm:prSet/>
      <dgm:spPr/>
      <dgm:t>
        <a:bodyPr/>
        <a:lstStyle/>
        <a:p>
          <a:endParaRPr lang="en-US"/>
        </a:p>
      </dgm:t>
    </dgm:pt>
    <dgm:pt modelId="{606AE0C5-0B4E-4CD2-B357-E5C56F85AC84}" type="sibTrans" cxnId="{877E75EC-AE7E-40CD-9E5E-D7B36A2B2CFE}">
      <dgm:prSet/>
      <dgm:spPr/>
      <dgm:t>
        <a:bodyPr/>
        <a:lstStyle/>
        <a:p>
          <a:endParaRPr lang="en-US"/>
        </a:p>
      </dgm:t>
    </dgm:pt>
    <dgm:pt modelId="{F44C5CF2-EA00-4C23-9B79-F4FF93B15DCC}">
      <dgm:prSet phldrT="[Text]"/>
      <dgm:spPr/>
      <dgm:t>
        <a:bodyPr/>
        <a:lstStyle/>
        <a:p>
          <a:r>
            <a:rPr lang="en-US" dirty="0"/>
            <a:t>Performance</a:t>
          </a:r>
        </a:p>
      </dgm:t>
    </dgm:pt>
    <dgm:pt modelId="{31B49AD5-0991-4016-83CD-11D54D0916B0}" type="parTrans" cxnId="{638B06FA-4BF9-43CC-A6AF-28DF20297720}">
      <dgm:prSet/>
      <dgm:spPr/>
      <dgm:t>
        <a:bodyPr/>
        <a:lstStyle/>
        <a:p>
          <a:endParaRPr lang="en-US"/>
        </a:p>
      </dgm:t>
    </dgm:pt>
    <dgm:pt modelId="{0366EF15-07DD-4E1E-BA24-C38CC8FBD46A}" type="sibTrans" cxnId="{638B06FA-4BF9-43CC-A6AF-28DF20297720}">
      <dgm:prSet/>
      <dgm:spPr/>
      <dgm:t>
        <a:bodyPr/>
        <a:lstStyle/>
        <a:p>
          <a:endParaRPr lang="en-US"/>
        </a:p>
      </dgm:t>
    </dgm:pt>
    <dgm:pt modelId="{B8E78477-FF87-4C63-8C9A-062A6742B2C6}">
      <dgm:prSet phldrT="[Text]"/>
      <dgm:spPr/>
      <dgm:t>
        <a:bodyPr/>
        <a:lstStyle/>
        <a:p>
          <a:r>
            <a:rPr lang="en-US" dirty="0"/>
            <a:t>Teamwork</a:t>
          </a:r>
        </a:p>
      </dgm:t>
    </dgm:pt>
    <dgm:pt modelId="{948EA295-A454-4EE0-9F80-58A2B87A6EE3}" type="parTrans" cxnId="{6675C54E-105B-4AEF-AA84-97185C3ED858}">
      <dgm:prSet/>
      <dgm:spPr/>
      <dgm:t>
        <a:bodyPr/>
        <a:lstStyle/>
        <a:p>
          <a:endParaRPr lang="en-US"/>
        </a:p>
      </dgm:t>
    </dgm:pt>
    <dgm:pt modelId="{50E33E1D-128F-4D85-BE15-C54D959BCC9F}" type="sibTrans" cxnId="{6675C54E-105B-4AEF-AA84-97185C3ED858}">
      <dgm:prSet/>
      <dgm:spPr/>
      <dgm:t>
        <a:bodyPr/>
        <a:lstStyle/>
        <a:p>
          <a:endParaRPr lang="en-US"/>
        </a:p>
      </dgm:t>
    </dgm:pt>
    <dgm:pt modelId="{E7CA742D-55EC-4E51-B84A-DFED36CB0228}">
      <dgm:prSet phldrT="[Text]"/>
      <dgm:spPr/>
      <dgm:t>
        <a:bodyPr/>
        <a:lstStyle/>
        <a:p>
          <a:r>
            <a:rPr lang="en-US" dirty="0"/>
            <a:t>Conflict resolution</a:t>
          </a:r>
        </a:p>
      </dgm:t>
    </dgm:pt>
    <dgm:pt modelId="{B55CBCB4-3D32-4EB0-A489-3BBA589106B0}" type="parTrans" cxnId="{21756A06-E4C8-49ED-B7B7-F712FA0F447B}">
      <dgm:prSet/>
      <dgm:spPr/>
      <dgm:t>
        <a:bodyPr/>
        <a:lstStyle/>
        <a:p>
          <a:endParaRPr lang="en-US"/>
        </a:p>
      </dgm:t>
    </dgm:pt>
    <dgm:pt modelId="{1800C302-D479-46FC-9F1A-080A74868023}" type="sibTrans" cxnId="{21756A06-E4C8-49ED-B7B7-F712FA0F447B}">
      <dgm:prSet/>
      <dgm:spPr/>
      <dgm:t>
        <a:bodyPr/>
        <a:lstStyle/>
        <a:p>
          <a:endParaRPr lang="en-US"/>
        </a:p>
      </dgm:t>
    </dgm:pt>
    <dgm:pt modelId="{800DB460-A3C0-4DE5-A250-A4EF158D2956}">
      <dgm:prSet phldrT="[Text]"/>
      <dgm:spPr/>
      <dgm:t>
        <a:bodyPr/>
        <a:lstStyle/>
        <a:p>
          <a:r>
            <a:rPr lang="en-US" dirty="0"/>
            <a:t>Productivity</a:t>
          </a:r>
        </a:p>
      </dgm:t>
    </dgm:pt>
    <dgm:pt modelId="{1FEC1530-A1FB-4901-AA06-1914C412F58C}" type="parTrans" cxnId="{93464FCB-B722-474A-AD20-5A4BEB36C299}">
      <dgm:prSet/>
      <dgm:spPr/>
      <dgm:t>
        <a:bodyPr/>
        <a:lstStyle/>
        <a:p>
          <a:endParaRPr lang="en-US"/>
        </a:p>
      </dgm:t>
    </dgm:pt>
    <dgm:pt modelId="{DD7B2AEA-EED6-44E1-9860-070598634AA8}" type="sibTrans" cxnId="{93464FCB-B722-474A-AD20-5A4BEB36C299}">
      <dgm:prSet/>
      <dgm:spPr/>
      <dgm:t>
        <a:bodyPr/>
        <a:lstStyle/>
        <a:p>
          <a:endParaRPr lang="en-US"/>
        </a:p>
      </dgm:t>
    </dgm:pt>
    <dgm:pt modelId="{E484121D-C01F-4212-AABD-7F4B16712F70}" type="pres">
      <dgm:prSet presAssocID="{7CE6AA2E-4B97-4FDF-B954-814FF9D7B615}" presName="Name0" presStyleCnt="0">
        <dgm:presLayoutVars>
          <dgm:dir/>
          <dgm:animLvl val="lvl"/>
          <dgm:resizeHandles val="exact"/>
        </dgm:presLayoutVars>
      </dgm:prSet>
      <dgm:spPr/>
    </dgm:pt>
    <dgm:pt modelId="{0887B536-1A98-4F46-9C11-82FC2049C8A4}" type="pres">
      <dgm:prSet presAssocID="{771152AA-06E9-4C3C-BB7B-3F29C263DEA5}" presName="composite" presStyleCnt="0"/>
      <dgm:spPr/>
    </dgm:pt>
    <dgm:pt modelId="{D69ABD4A-1722-4F80-9AEE-7ADEBDE59EF4}" type="pres">
      <dgm:prSet presAssocID="{771152AA-06E9-4C3C-BB7B-3F29C263DEA5}" presName="parTx" presStyleLbl="alignNode1" presStyleIdx="0" presStyleCnt="3">
        <dgm:presLayoutVars>
          <dgm:chMax val="0"/>
          <dgm:chPref val="0"/>
          <dgm:bulletEnabled val="1"/>
        </dgm:presLayoutVars>
      </dgm:prSet>
      <dgm:spPr/>
    </dgm:pt>
    <dgm:pt modelId="{3A711F74-9172-4F6F-A32A-A8E7D9E4F680}" type="pres">
      <dgm:prSet presAssocID="{771152AA-06E9-4C3C-BB7B-3F29C263DEA5}" presName="desTx" presStyleLbl="alignAccFollowNode1" presStyleIdx="0" presStyleCnt="3">
        <dgm:presLayoutVars>
          <dgm:bulletEnabled val="1"/>
        </dgm:presLayoutVars>
      </dgm:prSet>
      <dgm:spPr/>
    </dgm:pt>
    <dgm:pt modelId="{04475D54-2381-4A70-8F7D-4264DE02C062}" type="pres">
      <dgm:prSet presAssocID="{94F982E6-8995-4E5A-9E32-3779C6569126}" presName="space" presStyleCnt="0"/>
      <dgm:spPr/>
    </dgm:pt>
    <dgm:pt modelId="{A0F7CA34-FBEB-4956-8BEF-8E146AF937B3}" type="pres">
      <dgm:prSet presAssocID="{A724F1C5-D290-424C-8391-BC5561B0E0B3}" presName="composite" presStyleCnt="0"/>
      <dgm:spPr/>
    </dgm:pt>
    <dgm:pt modelId="{63ACD944-5831-4CCD-BF58-FCC3A3718934}" type="pres">
      <dgm:prSet presAssocID="{A724F1C5-D290-424C-8391-BC5561B0E0B3}" presName="parTx" presStyleLbl="alignNode1" presStyleIdx="1" presStyleCnt="3">
        <dgm:presLayoutVars>
          <dgm:chMax val="0"/>
          <dgm:chPref val="0"/>
          <dgm:bulletEnabled val="1"/>
        </dgm:presLayoutVars>
      </dgm:prSet>
      <dgm:spPr/>
    </dgm:pt>
    <dgm:pt modelId="{0414C72C-5154-4E38-B6AE-34F1AC1093D4}" type="pres">
      <dgm:prSet presAssocID="{A724F1C5-D290-424C-8391-BC5561B0E0B3}" presName="desTx" presStyleLbl="alignAccFollowNode1" presStyleIdx="1" presStyleCnt="3">
        <dgm:presLayoutVars>
          <dgm:bulletEnabled val="1"/>
        </dgm:presLayoutVars>
      </dgm:prSet>
      <dgm:spPr/>
    </dgm:pt>
    <dgm:pt modelId="{8E7E0E36-6C41-46A9-9AA7-093E77C608E4}" type="pres">
      <dgm:prSet presAssocID="{52D451DB-3B80-449A-843B-F6BB48E48C51}" presName="space" presStyleCnt="0"/>
      <dgm:spPr/>
    </dgm:pt>
    <dgm:pt modelId="{C1124F2B-03D6-4055-8469-5932ECB53096}" type="pres">
      <dgm:prSet presAssocID="{0A45C2AB-391A-462E-AF26-A81BC35DEDA4}" presName="composite" presStyleCnt="0"/>
      <dgm:spPr/>
    </dgm:pt>
    <dgm:pt modelId="{E8C618AD-1FA0-4193-8BED-4126B5BDB3B9}" type="pres">
      <dgm:prSet presAssocID="{0A45C2AB-391A-462E-AF26-A81BC35DEDA4}" presName="parTx" presStyleLbl="alignNode1" presStyleIdx="2" presStyleCnt="3">
        <dgm:presLayoutVars>
          <dgm:chMax val="0"/>
          <dgm:chPref val="0"/>
          <dgm:bulletEnabled val="1"/>
        </dgm:presLayoutVars>
      </dgm:prSet>
      <dgm:spPr/>
    </dgm:pt>
    <dgm:pt modelId="{9BDEA205-5DC6-47DC-B9E8-A9D08C514529}" type="pres">
      <dgm:prSet presAssocID="{0A45C2AB-391A-462E-AF26-A81BC35DEDA4}" presName="desTx" presStyleLbl="alignAccFollowNode1" presStyleIdx="2" presStyleCnt="3">
        <dgm:presLayoutVars>
          <dgm:bulletEnabled val="1"/>
        </dgm:presLayoutVars>
      </dgm:prSet>
      <dgm:spPr/>
    </dgm:pt>
  </dgm:ptLst>
  <dgm:cxnLst>
    <dgm:cxn modelId="{21756A06-E4C8-49ED-B7B7-F712FA0F447B}" srcId="{771152AA-06E9-4C3C-BB7B-3F29C263DEA5}" destId="{E7CA742D-55EC-4E51-B84A-DFED36CB0228}" srcOrd="3" destOrd="0" parTransId="{B55CBCB4-3D32-4EB0-A489-3BBA589106B0}" sibTransId="{1800C302-D479-46FC-9F1A-080A74868023}"/>
    <dgm:cxn modelId="{AFA5AE0B-AAE8-4D2C-A8EE-69FAD3D3A34F}" srcId="{0A45C2AB-391A-462E-AF26-A81BC35DEDA4}" destId="{BE4A2D2B-BE14-41F1-A144-F014A17C98A6}" srcOrd="3" destOrd="0" parTransId="{8D3914D5-CCED-4176-9807-EF1CC14C8882}" sibTransId="{899EF587-7DE9-471C-8D05-7B5421E6110E}"/>
    <dgm:cxn modelId="{2BCCB111-AEAE-465D-81B7-63E5B73A4D1F}" type="presOf" srcId="{08E7C266-01FC-4863-9A4A-EDC6431D5D12}" destId="{0414C72C-5154-4E38-B6AE-34F1AC1093D4}" srcOrd="0" destOrd="3" presId="urn:microsoft.com/office/officeart/2005/8/layout/hList1"/>
    <dgm:cxn modelId="{C6C0E214-C11D-4CB6-B368-56FF2D63CB81}" srcId="{A724F1C5-D290-424C-8391-BC5561B0E0B3}" destId="{992F13FB-57B9-436E-8EBE-A1242A01BD7C}" srcOrd="2" destOrd="0" parTransId="{EB1B3A7F-7781-46C2-9398-1AC114B0F9B4}" sibTransId="{0C40D416-0F1D-4389-9867-492A008515E7}"/>
    <dgm:cxn modelId="{5F4A5E21-3F08-47CE-840A-3098E606B6DA}" srcId="{A724F1C5-D290-424C-8391-BC5561B0E0B3}" destId="{3B834A2C-3F2E-417D-BEF1-3A2487BB5325}" srcOrd="0" destOrd="0" parTransId="{962C9D86-5B13-477A-8D46-6548AAFBCC06}" sibTransId="{D376F9AE-5A6C-407E-ABDC-AFDF2B3C087A}"/>
    <dgm:cxn modelId="{FC0FDA2B-7A6D-4E22-99AC-8F0F1016684D}" srcId="{7CE6AA2E-4B97-4FDF-B954-814FF9D7B615}" destId="{A724F1C5-D290-424C-8391-BC5561B0E0B3}" srcOrd="1" destOrd="0" parTransId="{408D01D1-26FE-4D5E-A0EC-83F9D3FC46AB}" sibTransId="{52D451DB-3B80-449A-843B-F6BB48E48C51}"/>
    <dgm:cxn modelId="{2BC9EE2D-D013-478A-AA76-FCDBF5BC632C}" srcId="{0A45C2AB-391A-462E-AF26-A81BC35DEDA4}" destId="{5E02FE52-2BAA-44A3-9443-E3E9429E109A}" srcOrd="2" destOrd="0" parTransId="{74845623-E9FC-4F0A-B25A-BDD0C0293936}" sibTransId="{2A57189C-F4D8-4860-9000-B2B3FE8E85D5}"/>
    <dgm:cxn modelId="{7D489732-CF34-4941-896A-B19FF70BAB44}" srcId="{7CE6AA2E-4B97-4FDF-B954-814FF9D7B615}" destId="{0A45C2AB-391A-462E-AF26-A81BC35DEDA4}" srcOrd="2" destOrd="0" parTransId="{DD0C2865-C5C7-4903-BC6C-681FCA09DF7E}" sibTransId="{863B2729-4F87-4757-913E-29829009E6A4}"/>
    <dgm:cxn modelId="{9C1B5C3E-C140-4BDC-ABCD-825399761016}" type="presOf" srcId="{1C2F6350-B295-4B89-B7E1-110C6918F940}" destId="{0414C72C-5154-4E38-B6AE-34F1AC1093D4}" srcOrd="0" destOrd="6" presId="urn:microsoft.com/office/officeart/2005/8/layout/hList1"/>
    <dgm:cxn modelId="{E490623F-953E-4EDF-9141-1521C6292576}" type="presOf" srcId="{992F13FB-57B9-436E-8EBE-A1242A01BD7C}" destId="{0414C72C-5154-4E38-B6AE-34F1AC1093D4}" srcOrd="0" destOrd="2" presId="urn:microsoft.com/office/officeart/2005/8/layout/hList1"/>
    <dgm:cxn modelId="{AE303B40-10B0-421E-B5EA-3960382F712D}" srcId="{A724F1C5-D290-424C-8391-BC5561B0E0B3}" destId="{1C2F6350-B295-4B89-B7E1-110C6918F940}" srcOrd="6" destOrd="0" parTransId="{06FA84AD-A6EC-4074-A365-CFA370A25B6E}" sibTransId="{B31A4DF7-ECA3-4492-8567-E39DF1EA1861}"/>
    <dgm:cxn modelId="{C91C005D-9F83-4DC1-838C-042AE58B0235}" type="presOf" srcId="{5B014ED6-127E-42ED-A6A5-943C786E6094}" destId="{9BDEA205-5DC6-47DC-B9E8-A9D08C514529}" srcOrd="0" destOrd="0" presId="urn:microsoft.com/office/officeart/2005/8/layout/hList1"/>
    <dgm:cxn modelId="{28EA115E-CAB4-44B8-A89E-63C9554BCC8C}" type="presOf" srcId="{CF6CCB38-6944-4B35-BBF1-62326083951A}" destId="{9BDEA205-5DC6-47DC-B9E8-A9D08C514529}" srcOrd="0" destOrd="4" presId="urn:microsoft.com/office/officeart/2005/8/layout/hList1"/>
    <dgm:cxn modelId="{AF55FE5F-8775-4CAF-9B72-A1C05C28E02C}" srcId="{7CE6AA2E-4B97-4FDF-B954-814FF9D7B615}" destId="{771152AA-06E9-4C3C-BB7B-3F29C263DEA5}" srcOrd="0" destOrd="0" parTransId="{C9AFE409-3C93-4FE7-9357-48B1DD8FC5BA}" sibTransId="{94F982E6-8995-4E5A-9E32-3779C6569126}"/>
    <dgm:cxn modelId="{1D09FF5F-5F81-4765-B655-867E5249BE08}" srcId="{A724F1C5-D290-424C-8391-BC5561B0E0B3}" destId="{7AF11CBE-764F-4AD1-97B2-AEFB4BD14C90}" srcOrd="7" destOrd="0" parTransId="{B099939B-9D9E-49E7-BA6D-E5A84761DA22}" sibTransId="{9A762583-3737-4822-B76D-F273801592A1}"/>
    <dgm:cxn modelId="{1609E363-2822-40F9-AEF5-B922D026A455}" type="presOf" srcId="{3B834A2C-3F2E-417D-BEF1-3A2487BB5325}" destId="{0414C72C-5154-4E38-B6AE-34F1AC1093D4}" srcOrd="0" destOrd="0" presId="urn:microsoft.com/office/officeart/2005/8/layout/hList1"/>
    <dgm:cxn modelId="{6675C54E-105B-4AEF-AA84-97185C3ED858}" srcId="{771152AA-06E9-4C3C-BB7B-3F29C263DEA5}" destId="{B8E78477-FF87-4C63-8C9A-062A6742B2C6}" srcOrd="2" destOrd="0" parTransId="{948EA295-A454-4EE0-9F80-58A2B87A6EE3}" sibTransId="{50E33E1D-128F-4D85-BE15-C54D959BCC9F}"/>
    <dgm:cxn modelId="{AC6DC471-CF67-4205-AE0E-3CF672BDF2DF}" srcId="{0A45C2AB-391A-462E-AF26-A81BC35DEDA4}" destId="{CF6CCB38-6944-4B35-BBF1-62326083951A}" srcOrd="4" destOrd="0" parTransId="{E564B53F-D1F4-47FC-93FA-7DAC2F66BDFB}" sibTransId="{4BA46DB2-F1D4-4F99-B387-7C732CC4BB39}"/>
    <dgm:cxn modelId="{0A0B2C72-BC76-4033-A490-1878B06BE231}" type="presOf" srcId="{0A45C2AB-391A-462E-AF26-A81BC35DEDA4}" destId="{E8C618AD-1FA0-4193-8BED-4126B5BDB3B9}" srcOrd="0" destOrd="0" presId="urn:microsoft.com/office/officeart/2005/8/layout/hList1"/>
    <dgm:cxn modelId="{66704674-DBC1-4205-8260-F3911576CE36}" srcId="{A724F1C5-D290-424C-8391-BC5561B0E0B3}" destId="{D6B30A02-1966-477B-8DE6-6EAEE6177263}" srcOrd="5" destOrd="0" parTransId="{82E92FD2-77A2-4D85-BEDB-0A423E38B142}" sibTransId="{8D7F9658-4DAA-4F3E-9C28-7BCE9C3B3953}"/>
    <dgm:cxn modelId="{C306377A-3815-41E9-AD33-112D0421B77E}" type="presOf" srcId="{76B593AB-378E-4D94-9FD6-133FEE1976C7}" destId="{9BDEA205-5DC6-47DC-B9E8-A9D08C514529}" srcOrd="0" destOrd="5" presId="urn:microsoft.com/office/officeart/2005/8/layout/hList1"/>
    <dgm:cxn modelId="{8E51C17B-314A-49AA-83FE-844A1F5D6E26}" type="presOf" srcId="{A724F1C5-D290-424C-8391-BC5561B0E0B3}" destId="{63ACD944-5831-4CCD-BF58-FCC3A3718934}" srcOrd="0" destOrd="0" presId="urn:microsoft.com/office/officeart/2005/8/layout/hList1"/>
    <dgm:cxn modelId="{B60F757C-D56E-462F-96B6-D3C13066E751}" type="presOf" srcId="{7E3D9230-9F33-4824-92D6-6B204F72EB20}" destId="{3A711F74-9172-4F6F-A32A-A8E7D9E4F680}" srcOrd="0" destOrd="0" presId="urn:microsoft.com/office/officeart/2005/8/layout/hList1"/>
    <dgm:cxn modelId="{84267581-1F7B-4578-8877-07FAEB26AF3A}" type="presOf" srcId="{771152AA-06E9-4C3C-BB7B-3F29C263DEA5}" destId="{D69ABD4A-1722-4F80-9AEE-7ADEBDE59EF4}" srcOrd="0" destOrd="0" presId="urn:microsoft.com/office/officeart/2005/8/layout/hList1"/>
    <dgm:cxn modelId="{0A66AC82-37D0-41D7-B653-221553E29D32}" type="presOf" srcId="{800DB460-A3C0-4DE5-A250-A4EF158D2956}" destId="{3A711F74-9172-4F6F-A32A-A8E7D9E4F680}" srcOrd="0" destOrd="4" presId="urn:microsoft.com/office/officeart/2005/8/layout/hList1"/>
    <dgm:cxn modelId="{83D0E68C-9621-4772-9192-1E0F27573EF7}" srcId="{A724F1C5-D290-424C-8391-BC5561B0E0B3}" destId="{847BB4EB-100A-4C50-AF2D-FC872562B6BD}" srcOrd="1" destOrd="0" parTransId="{D367F164-BFF6-45BA-AF75-0D1EFE34F1F7}" sibTransId="{723D68C2-A533-40A3-8261-6C9728F23A2F}"/>
    <dgm:cxn modelId="{500F0D91-7B5F-4CF1-BB64-22F67552D5E6}" srcId="{A724F1C5-D290-424C-8391-BC5561B0E0B3}" destId="{D0504DFE-66CB-449B-8267-01A828B47EF7}" srcOrd="4" destOrd="0" parTransId="{A4D3CB47-4061-4526-9822-410BB8350BEA}" sibTransId="{AC118284-84C7-4ADC-8F6A-0C298DE65B0B}"/>
    <dgm:cxn modelId="{B604E998-90C2-4586-ABAE-0B7EE95C5ED9}" srcId="{771152AA-06E9-4C3C-BB7B-3F29C263DEA5}" destId="{7E3D9230-9F33-4824-92D6-6B204F72EB20}" srcOrd="0" destOrd="0" parTransId="{B903F76E-57E7-4419-AB27-796240EB0386}" sibTransId="{ABE600C3-B497-4235-9109-AEB504D1A4DA}"/>
    <dgm:cxn modelId="{FDF4259D-EC90-4F42-AFB8-E1444367693C}" type="presOf" srcId="{BE4A2D2B-BE14-41F1-A144-F014A17C98A6}" destId="{9BDEA205-5DC6-47DC-B9E8-A9D08C514529}" srcOrd="0" destOrd="3" presId="urn:microsoft.com/office/officeart/2005/8/layout/hList1"/>
    <dgm:cxn modelId="{16ABACA3-3DAD-486C-9237-62B2D87BD8B7}" type="presOf" srcId="{5E02FE52-2BAA-44A3-9443-E3E9429E109A}" destId="{9BDEA205-5DC6-47DC-B9E8-A9D08C514529}" srcOrd="0" destOrd="2" presId="urn:microsoft.com/office/officeart/2005/8/layout/hList1"/>
    <dgm:cxn modelId="{A5F76BA9-F84A-43C5-B3B9-9ABB16B6120B}" type="presOf" srcId="{E7CA742D-55EC-4E51-B84A-DFED36CB0228}" destId="{3A711F74-9172-4F6F-A32A-A8E7D9E4F680}" srcOrd="0" destOrd="3" presId="urn:microsoft.com/office/officeart/2005/8/layout/hList1"/>
    <dgm:cxn modelId="{886E0EAB-F8A9-4D5D-8F64-EA944EA1FD0D}" type="presOf" srcId="{D0504DFE-66CB-449B-8267-01A828B47EF7}" destId="{0414C72C-5154-4E38-B6AE-34F1AC1093D4}" srcOrd="0" destOrd="4" presId="urn:microsoft.com/office/officeart/2005/8/layout/hList1"/>
    <dgm:cxn modelId="{33AA4FB6-C7F9-49BF-85FC-F200556DBF6F}" type="presOf" srcId="{B8E78477-FF87-4C63-8C9A-062A6742B2C6}" destId="{3A711F74-9172-4F6F-A32A-A8E7D9E4F680}" srcOrd="0" destOrd="2" presId="urn:microsoft.com/office/officeart/2005/8/layout/hList1"/>
    <dgm:cxn modelId="{93464FCB-B722-474A-AD20-5A4BEB36C299}" srcId="{771152AA-06E9-4C3C-BB7B-3F29C263DEA5}" destId="{800DB460-A3C0-4DE5-A250-A4EF158D2956}" srcOrd="4" destOrd="0" parTransId="{1FEC1530-A1FB-4901-AA06-1914C412F58C}" sibTransId="{DD7B2AEA-EED6-44E1-9860-070598634AA8}"/>
    <dgm:cxn modelId="{CDD02DD2-E5D5-4273-AA1D-0E45013FD255}" srcId="{A724F1C5-D290-424C-8391-BC5561B0E0B3}" destId="{08E7C266-01FC-4863-9A4A-EDC6431D5D12}" srcOrd="3" destOrd="0" parTransId="{167C3F2A-F834-44E5-B71B-B37457D2A4A7}" sibTransId="{BE4E449E-59CE-4096-A69E-93E3735F64AE}"/>
    <dgm:cxn modelId="{36C93ED3-2992-4592-88DB-37117B2FCB24}" srcId="{0A45C2AB-391A-462E-AF26-A81BC35DEDA4}" destId="{9105F12C-C0B6-43A0-B39F-E9CB13A2A694}" srcOrd="1" destOrd="0" parTransId="{E1C4BEEC-DC82-4F47-AF25-A9BFBB20320B}" sibTransId="{2897E68D-EC28-4FEF-853A-A4AE9BCDC47E}"/>
    <dgm:cxn modelId="{7D4C20E2-685E-44F6-AA0B-AE5D81AD3101}" srcId="{0A45C2AB-391A-462E-AF26-A81BC35DEDA4}" destId="{5B014ED6-127E-42ED-A6A5-943C786E6094}" srcOrd="0" destOrd="0" parTransId="{11363E54-BE84-4349-8848-F208FF85CB5D}" sibTransId="{0AECDC18-81B9-4591-A8A7-693F79186373}"/>
    <dgm:cxn modelId="{E1B747E5-0C64-451F-A04A-5BA6325FB6AF}" type="presOf" srcId="{F44C5CF2-EA00-4C23-9B79-F4FF93B15DCC}" destId="{3A711F74-9172-4F6F-A32A-A8E7D9E4F680}" srcOrd="0" destOrd="1" presId="urn:microsoft.com/office/officeart/2005/8/layout/hList1"/>
    <dgm:cxn modelId="{CCDF7AEB-EE57-496F-954C-B7B563DE1659}" type="presOf" srcId="{7AF11CBE-764F-4AD1-97B2-AEFB4BD14C90}" destId="{0414C72C-5154-4E38-B6AE-34F1AC1093D4}" srcOrd="0" destOrd="7" presId="urn:microsoft.com/office/officeart/2005/8/layout/hList1"/>
    <dgm:cxn modelId="{877E75EC-AE7E-40CD-9E5E-D7B36A2B2CFE}" srcId="{0A45C2AB-391A-462E-AF26-A81BC35DEDA4}" destId="{76B593AB-378E-4D94-9FD6-133FEE1976C7}" srcOrd="5" destOrd="0" parTransId="{898AF476-5A2F-4322-B094-922F63E86A4B}" sibTransId="{606AE0C5-0B4E-4CD2-B357-E5C56F85AC84}"/>
    <dgm:cxn modelId="{DCA63BEF-EF17-464A-8063-7E798D191674}" type="presOf" srcId="{9105F12C-C0B6-43A0-B39F-E9CB13A2A694}" destId="{9BDEA205-5DC6-47DC-B9E8-A9D08C514529}" srcOrd="0" destOrd="1" presId="urn:microsoft.com/office/officeart/2005/8/layout/hList1"/>
    <dgm:cxn modelId="{875429F0-FE2C-4A11-8598-A357A4F13169}" type="presOf" srcId="{7CE6AA2E-4B97-4FDF-B954-814FF9D7B615}" destId="{E484121D-C01F-4212-AABD-7F4B16712F70}" srcOrd="0" destOrd="0" presId="urn:microsoft.com/office/officeart/2005/8/layout/hList1"/>
    <dgm:cxn modelId="{6D042BF3-C1EF-4FAF-930A-8AB4260AEE0A}" type="presOf" srcId="{D6B30A02-1966-477B-8DE6-6EAEE6177263}" destId="{0414C72C-5154-4E38-B6AE-34F1AC1093D4}" srcOrd="0" destOrd="5" presId="urn:microsoft.com/office/officeart/2005/8/layout/hList1"/>
    <dgm:cxn modelId="{F2FDF7F7-1C0E-4476-8AA4-AE892C0A7600}" type="presOf" srcId="{847BB4EB-100A-4C50-AF2D-FC872562B6BD}" destId="{0414C72C-5154-4E38-B6AE-34F1AC1093D4}" srcOrd="0" destOrd="1" presId="urn:microsoft.com/office/officeart/2005/8/layout/hList1"/>
    <dgm:cxn modelId="{638B06FA-4BF9-43CC-A6AF-28DF20297720}" srcId="{771152AA-06E9-4C3C-BB7B-3F29C263DEA5}" destId="{F44C5CF2-EA00-4C23-9B79-F4FF93B15DCC}" srcOrd="1" destOrd="0" parTransId="{31B49AD5-0991-4016-83CD-11D54D0916B0}" sibTransId="{0366EF15-07DD-4E1E-BA24-C38CC8FBD46A}"/>
    <dgm:cxn modelId="{89CACC27-2708-4D9C-958C-09239FD85D02}" type="presParOf" srcId="{E484121D-C01F-4212-AABD-7F4B16712F70}" destId="{0887B536-1A98-4F46-9C11-82FC2049C8A4}" srcOrd="0" destOrd="0" presId="urn:microsoft.com/office/officeart/2005/8/layout/hList1"/>
    <dgm:cxn modelId="{D480FFA4-757E-4B58-B085-58EA7F9D65B3}" type="presParOf" srcId="{0887B536-1A98-4F46-9C11-82FC2049C8A4}" destId="{D69ABD4A-1722-4F80-9AEE-7ADEBDE59EF4}" srcOrd="0" destOrd="0" presId="urn:microsoft.com/office/officeart/2005/8/layout/hList1"/>
    <dgm:cxn modelId="{AFA45A1D-CF1A-4D06-A34C-EA8FABD54EED}" type="presParOf" srcId="{0887B536-1A98-4F46-9C11-82FC2049C8A4}" destId="{3A711F74-9172-4F6F-A32A-A8E7D9E4F680}" srcOrd="1" destOrd="0" presId="urn:microsoft.com/office/officeart/2005/8/layout/hList1"/>
    <dgm:cxn modelId="{171CCFA7-95CE-42A3-B40A-4622E034D06F}" type="presParOf" srcId="{E484121D-C01F-4212-AABD-7F4B16712F70}" destId="{04475D54-2381-4A70-8F7D-4264DE02C062}" srcOrd="1" destOrd="0" presId="urn:microsoft.com/office/officeart/2005/8/layout/hList1"/>
    <dgm:cxn modelId="{D348FA24-7610-462A-B7C2-B3CCE505876D}" type="presParOf" srcId="{E484121D-C01F-4212-AABD-7F4B16712F70}" destId="{A0F7CA34-FBEB-4956-8BEF-8E146AF937B3}" srcOrd="2" destOrd="0" presId="urn:microsoft.com/office/officeart/2005/8/layout/hList1"/>
    <dgm:cxn modelId="{AABEDFAE-592F-4FD9-8FB7-C10CBF21EA31}" type="presParOf" srcId="{A0F7CA34-FBEB-4956-8BEF-8E146AF937B3}" destId="{63ACD944-5831-4CCD-BF58-FCC3A3718934}" srcOrd="0" destOrd="0" presId="urn:microsoft.com/office/officeart/2005/8/layout/hList1"/>
    <dgm:cxn modelId="{24C33FFC-CECD-4173-9704-C54342A366F0}" type="presParOf" srcId="{A0F7CA34-FBEB-4956-8BEF-8E146AF937B3}" destId="{0414C72C-5154-4E38-B6AE-34F1AC1093D4}" srcOrd="1" destOrd="0" presId="urn:microsoft.com/office/officeart/2005/8/layout/hList1"/>
    <dgm:cxn modelId="{489A6E19-6096-4A83-8759-C807496AF2C8}" type="presParOf" srcId="{E484121D-C01F-4212-AABD-7F4B16712F70}" destId="{8E7E0E36-6C41-46A9-9AA7-093E77C608E4}" srcOrd="3" destOrd="0" presId="urn:microsoft.com/office/officeart/2005/8/layout/hList1"/>
    <dgm:cxn modelId="{AE2DB157-14F6-44D2-8218-3EA27950A6C0}" type="presParOf" srcId="{E484121D-C01F-4212-AABD-7F4B16712F70}" destId="{C1124F2B-03D6-4055-8469-5932ECB53096}" srcOrd="4" destOrd="0" presId="urn:microsoft.com/office/officeart/2005/8/layout/hList1"/>
    <dgm:cxn modelId="{270A78AA-DA42-4759-BC29-779EA8EFA626}" type="presParOf" srcId="{C1124F2B-03D6-4055-8469-5932ECB53096}" destId="{E8C618AD-1FA0-4193-8BED-4126B5BDB3B9}" srcOrd="0" destOrd="0" presId="urn:microsoft.com/office/officeart/2005/8/layout/hList1"/>
    <dgm:cxn modelId="{E624DCA9-9B1B-4181-8D17-14D9BBAF6867}" type="presParOf" srcId="{C1124F2B-03D6-4055-8469-5932ECB53096}" destId="{9BDEA205-5DC6-47DC-B9E8-A9D08C5145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FECA74-2E6B-4F24-964C-691611D354F3}" type="doc">
      <dgm:prSet loTypeId="urn:microsoft.com/office/officeart/2005/8/layout/cycle4" loCatId="cycle" qsTypeId="urn:microsoft.com/office/officeart/2005/8/quickstyle/3d2" qsCatId="3D" csTypeId="urn:microsoft.com/office/officeart/2005/8/colors/colorful1" csCatId="colorful" phldr="1"/>
      <dgm:spPr/>
      <dgm:t>
        <a:bodyPr/>
        <a:lstStyle/>
        <a:p>
          <a:endParaRPr lang="en-US"/>
        </a:p>
      </dgm:t>
    </dgm:pt>
    <dgm:pt modelId="{64BF9237-CC95-4A06-93AA-2622E359BF89}">
      <dgm:prSet phldrT="[Text]"/>
      <dgm:spPr/>
      <dgm:t>
        <a:bodyPr/>
        <a:lstStyle/>
        <a:p>
          <a:r>
            <a:rPr lang="en-US" dirty="0"/>
            <a:t>Self Recognition</a:t>
          </a:r>
        </a:p>
      </dgm:t>
    </dgm:pt>
    <dgm:pt modelId="{92331607-3014-476B-898B-5B0CB6B63261}" type="parTrans" cxnId="{78924020-67BD-47AA-B89E-200B6C20CDEC}">
      <dgm:prSet/>
      <dgm:spPr/>
      <dgm:t>
        <a:bodyPr/>
        <a:lstStyle/>
        <a:p>
          <a:endParaRPr lang="en-US"/>
        </a:p>
      </dgm:t>
    </dgm:pt>
    <dgm:pt modelId="{C7B47645-A7B3-4CC2-ADE2-32236FEB37BF}" type="sibTrans" cxnId="{78924020-67BD-47AA-B89E-200B6C20CDEC}">
      <dgm:prSet/>
      <dgm:spPr/>
      <dgm:t>
        <a:bodyPr/>
        <a:lstStyle/>
        <a:p>
          <a:endParaRPr lang="en-US"/>
        </a:p>
      </dgm:t>
    </dgm:pt>
    <dgm:pt modelId="{8146BF4D-05DB-4670-8521-9EA1B97E0EB0}">
      <dgm:prSet phldrT="[Text]"/>
      <dgm:spPr/>
      <dgm:t>
        <a:bodyPr/>
        <a:lstStyle/>
        <a:p>
          <a:pPr marL="0" indent="0" algn="l">
            <a:buFontTx/>
            <a:buNone/>
          </a:pPr>
          <a:r>
            <a:rPr lang="en-US" dirty="0"/>
            <a:t>Understand own moods and emotions</a:t>
          </a:r>
        </a:p>
      </dgm:t>
    </dgm:pt>
    <dgm:pt modelId="{D28AAA44-5525-417E-BABF-67B20E13238A}" type="parTrans" cxnId="{32E6DC02-494A-4D0A-BA59-CC749550C3D4}">
      <dgm:prSet/>
      <dgm:spPr/>
      <dgm:t>
        <a:bodyPr/>
        <a:lstStyle/>
        <a:p>
          <a:endParaRPr lang="en-US"/>
        </a:p>
      </dgm:t>
    </dgm:pt>
    <dgm:pt modelId="{65D2E8F7-C085-44C2-B633-31E989728F8D}" type="sibTrans" cxnId="{32E6DC02-494A-4D0A-BA59-CC749550C3D4}">
      <dgm:prSet/>
      <dgm:spPr/>
      <dgm:t>
        <a:bodyPr/>
        <a:lstStyle/>
        <a:p>
          <a:endParaRPr lang="en-US"/>
        </a:p>
      </dgm:t>
    </dgm:pt>
    <dgm:pt modelId="{012DFFB2-A97C-4E53-9CA6-903896254588}">
      <dgm:prSet phldrT="[Text]"/>
      <dgm:spPr/>
      <dgm:t>
        <a:bodyPr/>
        <a:lstStyle/>
        <a:p>
          <a:r>
            <a:rPr lang="en-US" dirty="0"/>
            <a:t>Social Recognition</a:t>
          </a:r>
        </a:p>
      </dgm:t>
    </dgm:pt>
    <dgm:pt modelId="{F1A34DF1-CE31-497B-8FAF-DF9117A10A76}" type="parTrans" cxnId="{6B113B23-C8DF-472C-BC89-45D72E75F066}">
      <dgm:prSet/>
      <dgm:spPr/>
      <dgm:t>
        <a:bodyPr/>
        <a:lstStyle/>
        <a:p>
          <a:endParaRPr lang="en-US"/>
        </a:p>
      </dgm:t>
    </dgm:pt>
    <dgm:pt modelId="{A13A5C6E-DB65-4495-8BBA-34A0A89D09ED}" type="sibTrans" cxnId="{6B113B23-C8DF-472C-BC89-45D72E75F066}">
      <dgm:prSet/>
      <dgm:spPr/>
      <dgm:t>
        <a:bodyPr/>
        <a:lstStyle/>
        <a:p>
          <a:endParaRPr lang="en-US"/>
        </a:p>
      </dgm:t>
    </dgm:pt>
    <dgm:pt modelId="{D3078F86-3507-4B19-A3B8-533161BC8A0D}">
      <dgm:prSet phldrT="[Text]"/>
      <dgm:spPr/>
      <dgm:t>
        <a:bodyPr/>
        <a:lstStyle/>
        <a:p>
          <a:pPr marL="0" indent="0">
            <a:buFontTx/>
            <a:buNone/>
          </a:pPr>
          <a:r>
            <a:rPr lang="en-US" dirty="0"/>
            <a:t>Develop a rapport with new people</a:t>
          </a:r>
        </a:p>
      </dgm:t>
    </dgm:pt>
    <dgm:pt modelId="{2ABF5043-E6DB-4917-B352-455284617E9E}" type="parTrans" cxnId="{CAD460AD-95CC-45D2-A94C-046CC36ACDA9}">
      <dgm:prSet/>
      <dgm:spPr/>
      <dgm:t>
        <a:bodyPr/>
        <a:lstStyle/>
        <a:p>
          <a:endParaRPr lang="en-US"/>
        </a:p>
      </dgm:t>
    </dgm:pt>
    <dgm:pt modelId="{22B8C9A6-87D3-4578-B517-CE10E0A6786D}" type="sibTrans" cxnId="{CAD460AD-95CC-45D2-A94C-046CC36ACDA9}">
      <dgm:prSet/>
      <dgm:spPr/>
      <dgm:t>
        <a:bodyPr/>
        <a:lstStyle/>
        <a:p>
          <a:endParaRPr lang="en-US"/>
        </a:p>
      </dgm:t>
    </dgm:pt>
    <dgm:pt modelId="{F8A7659B-2BB2-4015-8D0A-F569352C94E6}">
      <dgm:prSet phldrT="[Text]" custT="1"/>
      <dgm:spPr/>
      <dgm:t>
        <a:bodyPr/>
        <a:lstStyle/>
        <a:p>
          <a:r>
            <a:rPr lang="en-US" sz="900" dirty="0"/>
            <a:t>Social Management</a:t>
          </a:r>
        </a:p>
      </dgm:t>
    </dgm:pt>
    <dgm:pt modelId="{EFA73F44-10E2-4F99-9AA5-03FE59CAEDE4}" type="parTrans" cxnId="{88B94B8F-4F20-4EC9-BC45-249095736E81}">
      <dgm:prSet/>
      <dgm:spPr/>
      <dgm:t>
        <a:bodyPr/>
        <a:lstStyle/>
        <a:p>
          <a:endParaRPr lang="en-US"/>
        </a:p>
      </dgm:t>
    </dgm:pt>
    <dgm:pt modelId="{45E0D8F4-5F43-4FDE-B442-7BC5A34890DA}" type="sibTrans" cxnId="{88B94B8F-4F20-4EC9-BC45-249095736E81}">
      <dgm:prSet/>
      <dgm:spPr/>
      <dgm:t>
        <a:bodyPr/>
        <a:lstStyle/>
        <a:p>
          <a:endParaRPr lang="en-US"/>
        </a:p>
      </dgm:t>
    </dgm:pt>
    <dgm:pt modelId="{86571E3F-F179-4446-B98D-DEBF1ED8CFEA}">
      <dgm:prSet phldrT="[Text]"/>
      <dgm:spPr/>
      <dgm:t>
        <a:bodyPr/>
        <a:lstStyle/>
        <a:p>
          <a:pPr marL="0" indent="0">
            <a:buFontTx/>
            <a:buNone/>
          </a:pPr>
          <a:r>
            <a:rPr lang="en-US" dirty="0"/>
            <a:t>Understand others’ emotions; treat them as they wish to be treated</a:t>
          </a:r>
        </a:p>
      </dgm:t>
    </dgm:pt>
    <dgm:pt modelId="{64FE3707-934B-462E-AB7D-BC3F44E02981}" type="parTrans" cxnId="{06BBE76D-7108-4891-82F5-1345DCBDA6E6}">
      <dgm:prSet/>
      <dgm:spPr/>
      <dgm:t>
        <a:bodyPr/>
        <a:lstStyle/>
        <a:p>
          <a:endParaRPr lang="en-US"/>
        </a:p>
      </dgm:t>
    </dgm:pt>
    <dgm:pt modelId="{9B2B8518-6A58-42EA-A2E4-12BF4A165ED9}" type="sibTrans" cxnId="{06BBE76D-7108-4891-82F5-1345DCBDA6E6}">
      <dgm:prSet/>
      <dgm:spPr/>
      <dgm:t>
        <a:bodyPr/>
        <a:lstStyle/>
        <a:p>
          <a:endParaRPr lang="en-US"/>
        </a:p>
      </dgm:t>
    </dgm:pt>
    <dgm:pt modelId="{56683455-DD86-4416-8F19-35B2F6E4CE00}">
      <dgm:prSet phldrT="[Text]"/>
      <dgm:spPr/>
      <dgm:t>
        <a:bodyPr/>
        <a:lstStyle/>
        <a:p>
          <a:r>
            <a:rPr lang="en-US" dirty="0"/>
            <a:t>Self Management</a:t>
          </a:r>
        </a:p>
      </dgm:t>
    </dgm:pt>
    <dgm:pt modelId="{4F098102-3BFF-48DF-8045-02435B1DF46B}" type="parTrans" cxnId="{C0843BEE-5AD7-40F8-B8C9-1C4FA5060827}">
      <dgm:prSet/>
      <dgm:spPr/>
      <dgm:t>
        <a:bodyPr/>
        <a:lstStyle/>
        <a:p>
          <a:endParaRPr lang="en-US"/>
        </a:p>
      </dgm:t>
    </dgm:pt>
    <dgm:pt modelId="{6B47ECD2-0246-4445-B2B5-8011799467EF}" type="sibTrans" cxnId="{C0843BEE-5AD7-40F8-B8C9-1C4FA5060827}">
      <dgm:prSet/>
      <dgm:spPr/>
      <dgm:t>
        <a:bodyPr/>
        <a:lstStyle/>
        <a:p>
          <a:endParaRPr lang="en-US"/>
        </a:p>
      </dgm:t>
    </dgm:pt>
    <dgm:pt modelId="{6311A31E-CD4F-4E2A-9240-8720D5317E30}">
      <dgm:prSet phldrT="[Text]" custT="1"/>
      <dgm:spPr/>
      <dgm:t>
        <a:bodyPr/>
        <a:lstStyle/>
        <a:p>
          <a:pPr marL="0" indent="0">
            <a:buFontTx/>
            <a:buNone/>
          </a:pPr>
          <a:r>
            <a:rPr lang="en-US" sz="1000" dirty="0"/>
            <a:t>Control over emotions; think before acting</a:t>
          </a:r>
        </a:p>
      </dgm:t>
    </dgm:pt>
    <dgm:pt modelId="{B43B9AED-B528-4CB1-88E7-35C2F539D048}" type="parTrans" cxnId="{5BCE28F9-70CF-4B8D-A757-BC60355FD412}">
      <dgm:prSet/>
      <dgm:spPr/>
      <dgm:t>
        <a:bodyPr/>
        <a:lstStyle/>
        <a:p>
          <a:endParaRPr lang="en-US"/>
        </a:p>
      </dgm:t>
    </dgm:pt>
    <dgm:pt modelId="{41B6A107-BF67-4507-9DB2-3F90D690619B}" type="sibTrans" cxnId="{5BCE28F9-70CF-4B8D-A757-BC60355FD412}">
      <dgm:prSet/>
      <dgm:spPr/>
      <dgm:t>
        <a:bodyPr/>
        <a:lstStyle/>
        <a:p>
          <a:endParaRPr lang="en-US"/>
        </a:p>
      </dgm:t>
    </dgm:pt>
    <dgm:pt modelId="{2BD5DA2E-73BD-4924-BCE4-A7953439BB5A}">
      <dgm:prSet phldrT="[Text]"/>
      <dgm:spPr/>
      <dgm:t>
        <a:bodyPr/>
        <a:lstStyle/>
        <a:p>
          <a:pPr marL="0" indent="0">
            <a:buFontTx/>
            <a:buNone/>
          </a:pPr>
          <a:endParaRPr lang="en-US" dirty="0"/>
        </a:p>
      </dgm:t>
    </dgm:pt>
    <dgm:pt modelId="{565E7C64-14CB-4A1D-AA96-0ED475ADE857}" type="parTrans" cxnId="{E9068540-9E89-4910-993E-6DEED9311814}">
      <dgm:prSet/>
      <dgm:spPr/>
      <dgm:t>
        <a:bodyPr/>
        <a:lstStyle/>
        <a:p>
          <a:endParaRPr lang="en-US"/>
        </a:p>
      </dgm:t>
    </dgm:pt>
    <dgm:pt modelId="{23B0C4B5-DCF3-4AEA-B3FF-C445DC8D9546}" type="sibTrans" cxnId="{E9068540-9E89-4910-993E-6DEED9311814}">
      <dgm:prSet/>
      <dgm:spPr/>
      <dgm:t>
        <a:bodyPr/>
        <a:lstStyle/>
        <a:p>
          <a:endParaRPr lang="en-US"/>
        </a:p>
      </dgm:t>
    </dgm:pt>
    <dgm:pt modelId="{72621B9F-5CF1-41D4-9CC4-3D4672C54D5A}">
      <dgm:prSet phldrT="[Text]"/>
      <dgm:spPr/>
      <dgm:t>
        <a:bodyPr/>
        <a:lstStyle/>
        <a:p>
          <a:pPr marL="0" indent="0" algn="l">
            <a:buFontTx/>
            <a:buNone/>
          </a:pPr>
          <a:endParaRPr lang="en-US" dirty="0"/>
        </a:p>
      </dgm:t>
    </dgm:pt>
    <dgm:pt modelId="{D6E4B7C1-DE4B-46F1-924C-853746E9B560}" type="parTrans" cxnId="{E227DB3C-EFCC-4A83-8643-C834C8D75E7B}">
      <dgm:prSet/>
      <dgm:spPr/>
      <dgm:t>
        <a:bodyPr/>
        <a:lstStyle/>
        <a:p>
          <a:endParaRPr lang="en-US"/>
        </a:p>
      </dgm:t>
    </dgm:pt>
    <dgm:pt modelId="{13FA80A9-99D8-4294-BC32-2A531003B7BB}" type="sibTrans" cxnId="{E227DB3C-EFCC-4A83-8643-C834C8D75E7B}">
      <dgm:prSet/>
      <dgm:spPr/>
      <dgm:t>
        <a:bodyPr/>
        <a:lstStyle/>
        <a:p>
          <a:endParaRPr lang="en-US"/>
        </a:p>
      </dgm:t>
    </dgm:pt>
    <dgm:pt modelId="{5B8D6C09-9A09-4EB3-BCC6-57DFE522A22C}" type="pres">
      <dgm:prSet presAssocID="{92FECA74-2E6B-4F24-964C-691611D354F3}" presName="cycleMatrixDiagram" presStyleCnt="0">
        <dgm:presLayoutVars>
          <dgm:chMax val="1"/>
          <dgm:dir/>
          <dgm:animLvl val="lvl"/>
          <dgm:resizeHandles val="exact"/>
        </dgm:presLayoutVars>
      </dgm:prSet>
      <dgm:spPr/>
    </dgm:pt>
    <dgm:pt modelId="{39CCE6BE-7381-4F79-A230-B4E4423AC509}" type="pres">
      <dgm:prSet presAssocID="{92FECA74-2E6B-4F24-964C-691611D354F3}" presName="children" presStyleCnt="0"/>
      <dgm:spPr/>
    </dgm:pt>
    <dgm:pt modelId="{5DE160FE-796C-47B5-BCCE-650933ADDE26}" type="pres">
      <dgm:prSet presAssocID="{92FECA74-2E6B-4F24-964C-691611D354F3}" presName="child1group" presStyleCnt="0"/>
      <dgm:spPr/>
    </dgm:pt>
    <dgm:pt modelId="{A1931A8C-13E6-40D7-8ACE-1D39CBFAF333}" type="pres">
      <dgm:prSet presAssocID="{92FECA74-2E6B-4F24-964C-691611D354F3}" presName="child1" presStyleLbl="bgAcc1" presStyleIdx="0" presStyleCnt="4" custScaleX="138541" custLinFactNeighborX="-21100"/>
      <dgm:spPr/>
    </dgm:pt>
    <dgm:pt modelId="{D4CFBAC7-D33E-4565-8CFC-A9602E06ED91}" type="pres">
      <dgm:prSet presAssocID="{92FECA74-2E6B-4F24-964C-691611D354F3}" presName="child1Text" presStyleLbl="bgAcc1" presStyleIdx="0" presStyleCnt="4">
        <dgm:presLayoutVars>
          <dgm:bulletEnabled val="1"/>
        </dgm:presLayoutVars>
      </dgm:prSet>
      <dgm:spPr/>
    </dgm:pt>
    <dgm:pt modelId="{FC9D77DE-F7FF-43C3-8866-C70D6100FF3A}" type="pres">
      <dgm:prSet presAssocID="{92FECA74-2E6B-4F24-964C-691611D354F3}" presName="child2group" presStyleCnt="0"/>
      <dgm:spPr/>
    </dgm:pt>
    <dgm:pt modelId="{040C27C3-7C1B-48CB-AB52-0D699259451B}" type="pres">
      <dgm:prSet presAssocID="{92FECA74-2E6B-4F24-964C-691611D354F3}" presName="child2" presStyleLbl="bgAcc1" presStyleIdx="1" presStyleCnt="4" custScaleX="147047" custLinFactNeighborX="30328"/>
      <dgm:spPr/>
    </dgm:pt>
    <dgm:pt modelId="{D03DFF87-E9E1-466F-81C3-93C6EF4B3ADB}" type="pres">
      <dgm:prSet presAssocID="{92FECA74-2E6B-4F24-964C-691611D354F3}" presName="child2Text" presStyleLbl="bgAcc1" presStyleIdx="1" presStyleCnt="4">
        <dgm:presLayoutVars>
          <dgm:bulletEnabled val="1"/>
        </dgm:presLayoutVars>
      </dgm:prSet>
      <dgm:spPr/>
    </dgm:pt>
    <dgm:pt modelId="{BDA1D503-C0E2-4B8B-8E35-E3F0D0F7D47A}" type="pres">
      <dgm:prSet presAssocID="{92FECA74-2E6B-4F24-964C-691611D354F3}" presName="child3group" presStyleCnt="0"/>
      <dgm:spPr/>
    </dgm:pt>
    <dgm:pt modelId="{7D996162-2231-481A-9527-35A528586974}" type="pres">
      <dgm:prSet presAssocID="{92FECA74-2E6B-4F24-964C-691611D354F3}" presName="child3" presStyleLbl="bgAcc1" presStyleIdx="2" presStyleCnt="4" custScaleX="155981" custLinFactNeighborX="34463" custLinFactNeighborY="0"/>
      <dgm:spPr/>
    </dgm:pt>
    <dgm:pt modelId="{2F77C29F-5BC4-4435-86DE-87CDC90DE7FA}" type="pres">
      <dgm:prSet presAssocID="{92FECA74-2E6B-4F24-964C-691611D354F3}" presName="child3Text" presStyleLbl="bgAcc1" presStyleIdx="2" presStyleCnt="4">
        <dgm:presLayoutVars>
          <dgm:bulletEnabled val="1"/>
        </dgm:presLayoutVars>
      </dgm:prSet>
      <dgm:spPr/>
    </dgm:pt>
    <dgm:pt modelId="{CE495088-668F-430E-A1AF-796D63FB987B}" type="pres">
      <dgm:prSet presAssocID="{92FECA74-2E6B-4F24-964C-691611D354F3}" presName="child4group" presStyleCnt="0"/>
      <dgm:spPr/>
    </dgm:pt>
    <dgm:pt modelId="{6B5A4D53-E679-449D-852E-E6ADA3BFF22C}" type="pres">
      <dgm:prSet presAssocID="{92FECA74-2E6B-4F24-964C-691611D354F3}" presName="child4" presStyleLbl="bgAcc1" presStyleIdx="3" presStyleCnt="4" custScaleX="143305" custLinFactNeighborX="-17144" custLinFactNeighborY="-8143"/>
      <dgm:spPr/>
    </dgm:pt>
    <dgm:pt modelId="{FF9C1A7B-0DF2-48D6-8012-82686D8DF49C}" type="pres">
      <dgm:prSet presAssocID="{92FECA74-2E6B-4F24-964C-691611D354F3}" presName="child4Text" presStyleLbl="bgAcc1" presStyleIdx="3" presStyleCnt="4">
        <dgm:presLayoutVars>
          <dgm:bulletEnabled val="1"/>
        </dgm:presLayoutVars>
      </dgm:prSet>
      <dgm:spPr/>
    </dgm:pt>
    <dgm:pt modelId="{25E4728C-C1EF-44BE-9B76-2286C0D76731}" type="pres">
      <dgm:prSet presAssocID="{92FECA74-2E6B-4F24-964C-691611D354F3}" presName="childPlaceholder" presStyleCnt="0"/>
      <dgm:spPr/>
    </dgm:pt>
    <dgm:pt modelId="{C55BD06B-86B8-4BB2-957C-918BFA6E4682}" type="pres">
      <dgm:prSet presAssocID="{92FECA74-2E6B-4F24-964C-691611D354F3}" presName="circle" presStyleCnt="0"/>
      <dgm:spPr/>
    </dgm:pt>
    <dgm:pt modelId="{014AAA92-FACD-4AD0-B001-17DB7E666517}" type="pres">
      <dgm:prSet presAssocID="{92FECA74-2E6B-4F24-964C-691611D354F3}" presName="quadrant1" presStyleLbl="node1" presStyleIdx="0" presStyleCnt="4">
        <dgm:presLayoutVars>
          <dgm:chMax val="1"/>
          <dgm:bulletEnabled val="1"/>
        </dgm:presLayoutVars>
      </dgm:prSet>
      <dgm:spPr/>
    </dgm:pt>
    <dgm:pt modelId="{2D149CF0-0DA5-4297-BA03-981A33DD90A3}" type="pres">
      <dgm:prSet presAssocID="{92FECA74-2E6B-4F24-964C-691611D354F3}" presName="quadrant2" presStyleLbl="node1" presStyleIdx="1" presStyleCnt="4">
        <dgm:presLayoutVars>
          <dgm:chMax val="1"/>
          <dgm:bulletEnabled val="1"/>
        </dgm:presLayoutVars>
      </dgm:prSet>
      <dgm:spPr/>
    </dgm:pt>
    <dgm:pt modelId="{88DEEB17-B159-4516-9768-294942D52653}" type="pres">
      <dgm:prSet presAssocID="{92FECA74-2E6B-4F24-964C-691611D354F3}" presName="quadrant3" presStyleLbl="node1" presStyleIdx="2" presStyleCnt="4">
        <dgm:presLayoutVars>
          <dgm:chMax val="1"/>
          <dgm:bulletEnabled val="1"/>
        </dgm:presLayoutVars>
      </dgm:prSet>
      <dgm:spPr/>
    </dgm:pt>
    <dgm:pt modelId="{2FBB63D0-C46C-4D02-B406-75EB53CA8F70}" type="pres">
      <dgm:prSet presAssocID="{92FECA74-2E6B-4F24-964C-691611D354F3}" presName="quadrant4" presStyleLbl="node1" presStyleIdx="3" presStyleCnt="4">
        <dgm:presLayoutVars>
          <dgm:chMax val="1"/>
          <dgm:bulletEnabled val="1"/>
        </dgm:presLayoutVars>
      </dgm:prSet>
      <dgm:spPr/>
    </dgm:pt>
    <dgm:pt modelId="{4B80B355-828D-4D91-AA71-5164212E7097}" type="pres">
      <dgm:prSet presAssocID="{92FECA74-2E6B-4F24-964C-691611D354F3}" presName="quadrantPlaceholder" presStyleCnt="0"/>
      <dgm:spPr/>
    </dgm:pt>
    <dgm:pt modelId="{595AA9B7-A3A7-4391-A83C-DC97C88C8412}" type="pres">
      <dgm:prSet presAssocID="{92FECA74-2E6B-4F24-964C-691611D354F3}" presName="center1" presStyleLbl="fgShp" presStyleIdx="0" presStyleCnt="2"/>
      <dgm:spPr/>
    </dgm:pt>
    <dgm:pt modelId="{0721C876-FF88-49EF-8B50-D1F691E94ED2}" type="pres">
      <dgm:prSet presAssocID="{92FECA74-2E6B-4F24-964C-691611D354F3}" presName="center2" presStyleLbl="fgShp" presStyleIdx="1" presStyleCnt="2"/>
      <dgm:spPr/>
    </dgm:pt>
  </dgm:ptLst>
  <dgm:cxnLst>
    <dgm:cxn modelId="{32E6DC02-494A-4D0A-BA59-CC749550C3D4}" srcId="{64BF9237-CC95-4A06-93AA-2622E359BF89}" destId="{8146BF4D-05DB-4670-8521-9EA1B97E0EB0}" srcOrd="1" destOrd="0" parTransId="{D28AAA44-5525-417E-BABF-67B20E13238A}" sibTransId="{65D2E8F7-C085-44C2-B633-31E989728F8D}"/>
    <dgm:cxn modelId="{A9239D0E-472C-43E3-AE15-D509B698823D}" type="presOf" srcId="{F8A7659B-2BB2-4015-8D0A-F569352C94E6}" destId="{88DEEB17-B159-4516-9768-294942D52653}" srcOrd="0" destOrd="0" presId="urn:microsoft.com/office/officeart/2005/8/layout/cycle4"/>
    <dgm:cxn modelId="{D4E4A112-250D-4E74-A67A-B6A32AB70818}" type="presOf" srcId="{012DFFB2-A97C-4E53-9CA6-903896254588}" destId="{2D149CF0-0DA5-4297-BA03-981A33DD90A3}" srcOrd="0" destOrd="0" presId="urn:microsoft.com/office/officeart/2005/8/layout/cycle4"/>
    <dgm:cxn modelId="{78924020-67BD-47AA-B89E-200B6C20CDEC}" srcId="{92FECA74-2E6B-4F24-964C-691611D354F3}" destId="{64BF9237-CC95-4A06-93AA-2622E359BF89}" srcOrd="0" destOrd="0" parTransId="{92331607-3014-476B-898B-5B0CB6B63261}" sibTransId="{C7B47645-A7B3-4CC2-ADE2-32236FEB37BF}"/>
    <dgm:cxn modelId="{6B113B23-C8DF-472C-BC89-45D72E75F066}" srcId="{92FECA74-2E6B-4F24-964C-691611D354F3}" destId="{012DFFB2-A97C-4E53-9CA6-903896254588}" srcOrd="1" destOrd="0" parTransId="{F1A34DF1-CE31-497B-8FAF-DF9117A10A76}" sibTransId="{A13A5C6E-DB65-4495-8BBA-34A0A89D09ED}"/>
    <dgm:cxn modelId="{963FB625-EB21-42EC-875B-EF1096B9D5A2}" type="presOf" srcId="{56683455-DD86-4416-8F19-35B2F6E4CE00}" destId="{2FBB63D0-C46C-4D02-B406-75EB53CA8F70}" srcOrd="0" destOrd="0" presId="urn:microsoft.com/office/officeart/2005/8/layout/cycle4"/>
    <dgm:cxn modelId="{93EAF52D-DDD3-414E-A4CE-0CB74849E756}" type="presOf" srcId="{86571E3F-F179-4446-B98D-DEBF1ED8CFEA}" destId="{7D996162-2231-481A-9527-35A528586974}" srcOrd="0" destOrd="0" presId="urn:microsoft.com/office/officeart/2005/8/layout/cycle4"/>
    <dgm:cxn modelId="{F5926037-5BE6-43B2-82D2-0F915C90F146}" type="presOf" srcId="{64BF9237-CC95-4A06-93AA-2622E359BF89}" destId="{014AAA92-FACD-4AD0-B001-17DB7E666517}" srcOrd="0" destOrd="0" presId="urn:microsoft.com/office/officeart/2005/8/layout/cycle4"/>
    <dgm:cxn modelId="{E227DB3C-EFCC-4A83-8643-C834C8D75E7B}" srcId="{64BF9237-CC95-4A06-93AA-2622E359BF89}" destId="{72621B9F-5CF1-41D4-9CC4-3D4672C54D5A}" srcOrd="0" destOrd="0" parTransId="{D6E4B7C1-DE4B-46F1-924C-853746E9B560}" sibTransId="{13FA80A9-99D8-4294-BC32-2A531003B7BB}"/>
    <dgm:cxn modelId="{E9068540-9E89-4910-993E-6DEED9311814}" srcId="{012DFFB2-A97C-4E53-9CA6-903896254588}" destId="{2BD5DA2E-73BD-4924-BCE4-A7953439BB5A}" srcOrd="0" destOrd="0" parTransId="{565E7C64-14CB-4A1D-AA96-0ED475ADE857}" sibTransId="{23B0C4B5-DCF3-4AEA-B3FF-C445DC8D9546}"/>
    <dgm:cxn modelId="{00AD1D5B-8410-4BD2-9714-2FFB8CFD8270}" type="presOf" srcId="{6311A31E-CD4F-4E2A-9240-8720D5317E30}" destId="{FF9C1A7B-0DF2-48D6-8012-82686D8DF49C}" srcOrd="1" destOrd="0" presId="urn:microsoft.com/office/officeart/2005/8/layout/cycle4"/>
    <dgm:cxn modelId="{5852ED68-0094-4317-A1F2-E4AEE9E01E69}" type="presOf" srcId="{2BD5DA2E-73BD-4924-BCE4-A7953439BB5A}" destId="{040C27C3-7C1B-48CB-AB52-0D699259451B}" srcOrd="0" destOrd="0" presId="urn:microsoft.com/office/officeart/2005/8/layout/cycle4"/>
    <dgm:cxn modelId="{9658126A-AD8F-42AD-8EEE-865529C88352}" type="presOf" srcId="{92FECA74-2E6B-4F24-964C-691611D354F3}" destId="{5B8D6C09-9A09-4EB3-BCC6-57DFE522A22C}" srcOrd="0" destOrd="0" presId="urn:microsoft.com/office/officeart/2005/8/layout/cycle4"/>
    <dgm:cxn modelId="{6723914B-D965-4D07-8508-7233C4DD9C83}" type="presOf" srcId="{D3078F86-3507-4B19-A3B8-533161BC8A0D}" destId="{040C27C3-7C1B-48CB-AB52-0D699259451B}" srcOrd="0" destOrd="1" presId="urn:microsoft.com/office/officeart/2005/8/layout/cycle4"/>
    <dgm:cxn modelId="{06BBE76D-7108-4891-82F5-1345DCBDA6E6}" srcId="{F8A7659B-2BB2-4015-8D0A-F569352C94E6}" destId="{86571E3F-F179-4446-B98D-DEBF1ED8CFEA}" srcOrd="0" destOrd="0" parTransId="{64FE3707-934B-462E-AB7D-BC3F44E02981}" sibTransId="{9B2B8518-6A58-42EA-A2E4-12BF4A165ED9}"/>
    <dgm:cxn modelId="{F2AD966F-95A3-49F9-AABD-BC68BF65DB4A}" type="presOf" srcId="{72621B9F-5CF1-41D4-9CC4-3D4672C54D5A}" destId="{A1931A8C-13E6-40D7-8ACE-1D39CBFAF333}" srcOrd="0" destOrd="0" presId="urn:microsoft.com/office/officeart/2005/8/layout/cycle4"/>
    <dgm:cxn modelId="{2EF38552-E520-426B-88E6-2A9271144AD1}" type="presOf" srcId="{2BD5DA2E-73BD-4924-BCE4-A7953439BB5A}" destId="{D03DFF87-E9E1-466F-81C3-93C6EF4B3ADB}" srcOrd="1" destOrd="0" presId="urn:microsoft.com/office/officeart/2005/8/layout/cycle4"/>
    <dgm:cxn modelId="{4BCD7D84-5616-45D4-90F3-99F78D86505F}" type="presOf" srcId="{D3078F86-3507-4B19-A3B8-533161BC8A0D}" destId="{D03DFF87-E9E1-466F-81C3-93C6EF4B3ADB}" srcOrd="1" destOrd="1" presId="urn:microsoft.com/office/officeart/2005/8/layout/cycle4"/>
    <dgm:cxn modelId="{B4E9488F-2960-4B19-BF44-8748D983D9E1}" type="presOf" srcId="{8146BF4D-05DB-4670-8521-9EA1B97E0EB0}" destId="{D4CFBAC7-D33E-4565-8CFC-A9602E06ED91}" srcOrd="1" destOrd="1" presId="urn:microsoft.com/office/officeart/2005/8/layout/cycle4"/>
    <dgm:cxn modelId="{88B94B8F-4F20-4EC9-BC45-249095736E81}" srcId="{92FECA74-2E6B-4F24-964C-691611D354F3}" destId="{F8A7659B-2BB2-4015-8D0A-F569352C94E6}" srcOrd="2" destOrd="0" parTransId="{EFA73F44-10E2-4F99-9AA5-03FE59CAEDE4}" sibTransId="{45E0D8F4-5F43-4FDE-B442-7BC5A34890DA}"/>
    <dgm:cxn modelId="{CAD460AD-95CC-45D2-A94C-046CC36ACDA9}" srcId="{012DFFB2-A97C-4E53-9CA6-903896254588}" destId="{D3078F86-3507-4B19-A3B8-533161BC8A0D}" srcOrd="1" destOrd="0" parTransId="{2ABF5043-E6DB-4917-B352-455284617E9E}" sibTransId="{22B8C9A6-87D3-4578-B517-CE10E0A6786D}"/>
    <dgm:cxn modelId="{4C0019BA-D2DE-484F-A91F-18F323FDC569}" type="presOf" srcId="{86571E3F-F179-4446-B98D-DEBF1ED8CFEA}" destId="{2F77C29F-5BC4-4435-86DE-87CDC90DE7FA}" srcOrd="1" destOrd="0" presId="urn:microsoft.com/office/officeart/2005/8/layout/cycle4"/>
    <dgm:cxn modelId="{AF531BC4-E228-458A-9FD3-A1909E09242D}" type="presOf" srcId="{8146BF4D-05DB-4670-8521-9EA1B97E0EB0}" destId="{A1931A8C-13E6-40D7-8ACE-1D39CBFAF333}" srcOrd="0" destOrd="1" presId="urn:microsoft.com/office/officeart/2005/8/layout/cycle4"/>
    <dgm:cxn modelId="{214BC1C6-EAE0-4CF8-91A0-D35D2ABCE2B6}" type="presOf" srcId="{6311A31E-CD4F-4E2A-9240-8720D5317E30}" destId="{6B5A4D53-E679-449D-852E-E6ADA3BFF22C}" srcOrd="0" destOrd="0" presId="urn:microsoft.com/office/officeart/2005/8/layout/cycle4"/>
    <dgm:cxn modelId="{C0843BEE-5AD7-40F8-B8C9-1C4FA5060827}" srcId="{92FECA74-2E6B-4F24-964C-691611D354F3}" destId="{56683455-DD86-4416-8F19-35B2F6E4CE00}" srcOrd="3" destOrd="0" parTransId="{4F098102-3BFF-48DF-8045-02435B1DF46B}" sibTransId="{6B47ECD2-0246-4445-B2B5-8011799467EF}"/>
    <dgm:cxn modelId="{5BCE28F9-70CF-4B8D-A757-BC60355FD412}" srcId="{56683455-DD86-4416-8F19-35B2F6E4CE00}" destId="{6311A31E-CD4F-4E2A-9240-8720D5317E30}" srcOrd="0" destOrd="0" parTransId="{B43B9AED-B528-4CB1-88E7-35C2F539D048}" sibTransId="{41B6A107-BF67-4507-9DB2-3F90D690619B}"/>
    <dgm:cxn modelId="{6FBBF2FA-D28A-451D-B18C-0C3092CEFB10}" type="presOf" srcId="{72621B9F-5CF1-41D4-9CC4-3D4672C54D5A}" destId="{D4CFBAC7-D33E-4565-8CFC-A9602E06ED91}" srcOrd="1" destOrd="0" presId="urn:microsoft.com/office/officeart/2005/8/layout/cycle4"/>
    <dgm:cxn modelId="{34F75A54-E642-4A8F-B7AA-F0118F18FF69}" type="presParOf" srcId="{5B8D6C09-9A09-4EB3-BCC6-57DFE522A22C}" destId="{39CCE6BE-7381-4F79-A230-B4E4423AC509}" srcOrd="0" destOrd="0" presId="urn:microsoft.com/office/officeart/2005/8/layout/cycle4"/>
    <dgm:cxn modelId="{E486148E-2563-480D-BAEC-B487184E3765}" type="presParOf" srcId="{39CCE6BE-7381-4F79-A230-B4E4423AC509}" destId="{5DE160FE-796C-47B5-BCCE-650933ADDE26}" srcOrd="0" destOrd="0" presId="urn:microsoft.com/office/officeart/2005/8/layout/cycle4"/>
    <dgm:cxn modelId="{2322290B-CE1D-4D7F-9108-63190BE9B56C}" type="presParOf" srcId="{5DE160FE-796C-47B5-BCCE-650933ADDE26}" destId="{A1931A8C-13E6-40D7-8ACE-1D39CBFAF333}" srcOrd="0" destOrd="0" presId="urn:microsoft.com/office/officeart/2005/8/layout/cycle4"/>
    <dgm:cxn modelId="{1B17292A-86CE-42C5-B894-282F7C7235CD}" type="presParOf" srcId="{5DE160FE-796C-47B5-BCCE-650933ADDE26}" destId="{D4CFBAC7-D33E-4565-8CFC-A9602E06ED91}" srcOrd="1" destOrd="0" presId="urn:microsoft.com/office/officeart/2005/8/layout/cycle4"/>
    <dgm:cxn modelId="{66D0FF51-4C52-48DA-BF2C-7D2954755DA4}" type="presParOf" srcId="{39CCE6BE-7381-4F79-A230-B4E4423AC509}" destId="{FC9D77DE-F7FF-43C3-8866-C70D6100FF3A}" srcOrd="1" destOrd="0" presId="urn:microsoft.com/office/officeart/2005/8/layout/cycle4"/>
    <dgm:cxn modelId="{6CB15D41-7542-44DF-8CFC-0073383F8F91}" type="presParOf" srcId="{FC9D77DE-F7FF-43C3-8866-C70D6100FF3A}" destId="{040C27C3-7C1B-48CB-AB52-0D699259451B}" srcOrd="0" destOrd="0" presId="urn:microsoft.com/office/officeart/2005/8/layout/cycle4"/>
    <dgm:cxn modelId="{8E1BD944-F983-4C7E-BB54-12E6A362908E}" type="presParOf" srcId="{FC9D77DE-F7FF-43C3-8866-C70D6100FF3A}" destId="{D03DFF87-E9E1-466F-81C3-93C6EF4B3ADB}" srcOrd="1" destOrd="0" presId="urn:microsoft.com/office/officeart/2005/8/layout/cycle4"/>
    <dgm:cxn modelId="{4758EDB8-0262-4FB9-8FA7-7B962A033964}" type="presParOf" srcId="{39CCE6BE-7381-4F79-A230-B4E4423AC509}" destId="{BDA1D503-C0E2-4B8B-8E35-E3F0D0F7D47A}" srcOrd="2" destOrd="0" presId="urn:microsoft.com/office/officeart/2005/8/layout/cycle4"/>
    <dgm:cxn modelId="{F44AE1A9-CC41-4A7E-8AC5-3DD8096B9E1D}" type="presParOf" srcId="{BDA1D503-C0E2-4B8B-8E35-E3F0D0F7D47A}" destId="{7D996162-2231-481A-9527-35A528586974}" srcOrd="0" destOrd="0" presId="urn:microsoft.com/office/officeart/2005/8/layout/cycle4"/>
    <dgm:cxn modelId="{C461CEED-5930-430C-860E-5A15CE17BB3D}" type="presParOf" srcId="{BDA1D503-C0E2-4B8B-8E35-E3F0D0F7D47A}" destId="{2F77C29F-5BC4-4435-86DE-87CDC90DE7FA}" srcOrd="1" destOrd="0" presId="urn:microsoft.com/office/officeart/2005/8/layout/cycle4"/>
    <dgm:cxn modelId="{A7FE263D-457C-4AF8-9B96-C9EEC377413B}" type="presParOf" srcId="{39CCE6BE-7381-4F79-A230-B4E4423AC509}" destId="{CE495088-668F-430E-A1AF-796D63FB987B}" srcOrd="3" destOrd="0" presId="urn:microsoft.com/office/officeart/2005/8/layout/cycle4"/>
    <dgm:cxn modelId="{EDB44FA8-F62A-4248-8F5F-B56DDF1D57B4}" type="presParOf" srcId="{CE495088-668F-430E-A1AF-796D63FB987B}" destId="{6B5A4D53-E679-449D-852E-E6ADA3BFF22C}" srcOrd="0" destOrd="0" presId="urn:microsoft.com/office/officeart/2005/8/layout/cycle4"/>
    <dgm:cxn modelId="{DB0A6D66-7692-4205-B9BF-82C255EDDB88}" type="presParOf" srcId="{CE495088-668F-430E-A1AF-796D63FB987B}" destId="{FF9C1A7B-0DF2-48D6-8012-82686D8DF49C}" srcOrd="1" destOrd="0" presId="urn:microsoft.com/office/officeart/2005/8/layout/cycle4"/>
    <dgm:cxn modelId="{F700987E-C64D-4F29-B15E-88A22F157E98}" type="presParOf" srcId="{39CCE6BE-7381-4F79-A230-B4E4423AC509}" destId="{25E4728C-C1EF-44BE-9B76-2286C0D76731}" srcOrd="4" destOrd="0" presId="urn:microsoft.com/office/officeart/2005/8/layout/cycle4"/>
    <dgm:cxn modelId="{A27C4CA6-3F80-455F-89C9-1957A3A16322}" type="presParOf" srcId="{5B8D6C09-9A09-4EB3-BCC6-57DFE522A22C}" destId="{C55BD06B-86B8-4BB2-957C-918BFA6E4682}" srcOrd="1" destOrd="0" presId="urn:microsoft.com/office/officeart/2005/8/layout/cycle4"/>
    <dgm:cxn modelId="{F8B2F136-8F86-49E5-9022-1C2930C5269F}" type="presParOf" srcId="{C55BD06B-86B8-4BB2-957C-918BFA6E4682}" destId="{014AAA92-FACD-4AD0-B001-17DB7E666517}" srcOrd="0" destOrd="0" presId="urn:microsoft.com/office/officeart/2005/8/layout/cycle4"/>
    <dgm:cxn modelId="{240AF389-1621-46D8-A228-BCB7AA1F4BFD}" type="presParOf" srcId="{C55BD06B-86B8-4BB2-957C-918BFA6E4682}" destId="{2D149CF0-0DA5-4297-BA03-981A33DD90A3}" srcOrd="1" destOrd="0" presId="urn:microsoft.com/office/officeart/2005/8/layout/cycle4"/>
    <dgm:cxn modelId="{63F3EEF8-2726-4D64-B06A-594AEBDD0673}" type="presParOf" srcId="{C55BD06B-86B8-4BB2-957C-918BFA6E4682}" destId="{88DEEB17-B159-4516-9768-294942D52653}" srcOrd="2" destOrd="0" presId="urn:microsoft.com/office/officeart/2005/8/layout/cycle4"/>
    <dgm:cxn modelId="{D95E46FF-31CC-4723-9465-43D7A1579F4F}" type="presParOf" srcId="{C55BD06B-86B8-4BB2-957C-918BFA6E4682}" destId="{2FBB63D0-C46C-4D02-B406-75EB53CA8F70}" srcOrd="3" destOrd="0" presId="urn:microsoft.com/office/officeart/2005/8/layout/cycle4"/>
    <dgm:cxn modelId="{4C6E535B-903B-497F-8E3E-76A164284782}" type="presParOf" srcId="{C55BD06B-86B8-4BB2-957C-918BFA6E4682}" destId="{4B80B355-828D-4D91-AA71-5164212E7097}" srcOrd="4" destOrd="0" presId="urn:microsoft.com/office/officeart/2005/8/layout/cycle4"/>
    <dgm:cxn modelId="{1CDEEC47-6DBD-4301-B01C-A692F82CE632}" type="presParOf" srcId="{5B8D6C09-9A09-4EB3-BCC6-57DFE522A22C}" destId="{595AA9B7-A3A7-4391-A83C-DC97C88C8412}" srcOrd="2" destOrd="0" presId="urn:microsoft.com/office/officeart/2005/8/layout/cycle4"/>
    <dgm:cxn modelId="{E28EA79A-7CB5-4B6E-891B-8767F112742A}" type="presParOf" srcId="{5B8D6C09-9A09-4EB3-BCC6-57DFE522A22C}" destId="{0721C876-FF88-49EF-8B50-D1F691E94ED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47E553-0FE0-4E04-804D-A90137FE69EA}" type="doc">
      <dgm:prSet loTypeId="urn:microsoft.com/office/officeart/2005/8/layout/process1" loCatId="process" qsTypeId="urn:microsoft.com/office/officeart/2005/8/quickstyle/simple5" qsCatId="simple" csTypeId="urn:microsoft.com/office/officeart/2005/8/colors/colorful4" csCatId="colorful" phldr="1"/>
      <dgm:spPr/>
    </dgm:pt>
    <dgm:pt modelId="{294E086B-02AA-4A44-B304-905EFB25E0DE}">
      <dgm:prSet phldrT="[Text]"/>
      <dgm:spPr/>
      <dgm:t>
        <a:bodyPr/>
        <a:lstStyle/>
        <a:p>
          <a:r>
            <a:rPr lang="en-US" dirty="0"/>
            <a:t>Notice/Identify/Name the emotion</a:t>
          </a:r>
        </a:p>
      </dgm:t>
    </dgm:pt>
    <dgm:pt modelId="{22F561D9-C16C-44F8-AF99-1C3DD3850090}" type="parTrans" cxnId="{D7A60614-054D-4789-AA3A-8C4F843292B9}">
      <dgm:prSet/>
      <dgm:spPr/>
      <dgm:t>
        <a:bodyPr/>
        <a:lstStyle/>
        <a:p>
          <a:endParaRPr lang="en-US"/>
        </a:p>
      </dgm:t>
    </dgm:pt>
    <dgm:pt modelId="{C51C9029-EDC0-4AFF-9BC5-5932D1503B64}" type="sibTrans" cxnId="{D7A60614-054D-4789-AA3A-8C4F843292B9}">
      <dgm:prSet/>
      <dgm:spPr/>
      <dgm:t>
        <a:bodyPr/>
        <a:lstStyle/>
        <a:p>
          <a:endParaRPr lang="en-US"/>
        </a:p>
      </dgm:t>
    </dgm:pt>
    <dgm:pt modelId="{7F867A55-AC18-4794-B63B-CF8301BBD584}">
      <dgm:prSet phldrT="[Text]"/>
      <dgm:spPr/>
      <dgm:t>
        <a:bodyPr/>
        <a:lstStyle/>
        <a:p>
          <a:r>
            <a:rPr lang="en-US" dirty="0"/>
            <a:t>Understand the source of the emotion</a:t>
          </a:r>
        </a:p>
      </dgm:t>
    </dgm:pt>
    <dgm:pt modelId="{B2200189-ECF3-416A-BEDB-4AE2B0F11D2A}" type="parTrans" cxnId="{413DB9FA-B80C-47F8-ADFB-F575800DB76D}">
      <dgm:prSet/>
      <dgm:spPr/>
      <dgm:t>
        <a:bodyPr/>
        <a:lstStyle/>
        <a:p>
          <a:endParaRPr lang="en-US"/>
        </a:p>
      </dgm:t>
    </dgm:pt>
    <dgm:pt modelId="{BDBD8A2D-2FCF-408C-BD23-E4D8996A2FF0}" type="sibTrans" cxnId="{413DB9FA-B80C-47F8-ADFB-F575800DB76D}">
      <dgm:prSet/>
      <dgm:spPr/>
      <dgm:t>
        <a:bodyPr/>
        <a:lstStyle/>
        <a:p>
          <a:endParaRPr lang="en-US"/>
        </a:p>
      </dgm:t>
    </dgm:pt>
    <dgm:pt modelId="{7D3FD1D1-35EA-4213-A9EA-A071A146C4FF}">
      <dgm:prSet phldrT="[Text]"/>
      <dgm:spPr/>
      <dgm:t>
        <a:bodyPr/>
        <a:lstStyle/>
        <a:p>
          <a:r>
            <a:rPr lang="en-US" dirty="0"/>
            <a:t>Ask:  How is this serving me and my relationship with others?</a:t>
          </a:r>
        </a:p>
      </dgm:t>
    </dgm:pt>
    <dgm:pt modelId="{8FA4C9CC-B995-4D74-8DBD-884794931E8D}" type="parTrans" cxnId="{A00E8FD6-57CF-4502-A7A2-B9162DC9830E}">
      <dgm:prSet/>
      <dgm:spPr/>
      <dgm:t>
        <a:bodyPr/>
        <a:lstStyle/>
        <a:p>
          <a:endParaRPr lang="en-US"/>
        </a:p>
      </dgm:t>
    </dgm:pt>
    <dgm:pt modelId="{08298238-E25D-47FE-B4BB-E2561EA5B083}" type="sibTrans" cxnId="{A00E8FD6-57CF-4502-A7A2-B9162DC9830E}">
      <dgm:prSet/>
      <dgm:spPr/>
      <dgm:t>
        <a:bodyPr/>
        <a:lstStyle/>
        <a:p>
          <a:endParaRPr lang="en-US"/>
        </a:p>
      </dgm:t>
    </dgm:pt>
    <dgm:pt modelId="{6FE68164-EB15-43B3-804C-B2468F9CCCDE}">
      <dgm:prSet phldrT="[Text]"/>
      <dgm:spPr/>
      <dgm:t>
        <a:bodyPr/>
        <a:lstStyle/>
        <a:p>
          <a:r>
            <a:rPr lang="en-US"/>
            <a:t>Manage my response</a:t>
          </a:r>
          <a:endParaRPr lang="en-US" dirty="0"/>
        </a:p>
      </dgm:t>
    </dgm:pt>
    <dgm:pt modelId="{318A3550-91A4-4041-AC63-C7032902CD43}" type="parTrans" cxnId="{EA55A8AF-CB2C-47DF-BCD8-20321BEFCBBC}">
      <dgm:prSet/>
      <dgm:spPr/>
      <dgm:t>
        <a:bodyPr/>
        <a:lstStyle/>
        <a:p>
          <a:endParaRPr lang="en-US"/>
        </a:p>
      </dgm:t>
    </dgm:pt>
    <dgm:pt modelId="{B23E634D-92CB-4E85-8E7B-BD1380BC1747}" type="sibTrans" cxnId="{EA55A8AF-CB2C-47DF-BCD8-20321BEFCBBC}">
      <dgm:prSet/>
      <dgm:spPr/>
      <dgm:t>
        <a:bodyPr/>
        <a:lstStyle/>
        <a:p>
          <a:endParaRPr lang="en-US"/>
        </a:p>
      </dgm:t>
    </dgm:pt>
    <dgm:pt modelId="{E4BDA0DD-5FFF-402D-B6D1-416F381807F7}" type="pres">
      <dgm:prSet presAssocID="{FE47E553-0FE0-4E04-804D-A90137FE69EA}" presName="Name0" presStyleCnt="0">
        <dgm:presLayoutVars>
          <dgm:dir/>
          <dgm:resizeHandles val="exact"/>
        </dgm:presLayoutVars>
      </dgm:prSet>
      <dgm:spPr/>
    </dgm:pt>
    <dgm:pt modelId="{8437AD00-895B-41F5-81AC-E3A3EE7C8B96}" type="pres">
      <dgm:prSet presAssocID="{294E086B-02AA-4A44-B304-905EFB25E0DE}" presName="node" presStyleLbl="node1" presStyleIdx="0" presStyleCnt="4">
        <dgm:presLayoutVars>
          <dgm:bulletEnabled val="1"/>
        </dgm:presLayoutVars>
      </dgm:prSet>
      <dgm:spPr/>
    </dgm:pt>
    <dgm:pt modelId="{9F0436F4-EF81-476C-8123-8066F8901828}" type="pres">
      <dgm:prSet presAssocID="{C51C9029-EDC0-4AFF-9BC5-5932D1503B64}" presName="sibTrans" presStyleLbl="sibTrans2D1" presStyleIdx="0" presStyleCnt="3"/>
      <dgm:spPr/>
    </dgm:pt>
    <dgm:pt modelId="{295A449A-B4FB-4091-801A-5AA156043319}" type="pres">
      <dgm:prSet presAssocID="{C51C9029-EDC0-4AFF-9BC5-5932D1503B64}" presName="connectorText" presStyleLbl="sibTrans2D1" presStyleIdx="0" presStyleCnt="3"/>
      <dgm:spPr/>
    </dgm:pt>
    <dgm:pt modelId="{35D11A69-ECCA-4CA7-84BE-A08B9921F8AC}" type="pres">
      <dgm:prSet presAssocID="{7F867A55-AC18-4794-B63B-CF8301BBD584}" presName="node" presStyleLbl="node1" presStyleIdx="1" presStyleCnt="4">
        <dgm:presLayoutVars>
          <dgm:bulletEnabled val="1"/>
        </dgm:presLayoutVars>
      </dgm:prSet>
      <dgm:spPr/>
    </dgm:pt>
    <dgm:pt modelId="{2744C4B0-E9FC-4F1D-A3F9-4C1C428C6945}" type="pres">
      <dgm:prSet presAssocID="{BDBD8A2D-2FCF-408C-BD23-E4D8996A2FF0}" presName="sibTrans" presStyleLbl="sibTrans2D1" presStyleIdx="1" presStyleCnt="3"/>
      <dgm:spPr/>
    </dgm:pt>
    <dgm:pt modelId="{6CA01A9F-CAD1-44D1-A884-E74610E85491}" type="pres">
      <dgm:prSet presAssocID="{BDBD8A2D-2FCF-408C-BD23-E4D8996A2FF0}" presName="connectorText" presStyleLbl="sibTrans2D1" presStyleIdx="1" presStyleCnt="3"/>
      <dgm:spPr/>
    </dgm:pt>
    <dgm:pt modelId="{A31A83C1-14FC-40D8-B998-A5BA49D3FA42}" type="pres">
      <dgm:prSet presAssocID="{7D3FD1D1-35EA-4213-A9EA-A071A146C4FF}" presName="node" presStyleLbl="node1" presStyleIdx="2" presStyleCnt="4">
        <dgm:presLayoutVars>
          <dgm:bulletEnabled val="1"/>
        </dgm:presLayoutVars>
      </dgm:prSet>
      <dgm:spPr/>
    </dgm:pt>
    <dgm:pt modelId="{6A000E06-4967-4F47-B967-257938F21A35}" type="pres">
      <dgm:prSet presAssocID="{08298238-E25D-47FE-B4BB-E2561EA5B083}" presName="sibTrans" presStyleLbl="sibTrans2D1" presStyleIdx="2" presStyleCnt="3"/>
      <dgm:spPr/>
    </dgm:pt>
    <dgm:pt modelId="{3DD46855-FDEC-431C-A359-8EB64FCD98E9}" type="pres">
      <dgm:prSet presAssocID="{08298238-E25D-47FE-B4BB-E2561EA5B083}" presName="connectorText" presStyleLbl="sibTrans2D1" presStyleIdx="2" presStyleCnt="3"/>
      <dgm:spPr/>
    </dgm:pt>
    <dgm:pt modelId="{38252D58-D9D6-47A1-BCF8-119FC1E50469}" type="pres">
      <dgm:prSet presAssocID="{6FE68164-EB15-43B3-804C-B2468F9CCCDE}" presName="node" presStyleLbl="node1" presStyleIdx="3" presStyleCnt="4">
        <dgm:presLayoutVars>
          <dgm:bulletEnabled val="1"/>
        </dgm:presLayoutVars>
      </dgm:prSet>
      <dgm:spPr/>
    </dgm:pt>
  </dgm:ptLst>
  <dgm:cxnLst>
    <dgm:cxn modelId="{D7A60614-054D-4789-AA3A-8C4F843292B9}" srcId="{FE47E553-0FE0-4E04-804D-A90137FE69EA}" destId="{294E086B-02AA-4A44-B304-905EFB25E0DE}" srcOrd="0" destOrd="0" parTransId="{22F561D9-C16C-44F8-AF99-1C3DD3850090}" sibTransId="{C51C9029-EDC0-4AFF-9BC5-5932D1503B64}"/>
    <dgm:cxn modelId="{F7554722-AD71-4F45-BD4C-292E2BC5BD13}" type="presOf" srcId="{FE47E553-0FE0-4E04-804D-A90137FE69EA}" destId="{E4BDA0DD-5FFF-402D-B6D1-416F381807F7}" srcOrd="0" destOrd="0" presId="urn:microsoft.com/office/officeart/2005/8/layout/process1"/>
    <dgm:cxn modelId="{30341925-5E4A-4B06-AA05-9B45316AF643}" type="presOf" srcId="{C51C9029-EDC0-4AFF-9BC5-5932D1503B64}" destId="{295A449A-B4FB-4091-801A-5AA156043319}" srcOrd="1" destOrd="0" presId="urn:microsoft.com/office/officeart/2005/8/layout/process1"/>
    <dgm:cxn modelId="{A289F733-71EA-4D30-9644-F6F5B8F9A85C}" type="presOf" srcId="{294E086B-02AA-4A44-B304-905EFB25E0DE}" destId="{8437AD00-895B-41F5-81AC-E3A3EE7C8B96}" srcOrd="0" destOrd="0" presId="urn:microsoft.com/office/officeart/2005/8/layout/process1"/>
    <dgm:cxn modelId="{38E11A40-8E76-495C-B392-2185AAD86881}" type="presOf" srcId="{6FE68164-EB15-43B3-804C-B2468F9CCCDE}" destId="{38252D58-D9D6-47A1-BCF8-119FC1E50469}" srcOrd="0" destOrd="0" presId="urn:microsoft.com/office/officeart/2005/8/layout/process1"/>
    <dgm:cxn modelId="{6AFF7D65-B6E4-4A12-BDC7-2ADDBC48F5AB}" type="presOf" srcId="{08298238-E25D-47FE-B4BB-E2561EA5B083}" destId="{6A000E06-4967-4F47-B967-257938F21A35}" srcOrd="0" destOrd="0" presId="urn:microsoft.com/office/officeart/2005/8/layout/process1"/>
    <dgm:cxn modelId="{F8B3BF4B-1B10-405C-BF46-47F46C313BAF}" type="presOf" srcId="{BDBD8A2D-2FCF-408C-BD23-E4D8996A2FF0}" destId="{2744C4B0-E9FC-4F1D-A3F9-4C1C428C6945}" srcOrd="0" destOrd="0" presId="urn:microsoft.com/office/officeart/2005/8/layout/process1"/>
    <dgm:cxn modelId="{CF74A271-C317-405D-A09A-8A8A497DF504}" type="presOf" srcId="{7D3FD1D1-35EA-4213-A9EA-A071A146C4FF}" destId="{A31A83C1-14FC-40D8-B998-A5BA49D3FA42}" srcOrd="0" destOrd="0" presId="urn:microsoft.com/office/officeart/2005/8/layout/process1"/>
    <dgm:cxn modelId="{FE61C453-0C59-4874-8FFF-7AA116E69EDB}" type="presOf" srcId="{7F867A55-AC18-4794-B63B-CF8301BBD584}" destId="{35D11A69-ECCA-4CA7-84BE-A08B9921F8AC}" srcOrd="0" destOrd="0" presId="urn:microsoft.com/office/officeart/2005/8/layout/process1"/>
    <dgm:cxn modelId="{FB4E5681-F90B-414B-B057-B842B778BE88}" type="presOf" srcId="{08298238-E25D-47FE-B4BB-E2561EA5B083}" destId="{3DD46855-FDEC-431C-A359-8EB64FCD98E9}" srcOrd="1" destOrd="0" presId="urn:microsoft.com/office/officeart/2005/8/layout/process1"/>
    <dgm:cxn modelId="{EA55A8AF-CB2C-47DF-BCD8-20321BEFCBBC}" srcId="{FE47E553-0FE0-4E04-804D-A90137FE69EA}" destId="{6FE68164-EB15-43B3-804C-B2468F9CCCDE}" srcOrd="3" destOrd="0" parTransId="{318A3550-91A4-4041-AC63-C7032902CD43}" sibTransId="{B23E634D-92CB-4E85-8E7B-BD1380BC1747}"/>
    <dgm:cxn modelId="{ED7C49C3-D39B-4A2B-90DA-1BC37632A88D}" type="presOf" srcId="{C51C9029-EDC0-4AFF-9BC5-5932D1503B64}" destId="{9F0436F4-EF81-476C-8123-8066F8901828}" srcOrd="0" destOrd="0" presId="urn:microsoft.com/office/officeart/2005/8/layout/process1"/>
    <dgm:cxn modelId="{A00E8FD6-57CF-4502-A7A2-B9162DC9830E}" srcId="{FE47E553-0FE0-4E04-804D-A90137FE69EA}" destId="{7D3FD1D1-35EA-4213-A9EA-A071A146C4FF}" srcOrd="2" destOrd="0" parTransId="{8FA4C9CC-B995-4D74-8DBD-884794931E8D}" sibTransId="{08298238-E25D-47FE-B4BB-E2561EA5B083}"/>
    <dgm:cxn modelId="{5507C0F7-42D4-4094-BB75-60ED9266B33F}" type="presOf" srcId="{BDBD8A2D-2FCF-408C-BD23-E4D8996A2FF0}" destId="{6CA01A9F-CAD1-44D1-A884-E74610E85491}" srcOrd="1" destOrd="0" presId="urn:microsoft.com/office/officeart/2005/8/layout/process1"/>
    <dgm:cxn modelId="{413DB9FA-B80C-47F8-ADFB-F575800DB76D}" srcId="{FE47E553-0FE0-4E04-804D-A90137FE69EA}" destId="{7F867A55-AC18-4794-B63B-CF8301BBD584}" srcOrd="1" destOrd="0" parTransId="{B2200189-ECF3-416A-BEDB-4AE2B0F11D2A}" sibTransId="{BDBD8A2D-2FCF-408C-BD23-E4D8996A2FF0}"/>
    <dgm:cxn modelId="{B67C3E69-D758-47BE-8EEB-84DCC9F3097B}" type="presParOf" srcId="{E4BDA0DD-5FFF-402D-B6D1-416F381807F7}" destId="{8437AD00-895B-41F5-81AC-E3A3EE7C8B96}" srcOrd="0" destOrd="0" presId="urn:microsoft.com/office/officeart/2005/8/layout/process1"/>
    <dgm:cxn modelId="{01D1F4E0-B01F-454F-9232-86B6A49795E3}" type="presParOf" srcId="{E4BDA0DD-5FFF-402D-B6D1-416F381807F7}" destId="{9F0436F4-EF81-476C-8123-8066F8901828}" srcOrd="1" destOrd="0" presId="urn:microsoft.com/office/officeart/2005/8/layout/process1"/>
    <dgm:cxn modelId="{C6A7EC58-850C-43E7-827C-261479D44A39}" type="presParOf" srcId="{9F0436F4-EF81-476C-8123-8066F8901828}" destId="{295A449A-B4FB-4091-801A-5AA156043319}" srcOrd="0" destOrd="0" presId="urn:microsoft.com/office/officeart/2005/8/layout/process1"/>
    <dgm:cxn modelId="{87EFF58A-FFE4-4B48-9799-EAC03E0006B3}" type="presParOf" srcId="{E4BDA0DD-5FFF-402D-B6D1-416F381807F7}" destId="{35D11A69-ECCA-4CA7-84BE-A08B9921F8AC}" srcOrd="2" destOrd="0" presId="urn:microsoft.com/office/officeart/2005/8/layout/process1"/>
    <dgm:cxn modelId="{F74B2914-7F96-47CB-95A1-7ED756B3ADE1}" type="presParOf" srcId="{E4BDA0DD-5FFF-402D-B6D1-416F381807F7}" destId="{2744C4B0-E9FC-4F1D-A3F9-4C1C428C6945}" srcOrd="3" destOrd="0" presId="urn:microsoft.com/office/officeart/2005/8/layout/process1"/>
    <dgm:cxn modelId="{46892B93-1B27-40E5-9641-754BC31794D7}" type="presParOf" srcId="{2744C4B0-E9FC-4F1D-A3F9-4C1C428C6945}" destId="{6CA01A9F-CAD1-44D1-A884-E74610E85491}" srcOrd="0" destOrd="0" presId="urn:microsoft.com/office/officeart/2005/8/layout/process1"/>
    <dgm:cxn modelId="{ABAF9814-6422-406F-A762-71292A93CEA8}" type="presParOf" srcId="{E4BDA0DD-5FFF-402D-B6D1-416F381807F7}" destId="{A31A83C1-14FC-40D8-B998-A5BA49D3FA42}" srcOrd="4" destOrd="0" presId="urn:microsoft.com/office/officeart/2005/8/layout/process1"/>
    <dgm:cxn modelId="{C4760661-BEAA-4783-B122-ADC5692D082C}" type="presParOf" srcId="{E4BDA0DD-5FFF-402D-B6D1-416F381807F7}" destId="{6A000E06-4967-4F47-B967-257938F21A35}" srcOrd="5" destOrd="0" presId="urn:microsoft.com/office/officeart/2005/8/layout/process1"/>
    <dgm:cxn modelId="{27789B93-494C-4C79-8EAF-A9A027D18DFA}" type="presParOf" srcId="{6A000E06-4967-4F47-B967-257938F21A35}" destId="{3DD46855-FDEC-431C-A359-8EB64FCD98E9}" srcOrd="0" destOrd="0" presId="urn:microsoft.com/office/officeart/2005/8/layout/process1"/>
    <dgm:cxn modelId="{25839FF8-C15B-4472-9971-8301567B55C3}" type="presParOf" srcId="{E4BDA0DD-5FFF-402D-B6D1-416F381807F7}" destId="{38252D58-D9D6-47A1-BCF8-119FC1E5046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96162-2231-481A-9527-35A528586974}">
      <dsp:nvSpPr>
        <dsp:cNvPr id="0" name=""/>
        <dsp:cNvSpPr/>
      </dsp:nvSpPr>
      <dsp:spPr>
        <a:xfrm>
          <a:off x="4422102" y="2219653"/>
          <a:ext cx="2515213" cy="104454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1" indent="0" algn="l" defTabSz="444500">
            <a:lnSpc>
              <a:spcPct val="90000"/>
            </a:lnSpc>
            <a:spcBef>
              <a:spcPct val="0"/>
            </a:spcBef>
            <a:spcAft>
              <a:spcPct val="15000"/>
            </a:spcAft>
            <a:buFontTx/>
            <a:buNone/>
          </a:pPr>
          <a:r>
            <a:rPr lang="en-US" sz="1000" kern="1200" dirty="0"/>
            <a:t>Understand others’ emotions; treat them as they wish to be treated</a:t>
          </a:r>
        </a:p>
      </dsp:txBody>
      <dsp:txXfrm>
        <a:off x="5199612" y="2503733"/>
        <a:ext cx="1714759" cy="737517"/>
      </dsp:txXfrm>
    </dsp:sp>
    <dsp:sp modelId="{6B5A4D53-E679-449D-852E-E6ADA3BFF22C}">
      <dsp:nvSpPr>
        <dsp:cNvPr id="0" name=""/>
        <dsp:cNvSpPr/>
      </dsp:nvSpPr>
      <dsp:spPr>
        <a:xfrm>
          <a:off x="1061192" y="2134596"/>
          <a:ext cx="2310811" cy="104454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FontTx/>
            <a:buNone/>
          </a:pPr>
          <a:r>
            <a:rPr lang="en-US" sz="1000" kern="1200" dirty="0"/>
            <a:t>Control over emotions; think before acting</a:t>
          </a:r>
        </a:p>
      </dsp:txBody>
      <dsp:txXfrm>
        <a:off x="1084137" y="2418676"/>
        <a:ext cx="1571678" cy="737517"/>
      </dsp:txXfrm>
    </dsp:sp>
    <dsp:sp modelId="{040C27C3-7C1B-48CB-AB52-0D699259451B}">
      <dsp:nvSpPr>
        <dsp:cNvPr id="0" name=""/>
        <dsp:cNvSpPr/>
      </dsp:nvSpPr>
      <dsp:spPr>
        <a:xfrm>
          <a:off x="4427456" y="0"/>
          <a:ext cx="2371151" cy="104454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1" indent="0" algn="l" defTabSz="444500">
            <a:lnSpc>
              <a:spcPct val="90000"/>
            </a:lnSpc>
            <a:spcBef>
              <a:spcPct val="0"/>
            </a:spcBef>
            <a:spcAft>
              <a:spcPct val="15000"/>
            </a:spcAft>
            <a:buFontTx/>
            <a:buNone/>
          </a:pPr>
          <a:endParaRPr lang="en-US" sz="1000" kern="1200" dirty="0"/>
        </a:p>
        <a:p>
          <a:pPr marL="0" lvl="1" indent="0" algn="l" defTabSz="444500">
            <a:lnSpc>
              <a:spcPct val="90000"/>
            </a:lnSpc>
            <a:spcBef>
              <a:spcPct val="0"/>
            </a:spcBef>
            <a:spcAft>
              <a:spcPct val="15000"/>
            </a:spcAft>
            <a:buFontTx/>
            <a:buNone/>
          </a:pPr>
          <a:r>
            <a:rPr lang="en-US" sz="1000" kern="1200" dirty="0"/>
            <a:t>Develop a rapport with new people</a:t>
          </a:r>
        </a:p>
      </dsp:txBody>
      <dsp:txXfrm>
        <a:off x="5161746" y="22945"/>
        <a:ext cx="1613916" cy="737517"/>
      </dsp:txXfrm>
    </dsp:sp>
    <dsp:sp modelId="{A1931A8C-13E6-40D7-8ACE-1D39CBFAF333}">
      <dsp:nvSpPr>
        <dsp:cNvPr id="0" name=""/>
        <dsp:cNvSpPr/>
      </dsp:nvSpPr>
      <dsp:spPr>
        <a:xfrm>
          <a:off x="1035811" y="0"/>
          <a:ext cx="2233991" cy="104454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1" indent="0" algn="l" defTabSz="444500">
            <a:lnSpc>
              <a:spcPct val="90000"/>
            </a:lnSpc>
            <a:spcBef>
              <a:spcPct val="0"/>
            </a:spcBef>
            <a:spcAft>
              <a:spcPct val="15000"/>
            </a:spcAft>
            <a:buFontTx/>
            <a:buNone/>
          </a:pPr>
          <a:endParaRPr lang="en-US" sz="1000" kern="1200" dirty="0"/>
        </a:p>
        <a:p>
          <a:pPr marL="0" lvl="1" indent="0" algn="l" defTabSz="444500">
            <a:lnSpc>
              <a:spcPct val="90000"/>
            </a:lnSpc>
            <a:spcBef>
              <a:spcPct val="0"/>
            </a:spcBef>
            <a:spcAft>
              <a:spcPct val="15000"/>
            </a:spcAft>
            <a:buFontTx/>
            <a:buNone/>
          </a:pPr>
          <a:r>
            <a:rPr lang="en-US" sz="1000" kern="1200" dirty="0"/>
            <a:t>Understand own moods and emotions</a:t>
          </a:r>
        </a:p>
      </dsp:txBody>
      <dsp:txXfrm>
        <a:off x="1058756" y="22945"/>
        <a:ext cx="1517903" cy="737517"/>
      </dsp:txXfrm>
    </dsp:sp>
    <dsp:sp modelId="{014AAA92-FACD-4AD0-B001-17DB7E666517}">
      <dsp:nvSpPr>
        <dsp:cNvPr id="0" name=""/>
        <dsp:cNvSpPr/>
      </dsp:nvSpPr>
      <dsp:spPr>
        <a:xfrm>
          <a:off x="2413580" y="186059"/>
          <a:ext cx="1413396" cy="1413396"/>
        </a:xfrm>
        <a:prstGeom prst="pieWedg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Self Recognition</a:t>
          </a:r>
        </a:p>
      </dsp:txBody>
      <dsp:txXfrm>
        <a:off x="2827554" y="600033"/>
        <a:ext cx="999422" cy="999422"/>
      </dsp:txXfrm>
    </dsp:sp>
    <dsp:sp modelId="{2D149CF0-0DA5-4297-BA03-981A33DD90A3}">
      <dsp:nvSpPr>
        <dsp:cNvPr id="0" name=""/>
        <dsp:cNvSpPr/>
      </dsp:nvSpPr>
      <dsp:spPr>
        <a:xfrm rot="5400000">
          <a:off x="3892260" y="186059"/>
          <a:ext cx="1413396" cy="1413396"/>
        </a:xfrm>
        <a:prstGeom prst="pieWedg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Social Recognition</a:t>
          </a:r>
        </a:p>
      </dsp:txBody>
      <dsp:txXfrm rot="-5400000">
        <a:off x="3892260" y="600033"/>
        <a:ext cx="999422" cy="999422"/>
      </dsp:txXfrm>
    </dsp:sp>
    <dsp:sp modelId="{88DEEB17-B159-4516-9768-294942D52653}">
      <dsp:nvSpPr>
        <dsp:cNvPr id="0" name=""/>
        <dsp:cNvSpPr/>
      </dsp:nvSpPr>
      <dsp:spPr>
        <a:xfrm rot="10800000">
          <a:off x="3892260" y="1664739"/>
          <a:ext cx="1413396" cy="1413396"/>
        </a:xfrm>
        <a:prstGeom prst="pieWedg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Social Management</a:t>
          </a:r>
        </a:p>
      </dsp:txBody>
      <dsp:txXfrm rot="10800000">
        <a:off x="3892260" y="1664739"/>
        <a:ext cx="999422" cy="999422"/>
      </dsp:txXfrm>
    </dsp:sp>
    <dsp:sp modelId="{2FBB63D0-C46C-4D02-B406-75EB53CA8F70}">
      <dsp:nvSpPr>
        <dsp:cNvPr id="0" name=""/>
        <dsp:cNvSpPr/>
      </dsp:nvSpPr>
      <dsp:spPr>
        <a:xfrm rot="16200000">
          <a:off x="2413580" y="1664739"/>
          <a:ext cx="1413396" cy="1413396"/>
        </a:xfrm>
        <a:prstGeom prst="pieWedg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Self Management</a:t>
          </a:r>
        </a:p>
      </dsp:txBody>
      <dsp:txXfrm rot="5400000">
        <a:off x="2827554" y="1664739"/>
        <a:ext cx="999422" cy="999422"/>
      </dsp:txXfrm>
    </dsp:sp>
    <dsp:sp modelId="{595AA9B7-A3A7-4391-A83C-DC97C88C8412}">
      <dsp:nvSpPr>
        <dsp:cNvPr id="0" name=""/>
        <dsp:cNvSpPr/>
      </dsp:nvSpPr>
      <dsp:spPr>
        <a:xfrm>
          <a:off x="3615620" y="1338320"/>
          <a:ext cx="487997" cy="424345"/>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21C876-FF88-49EF-8B50-D1F691E94ED2}">
      <dsp:nvSpPr>
        <dsp:cNvPr id="0" name=""/>
        <dsp:cNvSpPr/>
      </dsp:nvSpPr>
      <dsp:spPr>
        <a:xfrm rot="10800000">
          <a:off x="3615620" y="1501530"/>
          <a:ext cx="487997" cy="424345"/>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A1B61-A07E-0C4D-979E-97A347A3847C}">
      <dsp:nvSpPr>
        <dsp:cNvPr id="0" name=""/>
        <dsp:cNvSpPr/>
      </dsp:nvSpPr>
      <dsp:spPr>
        <a:xfrm>
          <a:off x="1431629" y="662206"/>
          <a:ext cx="2331474" cy="2331474"/>
        </a:xfrm>
        <a:prstGeom prst="ellipse">
          <a:avLst/>
        </a:prstGeom>
        <a:gradFill rotWithShape="0">
          <a:gsLst>
            <a:gs pos="0">
              <a:schemeClr val="accent1">
                <a:shade val="80000"/>
                <a:hueOff val="247725"/>
                <a:satOff val="-20638"/>
                <a:lumOff val="31195"/>
                <a:alphaOff val="0"/>
                <a:tint val="98000"/>
                <a:satMod val="110000"/>
                <a:lumMod val="104000"/>
              </a:schemeClr>
            </a:gs>
            <a:gs pos="69000">
              <a:schemeClr val="accent1">
                <a:shade val="80000"/>
                <a:hueOff val="247725"/>
                <a:satOff val="-20638"/>
                <a:lumOff val="31195"/>
                <a:alphaOff val="0"/>
                <a:shade val="88000"/>
                <a:satMod val="130000"/>
                <a:lumMod val="92000"/>
              </a:schemeClr>
            </a:gs>
            <a:gs pos="100000">
              <a:schemeClr val="accent1">
                <a:shade val="80000"/>
                <a:hueOff val="247725"/>
                <a:satOff val="-20638"/>
                <a:lumOff val="31195"/>
                <a:alphaOff val="0"/>
                <a:shade val="78000"/>
                <a:satMod val="130000"/>
                <a:lumMod val="92000"/>
              </a:schemeClr>
            </a:gs>
          </a:gsLst>
          <a:lin ang="5400000" scaled="0"/>
        </a:gradFill>
        <a:ln w="9525"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84B1324-1BC4-1F45-A6C7-CD9B6AA534A9}">
      <dsp:nvSpPr>
        <dsp:cNvPr id="0" name=""/>
        <dsp:cNvSpPr/>
      </dsp:nvSpPr>
      <dsp:spPr>
        <a:xfrm>
          <a:off x="1897924" y="1128501"/>
          <a:ext cx="1398884" cy="1398884"/>
        </a:xfrm>
        <a:prstGeom prst="ellipse">
          <a:avLst/>
        </a:prstGeom>
        <a:gradFill rotWithShape="0">
          <a:gsLst>
            <a:gs pos="0">
              <a:schemeClr val="accent1">
                <a:shade val="80000"/>
                <a:hueOff val="123863"/>
                <a:satOff val="-10319"/>
                <a:lumOff val="15598"/>
                <a:alphaOff val="0"/>
                <a:tint val="98000"/>
                <a:satMod val="110000"/>
                <a:lumMod val="104000"/>
              </a:schemeClr>
            </a:gs>
            <a:gs pos="69000">
              <a:schemeClr val="accent1">
                <a:shade val="80000"/>
                <a:hueOff val="123863"/>
                <a:satOff val="-10319"/>
                <a:lumOff val="15598"/>
                <a:alphaOff val="0"/>
                <a:shade val="88000"/>
                <a:satMod val="130000"/>
                <a:lumMod val="92000"/>
              </a:schemeClr>
            </a:gs>
            <a:gs pos="100000">
              <a:schemeClr val="accent1">
                <a:shade val="80000"/>
                <a:hueOff val="123863"/>
                <a:satOff val="-10319"/>
                <a:lumOff val="15598"/>
                <a:alphaOff val="0"/>
                <a:shade val="78000"/>
                <a:satMod val="130000"/>
                <a:lumMod val="92000"/>
              </a:schemeClr>
            </a:gs>
          </a:gsLst>
          <a:lin ang="5400000" scaled="0"/>
        </a:gradFill>
        <a:ln w="9525"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6D34EA0-A76A-044B-91B8-61E49F8FA06C}">
      <dsp:nvSpPr>
        <dsp:cNvPr id="0" name=""/>
        <dsp:cNvSpPr/>
      </dsp:nvSpPr>
      <dsp:spPr>
        <a:xfrm>
          <a:off x="2364218" y="1594796"/>
          <a:ext cx="466294" cy="466294"/>
        </a:xfrm>
        <a:prstGeom prst="ellipse">
          <a:avLst/>
        </a:prstGeom>
        <a:gradFill rotWithShape="0">
          <a:gsLst>
            <a:gs pos="0">
              <a:schemeClr val="accent1">
                <a:shade val="80000"/>
                <a:hueOff val="0"/>
                <a:satOff val="0"/>
                <a:lumOff val="0"/>
                <a:alphaOff val="0"/>
                <a:tint val="98000"/>
                <a:satMod val="110000"/>
                <a:lumMod val="104000"/>
              </a:schemeClr>
            </a:gs>
            <a:gs pos="69000">
              <a:schemeClr val="accent1">
                <a:shade val="80000"/>
                <a:hueOff val="0"/>
                <a:satOff val="0"/>
                <a:lumOff val="0"/>
                <a:alphaOff val="0"/>
                <a:shade val="88000"/>
                <a:satMod val="130000"/>
                <a:lumMod val="92000"/>
              </a:schemeClr>
            </a:gs>
            <a:gs pos="100000">
              <a:schemeClr val="accent1">
                <a:shade val="80000"/>
                <a:hueOff val="0"/>
                <a:satOff val="0"/>
                <a:lumOff val="0"/>
                <a:alphaOff val="0"/>
                <a:shade val="78000"/>
                <a:satMod val="130000"/>
                <a:lumMod val="92000"/>
              </a:schemeClr>
            </a:gs>
          </a:gsLst>
          <a:lin ang="5400000" scaled="0"/>
        </a:gradFill>
        <a:ln w="9525"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27FCAB2-3AAA-A345-95E6-CF468DD8C1AA}">
      <dsp:nvSpPr>
        <dsp:cNvPr id="0" name=""/>
        <dsp:cNvSpPr/>
      </dsp:nvSpPr>
      <dsp:spPr>
        <a:xfrm>
          <a:off x="4211945" y="98222"/>
          <a:ext cx="1965887" cy="22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0" i="0" kern="1200" dirty="0"/>
            <a:t>Genetics</a:t>
          </a:r>
          <a:endParaRPr lang="en-US" sz="2800" b="0" i="0" kern="1200" dirty="0"/>
        </a:p>
      </dsp:txBody>
      <dsp:txXfrm>
        <a:off x="4211945" y="98222"/>
        <a:ext cx="1965887" cy="220208"/>
      </dsp:txXfrm>
    </dsp:sp>
    <dsp:sp modelId="{4A2B2E39-74CB-944A-B270-DD70C6C77C43}">
      <dsp:nvSpPr>
        <dsp:cNvPr id="0" name=""/>
        <dsp:cNvSpPr/>
      </dsp:nvSpPr>
      <dsp:spPr>
        <a:xfrm>
          <a:off x="3800090" y="309982"/>
          <a:ext cx="29143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EC62A11-86C3-F540-B2D4-27AFC660C46A}">
      <dsp:nvSpPr>
        <dsp:cNvPr id="0" name=""/>
        <dsp:cNvSpPr/>
      </dsp:nvSpPr>
      <dsp:spPr>
        <a:xfrm rot="5400000">
          <a:off x="2526081" y="451717"/>
          <a:ext cx="1404286" cy="1149953"/>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50B48FD-FA41-E743-A73E-B3A532EF32CF}">
      <dsp:nvSpPr>
        <dsp:cNvPr id="0" name=""/>
        <dsp:cNvSpPr/>
      </dsp:nvSpPr>
      <dsp:spPr>
        <a:xfrm>
          <a:off x="4289944" y="572763"/>
          <a:ext cx="2239555" cy="50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0" i="0" kern="1200" dirty="0"/>
            <a:t>Personality</a:t>
          </a:r>
          <a:endParaRPr lang="en-US" sz="2800" b="0" i="0" kern="1200" dirty="0"/>
        </a:p>
      </dsp:txBody>
      <dsp:txXfrm>
        <a:off x="4289944" y="572763"/>
        <a:ext cx="2239555" cy="501802"/>
      </dsp:txXfrm>
    </dsp:sp>
    <dsp:sp modelId="{BA98900B-5B47-C44A-9A18-27F251D95985}">
      <dsp:nvSpPr>
        <dsp:cNvPr id="0" name=""/>
        <dsp:cNvSpPr/>
      </dsp:nvSpPr>
      <dsp:spPr>
        <a:xfrm>
          <a:off x="3860248" y="905068"/>
          <a:ext cx="29143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722C9B2-AD58-4A46-80BF-EA3A43E6E351}">
      <dsp:nvSpPr>
        <dsp:cNvPr id="0" name=""/>
        <dsp:cNvSpPr/>
      </dsp:nvSpPr>
      <dsp:spPr>
        <a:xfrm rot="5400000">
          <a:off x="2770944" y="1065240"/>
          <a:ext cx="1248737" cy="927538"/>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2A2A221-2548-B749-84B2-DB60E246716E}">
      <dsp:nvSpPr>
        <dsp:cNvPr id="0" name=""/>
        <dsp:cNvSpPr/>
      </dsp:nvSpPr>
      <dsp:spPr>
        <a:xfrm>
          <a:off x="4104953" y="1396344"/>
          <a:ext cx="1995730" cy="30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0" i="0" kern="1200" dirty="0"/>
            <a:t>Behavior</a:t>
          </a:r>
          <a:endParaRPr lang="en-US" sz="2800" b="0" i="0" kern="1200" dirty="0"/>
        </a:p>
      </dsp:txBody>
      <dsp:txXfrm>
        <a:off x="4104953" y="1396344"/>
        <a:ext cx="1995730" cy="307964"/>
      </dsp:txXfrm>
    </dsp:sp>
    <dsp:sp modelId="{855052B3-B674-3740-A6C0-32C1070A43C5}">
      <dsp:nvSpPr>
        <dsp:cNvPr id="0" name=""/>
        <dsp:cNvSpPr/>
      </dsp:nvSpPr>
      <dsp:spPr>
        <a:xfrm>
          <a:off x="3860248" y="1585081"/>
          <a:ext cx="29143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6AFD31C-5A45-5549-A61F-E242AF12D63E}">
      <dsp:nvSpPr>
        <dsp:cNvPr id="0" name=""/>
        <dsp:cNvSpPr/>
      </dsp:nvSpPr>
      <dsp:spPr>
        <a:xfrm rot="5400000">
          <a:off x="3115342" y="1734102"/>
          <a:ext cx="892177" cy="59336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13983-3DEA-48D8-85A6-CC429AE586B4}">
      <dsp:nvSpPr>
        <dsp:cNvPr id="0" name=""/>
        <dsp:cNvSpPr/>
      </dsp:nvSpPr>
      <dsp:spPr>
        <a:xfrm>
          <a:off x="1820" y="1096"/>
          <a:ext cx="4929303" cy="1194824"/>
        </a:xfrm>
        <a:prstGeom prst="roundRect">
          <a:avLst>
            <a:gd name="adj" fmla="val 10000"/>
          </a:avLst>
        </a:prstGeom>
        <a:solidFill>
          <a:schemeClr val="accent3">
            <a:shade val="8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Behavior</a:t>
          </a:r>
        </a:p>
      </dsp:txBody>
      <dsp:txXfrm>
        <a:off x="36815" y="36091"/>
        <a:ext cx="4859313" cy="1124834"/>
      </dsp:txXfrm>
    </dsp:sp>
    <dsp:sp modelId="{32F1F4E6-C2EA-4156-BE8E-1AEC37BBFADC}">
      <dsp:nvSpPr>
        <dsp:cNvPr id="0" name=""/>
        <dsp:cNvSpPr/>
      </dsp:nvSpPr>
      <dsp:spPr>
        <a:xfrm>
          <a:off x="1820" y="1326759"/>
          <a:ext cx="2365308" cy="1194824"/>
        </a:xfrm>
        <a:prstGeom prst="roundRect">
          <a:avLst>
            <a:gd name="adj" fmla="val 10000"/>
          </a:avLst>
        </a:prstGeom>
        <a:solidFill>
          <a:schemeClr val="accent3">
            <a:tint val="99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Thoughts</a:t>
          </a:r>
          <a:endParaRPr lang="en-US" sz="3500" kern="1200" dirty="0"/>
        </a:p>
      </dsp:txBody>
      <dsp:txXfrm>
        <a:off x="36815" y="1361754"/>
        <a:ext cx="2295318" cy="1124834"/>
      </dsp:txXfrm>
    </dsp:sp>
    <dsp:sp modelId="{981489C3-73A4-4B2C-9AFE-C15A31D82FFB}">
      <dsp:nvSpPr>
        <dsp:cNvPr id="0" name=""/>
        <dsp:cNvSpPr/>
      </dsp:nvSpPr>
      <dsp:spPr>
        <a:xfrm>
          <a:off x="2565815" y="1326759"/>
          <a:ext cx="2365308" cy="1194824"/>
        </a:xfrm>
        <a:prstGeom prst="roundRect">
          <a:avLst>
            <a:gd name="adj" fmla="val 10000"/>
          </a:avLst>
        </a:prstGeom>
        <a:solidFill>
          <a:schemeClr val="accent3">
            <a:tint val="99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Emotions</a:t>
          </a:r>
        </a:p>
      </dsp:txBody>
      <dsp:txXfrm>
        <a:off x="2600810" y="1361754"/>
        <a:ext cx="2295318" cy="1124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ABD4A-1722-4F80-9AEE-7ADEBDE59EF4}">
      <dsp:nvSpPr>
        <dsp:cNvPr id="0" name=""/>
        <dsp:cNvSpPr/>
      </dsp:nvSpPr>
      <dsp:spPr>
        <a:xfrm>
          <a:off x="1905" y="636722"/>
          <a:ext cx="1857374" cy="43200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Employees</a:t>
          </a:r>
        </a:p>
      </dsp:txBody>
      <dsp:txXfrm>
        <a:off x="1905" y="636722"/>
        <a:ext cx="1857374" cy="432000"/>
      </dsp:txXfrm>
    </dsp:sp>
    <dsp:sp modelId="{3A711F74-9172-4F6F-A32A-A8E7D9E4F680}">
      <dsp:nvSpPr>
        <dsp:cNvPr id="0" name=""/>
        <dsp:cNvSpPr/>
      </dsp:nvSpPr>
      <dsp:spPr>
        <a:xfrm>
          <a:off x="1905" y="1068722"/>
          <a:ext cx="1857374" cy="235855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Job satisfaction</a:t>
          </a:r>
        </a:p>
        <a:p>
          <a:pPr marL="114300" lvl="1" indent="-114300" algn="l" defTabSz="666750">
            <a:lnSpc>
              <a:spcPct val="90000"/>
            </a:lnSpc>
            <a:spcBef>
              <a:spcPct val="0"/>
            </a:spcBef>
            <a:spcAft>
              <a:spcPct val="15000"/>
            </a:spcAft>
            <a:buChar char="•"/>
          </a:pPr>
          <a:r>
            <a:rPr lang="en-US" sz="1500" kern="1200" dirty="0"/>
            <a:t>Performance</a:t>
          </a:r>
        </a:p>
        <a:p>
          <a:pPr marL="114300" lvl="1" indent="-114300" algn="l" defTabSz="666750">
            <a:lnSpc>
              <a:spcPct val="90000"/>
            </a:lnSpc>
            <a:spcBef>
              <a:spcPct val="0"/>
            </a:spcBef>
            <a:spcAft>
              <a:spcPct val="15000"/>
            </a:spcAft>
            <a:buChar char="•"/>
          </a:pPr>
          <a:r>
            <a:rPr lang="en-US" sz="1500" kern="1200" dirty="0"/>
            <a:t>Teamwork</a:t>
          </a:r>
        </a:p>
        <a:p>
          <a:pPr marL="114300" lvl="1" indent="-114300" algn="l" defTabSz="666750">
            <a:lnSpc>
              <a:spcPct val="90000"/>
            </a:lnSpc>
            <a:spcBef>
              <a:spcPct val="0"/>
            </a:spcBef>
            <a:spcAft>
              <a:spcPct val="15000"/>
            </a:spcAft>
            <a:buChar char="•"/>
          </a:pPr>
          <a:r>
            <a:rPr lang="en-US" sz="1500" kern="1200" dirty="0"/>
            <a:t>Conflict resolution</a:t>
          </a:r>
        </a:p>
        <a:p>
          <a:pPr marL="114300" lvl="1" indent="-114300" algn="l" defTabSz="666750">
            <a:lnSpc>
              <a:spcPct val="90000"/>
            </a:lnSpc>
            <a:spcBef>
              <a:spcPct val="0"/>
            </a:spcBef>
            <a:spcAft>
              <a:spcPct val="15000"/>
            </a:spcAft>
            <a:buChar char="•"/>
          </a:pPr>
          <a:r>
            <a:rPr lang="en-US" sz="1500" kern="1200" dirty="0"/>
            <a:t>Productivity</a:t>
          </a:r>
        </a:p>
      </dsp:txBody>
      <dsp:txXfrm>
        <a:off x="1905" y="1068722"/>
        <a:ext cx="1857374" cy="2358555"/>
      </dsp:txXfrm>
    </dsp:sp>
    <dsp:sp modelId="{63ACD944-5831-4CCD-BF58-FCC3A3718934}">
      <dsp:nvSpPr>
        <dsp:cNvPr id="0" name=""/>
        <dsp:cNvSpPr/>
      </dsp:nvSpPr>
      <dsp:spPr>
        <a:xfrm>
          <a:off x="2119312" y="636722"/>
          <a:ext cx="1857374" cy="43200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Businesses</a:t>
          </a:r>
        </a:p>
      </dsp:txBody>
      <dsp:txXfrm>
        <a:off x="2119312" y="636722"/>
        <a:ext cx="1857374" cy="432000"/>
      </dsp:txXfrm>
    </dsp:sp>
    <dsp:sp modelId="{0414C72C-5154-4E38-B6AE-34F1AC1093D4}">
      <dsp:nvSpPr>
        <dsp:cNvPr id="0" name=""/>
        <dsp:cNvSpPr/>
      </dsp:nvSpPr>
      <dsp:spPr>
        <a:xfrm>
          <a:off x="2119312" y="1068722"/>
          <a:ext cx="1857374" cy="235855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Retention</a:t>
          </a:r>
        </a:p>
        <a:p>
          <a:pPr marL="114300" lvl="1" indent="-114300" algn="l" defTabSz="666750">
            <a:lnSpc>
              <a:spcPct val="90000"/>
            </a:lnSpc>
            <a:spcBef>
              <a:spcPct val="0"/>
            </a:spcBef>
            <a:spcAft>
              <a:spcPct val="15000"/>
            </a:spcAft>
            <a:buChar char="•"/>
          </a:pPr>
          <a:r>
            <a:rPr lang="en-US" sz="1500" kern="1200" dirty="0"/>
            <a:t>Work climate</a:t>
          </a:r>
        </a:p>
        <a:p>
          <a:pPr marL="114300" lvl="1" indent="-114300" algn="l" defTabSz="666750">
            <a:lnSpc>
              <a:spcPct val="90000"/>
            </a:lnSpc>
            <a:spcBef>
              <a:spcPct val="0"/>
            </a:spcBef>
            <a:spcAft>
              <a:spcPct val="15000"/>
            </a:spcAft>
            <a:buChar char="•"/>
          </a:pPr>
          <a:r>
            <a:rPr lang="en-US" sz="1500" kern="1200" dirty="0"/>
            <a:t>Customer satisfaction</a:t>
          </a:r>
        </a:p>
        <a:p>
          <a:pPr marL="114300" lvl="1" indent="-114300" algn="l" defTabSz="666750">
            <a:lnSpc>
              <a:spcPct val="90000"/>
            </a:lnSpc>
            <a:spcBef>
              <a:spcPct val="0"/>
            </a:spcBef>
            <a:spcAft>
              <a:spcPct val="15000"/>
            </a:spcAft>
            <a:buChar char="•"/>
          </a:pPr>
          <a:r>
            <a:rPr lang="en-US" sz="1500" kern="1200" dirty="0"/>
            <a:t>Market share</a:t>
          </a:r>
        </a:p>
        <a:p>
          <a:pPr marL="114300" lvl="1" indent="-114300" algn="l" defTabSz="666750">
            <a:lnSpc>
              <a:spcPct val="90000"/>
            </a:lnSpc>
            <a:spcBef>
              <a:spcPct val="0"/>
            </a:spcBef>
            <a:spcAft>
              <a:spcPct val="15000"/>
            </a:spcAft>
            <a:buChar char="•"/>
          </a:pPr>
          <a:r>
            <a:rPr lang="en-US" sz="1500" kern="1200" dirty="0"/>
            <a:t>Revenue</a:t>
          </a:r>
        </a:p>
        <a:p>
          <a:pPr marL="114300" lvl="1" indent="-114300" algn="l" defTabSz="666750">
            <a:lnSpc>
              <a:spcPct val="90000"/>
            </a:lnSpc>
            <a:spcBef>
              <a:spcPct val="0"/>
            </a:spcBef>
            <a:spcAft>
              <a:spcPct val="15000"/>
            </a:spcAft>
            <a:buChar char="•"/>
          </a:pPr>
          <a:r>
            <a:rPr lang="en-US" sz="1500" kern="1200" dirty="0"/>
            <a:t>Sales</a:t>
          </a:r>
        </a:p>
        <a:p>
          <a:pPr marL="114300" lvl="1" indent="-114300" algn="l" defTabSz="666750">
            <a:lnSpc>
              <a:spcPct val="90000"/>
            </a:lnSpc>
            <a:spcBef>
              <a:spcPct val="0"/>
            </a:spcBef>
            <a:spcAft>
              <a:spcPct val="15000"/>
            </a:spcAft>
            <a:buChar char="•"/>
          </a:pPr>
          <a:r>
            <a:rPr lang="en-US" sz="1500" kern="1200" dirty="0"/>
            <a:t>Competitiveness</a:t>
          </a:r>
        </a:p>
        <a:p>
          <a:pPr marL="114300" lvl="1" indent="-114300" algn="l" defTabSz="666750">
            <a:lnSpc>
              <a:spcPct val="90000"/>
            </a:lnSpc>
            <a:spcBef>
              <a:spcPct val="0"/>
            </a:spcBef>
            <a:spcAft>
              <a:spcPct val="15000"/>
            </a:spcAft>
            <a:buChar char="•"/>
          </a:pPr>
          <a:r>
            <a:rPr lang="en-US" sz="1500" kern="1200" dirty="0"/>
            <a:t>Profits</a:t>
          </a:r>
        </a:p>
      </dsp:txBody>
      <dsp:txXfrm>
        <a:off x="2119312" y="1068722"/>
        <a:ext cx="1857374" cy="2358555"/>
      </dsp:txXfrm>
    </dsp:sp>
    <dsp:sp modelId="{E8C618AD-1FA0-4193-8BED-4126B5BDB3B9}">
      <dsp:nvSpPr>
        <dsp:cNvPr id="0" name=""/>
        <dsp:cNvSpPr/>
      </dsp:nvSpPr>
      <dsp:spPr>
        <a:xfrm>
          <a:off x="4236719" y="636722"/>
          <a:ext cx="1857374" cy="43200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Personal</a:t>
          </a:r>
        </a:p>
      </dsp:txBody>
      <dsp:txXfrm>
        <a:off x="4236719" y="636722"/>
        <a:ext cx="1857374" cy="432000"/>
      </dsp:txXfrm>
    </dsp:sp>
    <dsp:sp modelId="{9BDEA205-5DC6-47DC-B9E8-A9D08C514529}">
      <dsp:nvSpPr>
        <dsp:cNvPr id="0" name=""/>
        <dsp:cNvSpPr/>
      </dsp:nvSpPr>
      <dsp:spPr>
        <a:xfrm>
          <a:off x="4236719" y="1068722"/>
          <a:ext cx="1857374" cy="235855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Healthier relationships</a:t>
          </a:r>
        </a:p>
        <a:p>
          <a:pPr marL="114300" lvl="1" indent="-114300" algn="l" defTabSz="666750">
            <a:lnSpc>
              <a:spcPct val="90000"/>
            </a:lnSpc>
            <a:spcBef>
              <a:spcPct val="0"/>
            </a:spcBef>
            <a:spcAft>
              <a:spcPct val="15000"/>
            </a:spcAft>
            <a:buChar char="•"/>
          </a:pPr>
          <a:r>
            <a:rPr lang="en-US" sz="1500" kern="1200" dirty="0"/>
            <a:t>Less drug and alcohol use</a:t>
          </a:r>
        </a:p>
        <a:p>
          <a:pPr marL="114300" lvl="1" indent="-114300" algn="l" defTabSz="666750">
            <a:lnSpc>
              <a:spcPct val="90000"/>
            </a:lnSpc>
            <a:spcBef>
              <a:spcPct val="0"/>
            </a:spcBef>
            <a:spcAft>
              <a:spcPct val="15000"/>
            </a:spcAft>
            <a:buChar char="•"/>
          </a:pPr>
          <a:r>
            <a:rPr lang="en-US" sz="1500" kern="1200" dirty="0"/>
            <a:t>Less violence</a:t>
          </a:r>
        </a:p>
        <a:p>
          <a:pPr marL="114300" lvl="1" indent="-114300" algn="l" defTabSz="666750">
            <a:lnSpc>
              <a:spcPct val="90000"/>
            </a:lnSpc>
            <a:spcBef>
              <a:spcPct val="0"/>
            </a:spcBef>
            <a:spcAft>
              <a:spcPct val="15000"/>
            </a:spcAft>
            <a:buChar char="•"/>
          </a:pPr>
          <a:r>
            <a:rPr lang="en-US" sz="1500" kern="1200" dirty="0"/>
            <a:t>Better health</a:t>
          </a:r>
        </a:p>
        <a:p>
          <a:pPr marL="114300" lvl="1" indent="-114300" algn="l" defTabSz="666750">
            <a:lnSpc>
              <a:spcPct val="90000"/>
            </a:lnSpc>
            <a:spcBef>
              <a:spcPct val="0"/>
            </a:spcBef>
            <a:spcAft>
              <a:spcPct val="15000"/>
            </a:spcAft>
            <a:buChar char="•"/>
          </a:pPr>
          <a:r>
            <a:rPr lang="en-US" sz="1500" kern="1200" dirty="0"/>
            <a:t>Quality of life</a:t>
          </a:r>
        </a:p>
        <a:p>
          <a:pPr marL="114300" lvl="1" indent="-114300" algn="l" defTabSz="666750">
            <a:lnSpc>
              <a:spcPct val="90000"/>
            </a:lnSpc>
            <a:spcBef>
              <a:spcPct val="0"/>
            </a:spcBef>
            <a:spcAft>
              <a:spcPct val="15000"/>
            </a:spcAft>
            <a:buChar char="•"/>
          </a:pPr>
          <a:r>
            <a:rPr lang="en-US" sz="1500" kern="1200" dirty="0"/>
            <a:t>Longevity</a:t>
          </a:r>
        </a:p>
      </dsp:txBody>
      <dsp:txXfrm>
        <a:off x="4236719" y="1068722"/>
        <a:ext cx="1857374" cy="23585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96162-2231-481A-9527-35A528586974}">
      <dsp:nvSpPr>
        <dsp:cNvPr id="0" name=""/>
        <dsp:cNvSpPr/>
      </dsp:nvSpPr>
      <dsp:spPr>
        <a:xfrm>
          <a:off x="4422102" y="2219653"/>
          <a:ext cx="2515213" cy="104454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1" indent="0" algn="l" defTabSz="444500">
            <a:lnSpc>
              <a:spcPct val="90000"/>
            </a:lnSpc>
            <a:spcBef>
              <a:spcPct val="0"/>
            </a:spcBef>
            <a:spcAft>
              <a:spcPct val="15000"/>
            </a:spcAft>
            <a:buFontTx/>
            <a:buNone/>
          </a:pPr>
          <a:r>
            <a:rPr lang="en-US" sz="1000" kern="1200" dirty="0"/>
            <a:t>Understand others’ emotions; treat them as they wish to be treated</a:t>
          </a:r>
        </a:p>
      </dsp:txBody>
      <dsp:txXfrm>
        <a:off x="5199612" y="2503733"/>
        <a:ext cx="1714759" cy="737517"/>
      </dsp:txXfrm>
    </dsp:sp>
    <dsp:sp modelId="{6B5A4D53-E679-449D-852E-E6ADA3BFF22C}">
      <dsp:nvSpPr>
        <dsp:cNvPr id="0" name=""/>
        <dsp:cNvSpPr/>
      </dsp:nvSpPr>
      <dsp:spPr>
        <a:xfrm>
          <a:off x="1061192" y="2134596"/>
          <a:ext cx="2310811" cy="104454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FontTx/>
            <a:buNone/>
          </a:pPr>
          <a:r>
            <a:rPr lang="en-US" sz="1000" kern="1200" dirty="0"/>
            <a:t>Control over emotions; think before acting</a:t>
          </a:r>
        </a:p>
      </dsp:txBody>
      <dsp:txXfrm>
        <a:off x="1084137" y="2418676"/>
        <a:ext cx="1571678" cy="737517"/>
      </dsp:txXfrm>
    </dsp:sp>
    <dsp:sp modelId="{040C27C3-7C1B-48CB-AB52-0D699259451B}">
      <dsp:nvSpPr>
        <dsp:cNvPr id="0" name=""/>
        <dsp:cNvSpPr/>
      </dsp:nvSpPr>
      <dsp:spPr>
        <a:xfrm>
          <a:off x="4427456" y="0"/>
          <a:ext cx="2371151" cy="104454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1" indent="0" algn="l" defTabSz="444500">
            <a:lnSpc>
              <a:spcPct val="90000"/>
            </a:lnSpc>
            <a:spcBef>
              <a:spcPct val="0"/>
            </a:spcBef>
            <a:spcAft>
              <a:spcPct val="15000"/>
            </a:spcAft>
            <a:buFontTx/>
            <a:buNone/>
          </a:pPr>
          <a:endParaRPr lang="en-US" sz="1000" kern="1200" dirty="0"/>
        </a:p>
        <a:p>
          <a:pPr marL="0" lvl="1" indent="0" algn="l" defTabSz="444500">
            <a:lnSpc>
              <a:spcPct val="90000"/>
            </a:lnSpc>
            <a:spcBef>
              <a:spcPct val="0"/>
            </a:spcBef>
            <a:spcAft>
              <a:spcPct val="15000"/>
            </a:spcAft>
            <a:buFontTx/>
            <a:buNone/>
          </a:pPr>
          <a:r>
            <a:rPr lang="en-US" sz="1000" kern="1200" dirty="0"/>
            <a:t>Develop a rapport with new people</a:t>
          </a:r>
        </a:p>
      </dsp:txBody>
      <dsp:txXfrm>
        <a:off x="5161746" y="22945"/>
        <a:ext cx="1613916" cy="737517"/>
      </dsp:txXfrm>
    </dsp:sp>
    <dsp:sp modelId="{A1931A8C-13E6-40D7-8ACE-1D39CBFAF333}">
      <dsp:nvSpPr>
        <dsp:cNvPr id="0" name=""/>
        <dsp:cNvSpPr/>
      </dsp:nvSpPr>
      <dsp:spPr>
        <a:xfrm>
          <a:off x="1035811" y="0"/>
          <a:ext cx="2233991" cy="104454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1" indent="0" algn="l" defTabSz="444500">
            <a:lnSpc>
              <a:spcPct val="90000"/>
            </a:lnSpc>
            <a:spcBef>
              <a:spcPct val="0"/>
            </a:spcBef>
            <a:spcAft>
              <a:spcPct val="15000"/>
            </a:spcAft>
            <a:buFontTx/>
            <a:buNone/>
          </a:pPr>
          <a:endParaRPr lang="en-US" sz="1000" kern="1200" dirty="0"/>
        </a:p>
        <a:p>
          <a:pPr marL="0" lvl="1" indent="0" algn="l" defTabSz="444500">
            <a:lnSpc>
              <a:spcPct val="90000"/>
            </a:lnSpc>
            <a:spcBef>
              <a:spcPct val="0"/>
            </a:spcBef>
            <a:spcAft>
              <a:spcPct val="15000"/>
            </a:spcAft>
            <a:buFontTx/>
            <a:buNone/>
          </a:pPr>
          <a:r>
            <a:rPr lang="en-US" sz="1000" kern="1200" dirty="0"/>
            <a:t>Understand own moods and emotions</a:t>
          </a:r>
        </a:p>
      </dsp:txBody>
      <dsp:txXfrm>
        <a:off x="1058756" y="22945"/>
        <a:ext cx="1517903" cy="737517"/>
      </dsp:txXfrm>
    </dsp:sp>
    <dsp:sp modelId="{014AAA92-FACD-4AD0-B001-17DB7E666517}">
      <dsp:nvSpPr>
        <dsp:cNvPr id="0" name=""/>
        <dsp:cNvSpPr/>
      </dsp:nvSpPr>
      <dsp:spPr>
        <a:xfrm>
          <a:off x="2413580" y="186059"/>
          <a:ext cx="1413396" cy="1413396"/>
        </a:xfrm>
        <a:prstGeom prst="pieWedg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Self Recognition</a:t>
          </a:r>
        </a:p>
      </dsp:txBody>
      <dsp:txXfrm>
        <a:off x="2827554" y="600033"/>
        <a:ext cx="999422" cy="999422"/>
      </dsp:txXfrm>
    </dsp:sp>
    <dsp:sp modelId="{2D149CF0-0DA5-4297-BA03-981A33DD90A3}">
      <dsp:nvSpPr>
        <dsp:cNvPr id="0" name=""/>
        <dsp:cNvSpPr/>
      </dsp:nvSpPr>
      <dsp:spPr>
        <a:xfrm rot="5400000">
          <a:off x="3892260" y="186059"/>
          <a:ext cx="1413396" cy="1413396"/>
        </a:xfrm>
        <a:prstGeom prst="pieWedg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Social Recognition</a:t>
          </a:r>
        </a:p>
      </dsp:txBody>
      <dsp:txXfrm rot="-5400000">
        <a:off x="3892260" y="600033"/>
        <a:ext cx="999422" cy="999422"/>
      </dsp:txXfrm>
    </dsp:sp>
    <dsp:sp modelId="{88DEEB17-B159-4516-9768-294942D52653}">
      <dsp:nvSpPr>
        <dsp:cNvPr id="0" name=""/>
        <dsp:cNvSpPr/>
      </dsp:nvSpPr>
      <dsp:spPr>
        <a:xfrm rot="10800000">
          <a:off x="3892260" y="1664739"/>
          <a:ext cx="1413396" cy="1413396"/>
        </a:xfrm>
        <a:prstGeom prst="pieWedg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Social Management</a:t>
          </a:r>
        </a:p>
      </dsp:txBody>
      <dsp:txXfrm rot="10800000">
        <a:off x="3892260" y="1664739"/>
        <a:ext cx="999422" cy="999422"/>
      </dsp:txXfrm>
    </dsp:sp>
    <dsp:sp modelId="{2FBB63D0-C46C-4D02-B406-75EB53CA8F70}">
      <dsp:nvSpPr>
        <dsp:cNvPr id="0" name=""/>
        <dsp:cNvSpPr/>
      </dsp:nvSpPr>
      <dsp:spPr>
        <a:xfrm rot="16200000">
          <a:off x="2413580" y="1664739"/>
          <a:ext cx="1413396" cy="1413396"/>
        </a:xfrm>
        <a:prstGeom prst="pieWedg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Self Management</a:t>
          </a:r>
        </a:p>
      </dsp:txBody>
      <dsp:txXfrm rot="5400000">
        <a:off x="2827554" y="1664739"/>
        <a:ext cx="999422" cy="999422"/>
      </dsp:txXfrm>
    </dsp:sp>
    <dsp:sp modelId="{595AA9B7-A3A7-4391-A83C-DC97C88C8412}">
      <dsp:nvSpPr>
        <dsp:cNvPr id="0" name=""/>
        <dsp:cNvSpPr/>
      </dsp:nvSpPr>
      <dsp:spPr>
        <a:xfrm>
          <a:off x="3615620" y="1338320"/>
          <a:ext cx="487997" cy="424345"/>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21C876-FF88-49EF-8B50-D1F691E94ED2}">
      <dsp:nvSpPr>
        <dsp:cNvPr id="0" name=""/>
        <dsp:cNvSpPr/>
      </dsp:nvSpPr>
      <dsp:spPr>
        <a:xfrm rot="10800000">
          <a:off x="3615620" y="1501530"/>
          <a:ext cx="487997" cy="424345"/>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7AD00-895B-41F5-81AC-E3A3EE7C8B96}">
      <dsp:nvSpPr>
        <dsp:cNvPr id="0" name=""/>
        <dsp:cNvSpPr/>
      </dsp:nvSpPr>
      <dsp:spPr>
        <a:xfrm>
          <a:off x="3398" y="1755053"/>
          <a:ext cx="1486040" cy="891624"/>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Notice/Identify/Name the emotion</a:t>
          </a:r>
        </a:p>
      </dsp:txBody>
      <dsp:txXfrm>
        <a:off x="29513" y="1781168"/>
        <a:ext cx="1433810" cy="839394"/>
      </dsp:txXfrm>
    </dsp:sp>
    <dsp:sp modelId="{9F0436F4-EF81-476C-8123-8066F8901828}">
      <dsp:nvSpPr>
        <dsp:cNvPr id="0" name=""/>
        <dsp:cNvSpPr/>
      </dsp:nvSpPr>
      <dsp:spPr>
        <a:xfrm>
          <a:off x="1638043" y="2016596"/>
          <a:ext cx="315040" cy="368538"/>
        </a:xfrm>
        <a:prstGeom prst="rightArrow">
          <a:avLst>
            <a:gd name="adj1" fmla="val 60000"/>
            <a:gd name="adj2" fmla="val 5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638043" y="2090304"/>
        <a:ext cx="220528" cy="221122"/>
      </dsp:txXfrm>
    </dsp:sp>
    <dsp:sp modelId="{35D11A69-ECCA-4CA7-84BE-A08B9921F8AC}">
      <dsp:nvSpPr>
        <dsp:cNvPr id="0" name=""/>
        <dsp:cNvSpPr/>
      </dsp:nvSpPr>
      <dsp:spPr>
        <a:xfrm>
          <a:off x="2083855" y="1755053"/>
          <a:ext cx="1486040" cy="891624"/>
        </a:xfrm>
        <a:prstGeom prst="roundRect">
          <a:avLst>
            <a:gd name="adj" fmla="val 10000"/>
          </a:avLst>
        </a:prstGeom>
        <a:gradFill rotWithShape="0">
          <a:gsLst>
            <a:gs pos="0">
              <a:schemeClr val="accent4">
                <a:hueOff val="-2230638"/>
                <a:satOff val="4548"/>
                <a:lumOff val="2026"/>
                <a:alphaOff val="0"/>
                <a:tint val="98000"/>
                <a:satMod val="110000"/>
                <a:lumMod val="104000"/>
              </a:schemeClr>
            </a:gs>
            <a:gs pos="69000">
              <a:schemeClr val="accent4">
                <a:hueOff val="-2230638"/>
                <a:satOff val="4548"/>
                <a:lumOff val="2026"/>
                <a:alphaOff val="0"/>
                <a:shade val="88000"/>
                <a:satMod val="130000"/>
                <a:lumMod val="92000"/>
              </a:schemeClr>
            </a:gs>
            <a:gs pos="100000">
              <a:schemeClr val="accent4">
                <a:hueOff val="-2230638"/>
                <a:satOff val="4548"/>
                <a:lumOff val="2026"/>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Understand the source of the emotion</a:t>
          </a:r>
        </a:p>
      </dsp:txBody>
      <dsp:txXfrm>
        <a:off x="2109970" y="1781168"/>
        <a:ext cx="1433810" cy="839394"/>
      </dsp:txXfrm>
    </dsp:sp>
    <dsp:sp modelId="{2744C4B0-E9FC-4F1D-A3F9-4C1C428C6945}">
      <dsp:nvSpPr>
        <dsp:cNvPr id="0" name=""/>
        <dsp:cNvSpPr/>
      </dsp:nvSpPr>
      <dsp:spPr>
        <a:xfrm>
          <a:off x="3718500" y="2016596"/>
          <a:ext cx="315040" cy="368538"/>
        </a:xfrm>
        <a:prstGeom prst="rightArrow">
          <a:avLst>
            <a:gd name="adj1" fmla="val 60000"/>
            <a:gd name="adj2" fmla="val 50000"/>
          </a:avLst>
        </a:prstGeom>
        <a:gradFill rotWithShape="0">
          <a:gsLst>
            <a:gs pos="0">
              <a:schemeClr val="accent4">
                <a:hueOff val="-3345957"/>
                <a:satOff val="6822"/>
                <a:lumOff val="3039"/>
                <a:alphaOff val="0"/>
                <a:tint val="98000"/>
                <a:satMod val="110000"/>
                <a:lumMod val="104000"/>
              </a:schemeClr>
            </a:gs>
            <a:gs pos="69000">
              <a:schemeClr val="accent4">
                <a:hueOff val="-3345957"/>
                <a:satOff val="6822"/>
                <a:lumOff val="3039"/>
                <a:alphaOff val="0"/>
                <a:shade val="88000"/>
                <a:satMod val="130000"/>
                <a:lumMod val="92000"/>
              </a:schemeClr>
            </a:gs>
            <a:gs pos="100000">
              <a:schemeClr val="accent4">
                <a:hueOff val="-3345957"/>
                <a:satOff val="6822"/>
                <a:lumOff val="3039"/>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718500" y="2090304"/>
        <a:ext cx="220528" cy="221122"/>
      </dsp:txXfrm>
    </dsp:sp>
    <dsp:sp modelId="{A31A83C1-14FC-40D8-B998-A5BA49D3FA42}">
      <dsp:nvSpPr>
        <dsp:cNvPr id="0" name=""/>
        <dsp:cNvSpPr/>
      </dsp:nvSpPr>
      <dsp:spPr>
        <a:xfrm>
          <a:off x="4164312" y="1755053"/>
          <a:ext cx="1486040" cy="891624"/>
        </a:xfrm>
        <a:prstGeom prst="roundRect">
          <a:avLst>
            <a:gd name="adj" fmla="val 10000"/>
          </a:avLst>
        </a:prstGeom>
        <a:gradFill rotWithShape="0">
          <a:gsLst>
            <a:gs pos="0">
              <a:schemeClr val="accent4">
                <a:hueOff val="-4461276"/>
                <a:satOff val="9095"/>
                <a:lumOff val="4053"/>
                <a:alphaOff val="0"/>
                <a:tint val="98000"/>
                <a:satMod val="110000"/>
                <a:lumMod val="104000"/>
              </a:schemeClr>
            </a:gs>
            <a:gs pos="69000">
              <a:schemeClr val="accent4">
                <a:hueOff val="-4461276"/>
                <a:satOff val="9095"/>
                <a:lumOff val="4053"/>
                <a:alphaOff val="0"/>
                <a:shade val="88000"/>
                <a:satMod val="130000"/>
                <a:lumMod val="92000"/>
              </a:schemeClr>
            </a:gs>
            <a:gs pos="100000">
              <a:schemeClr val="accent4">
                <a:hueOff val="-4461276"/>
                <a:satOff val="9095"/>
                <a:lumOff val="4053"/>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Ask:  How is this serving me and my relationship with others?</a:t>
          </a:r>
        </a:p>
      </dsp:txBody>
      <dsp:txXfrm>
        <a:off x="4190427" y="1781168"/>
        <a:ext cx="1433810" cy="839394"/>
      </dsp:txXfrm>
    </dsp:sp>
    <dsp:sp modelId="{6A000E06-4967-4F47-B967-257938F21A35}">
      <dsp:nvSpPr>
        <dsp:cNvPr id="0" name=""/>
        <dsp:cNvSpPr/>
      </dsp:nvSpPr>
      <dsp:spPr>
        <a:xfrm>
          <a:off x="5798957" y="2016596"/>
          <a:ext cx="315040" cy="368538"/>
        </a:xfrm>
        <a:prstGeom prst="rightArrow">
          <a:avLst>
            <a:gd name="adj1" fmla="val 60000"/>
            <a:gd name="adj2" fmla="val 50000"/>
          </a:avLst>
        </a:prstGeom>
        <a:gradFill rotWithShape="0">
          <a:gsLst>
            <a:gs pos="0">
              <a:schemeClr val="accent4">
                <a:hueOff val="-6691913"/>
                <a:satOff val="13643"/>
                <a:lumOff val="6079"/>
                <a:alphaOff val="0"/>
                <a:tint val="98000"/>
                <a:satMod val="110000"/>
                <a:lumMod val="104000"/>
              </a:schemeClr>
            </a:gs>
            <a:gs pos="69000">
              <a:schemeClr val="accent4">
                <a:hueOff val="-6691913"/>
                <a:satOff val="13643"/>
                <a:lumOff val="6079"/>
                <a:alphaOff val="0"/>
                <a:shade val="88000"/>
                <a:satMod val="130000"/>
                <a:lumMod val="92000"/>
              </a:schemeClr>
            </a:gs>
            <a:gs pos="100000">
              <a:schemeClr val="accent4">
                <a:hueOff val="-6691913"/>
                <a:satOff val="13643"/>
                <a:lumOff val="6079"/>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798957" y="2090304"/>
        <a:ext cx="220528" cy="221122"/>
      </dsp:txXfrm>
    </dsp:sp>
    <dsp:sp modelId="{38252D58-D9D6-47A1-BCF8-119FC1E50469}">
      <dsp:nvSpPr>
        <dsp:cNvPr id="0" name=""/>
        <dsp:cNvSpPr/>
      </dsp:nvSpPr>
      <dsp:spPr>
        <a:xfrm>
          <a:off x="6244769" y="1755053"/>
          <a:ext cx="1486040" cy="891624"/>
        </a:xfrm>
        <a:prstGeom prst="roundRect">
          <a:avLst>
            <a:gd name="adj" fmla="val 10000"/>
          </a:avLst>
        </a:prstGeom>
        <a:gradFill rotWithShape="0">
          <a:gsLst>
            <a:gs pos="0">
              <a:schemeClr val="accent4">
                <a:hueOff val="-6691913"/>
                <a:satOff val="13643"/>
                <a:lumOff val="6079"/>
                <a:alphaOff val="0"/>
                <a:tint val="98000"/>
                <a:satMod val="110000"/>
                <a:lumMod val="104000"/>
              </a:schemeClr>
            </a:gs>
            <a:gs pos="69000">
              <a:schemeClr val="accent4">
                <a:hueOff val="-6691913"/>
                <a:satOff val="13643"/>
                <a:lumOff val="6079"/>
                <a:alphaOff val="0"/>
                <a:shade val="88000"/>
                <a:satMod val="130000"/>
                <a:lumMod val="92000"/>
              </a:schemeClr>
            </a:gs>
            <a:gs pos="100000">
              <a:schemeClr val="accent4">
                <a:hueOff val="-6691913"/>
                <a:satOff val="13643"/>
                <a:lumOff val="6079"/>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Manage my response</a:t>
          </a:r>
          <a:endParaRPr lang="en-US" sz="900" kern="1200" dirty="0"/>
        </a:p>
      </dsp:txBody>
      <dsp:txXfrm>
        <a:off x="6270884" y="1781168"/>
        <a:ext cx="1433810" cy="83939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52154075-DE93-4890-8C46-20A09411499F}" type="datetimeFigureOut">
              <a:rPr lang="en-US" smtClean="0"/>
              <a:t>5/18/2017</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11C72D2A-EE2B-4D06-9FF9-425F5B7E0040}" type="slidenum">
              <a:rPr lang="en-US" smtClean="0"/>
              <a:t>‹#›</a:t>
            </a:fld>
            <a:endParaRPr lang="en-US"/>
          </a:p>
        </p:txBody>
      </p:sp>
    </p:spTree>
    <p:extLst>
      <p:ext uri="{BB962C8B-B14F-4D97-AF65-F5344CB8AC3E}">
        <p14:creationId xmlns:p14="http://schemas.microsoft.com/office/powerpoint/2010/main" val="307451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1"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1C72D2A-EE2B-4D06-9FF9-425F5B7E0040}" type="slidenum">
              <a:rPr lang="en-US" smtClean="0"/>
              <a:t>1</a:t>
            </a:fld>
            <a:endParaRPr lang="en-US"/>
          </a:p>
        </p:txBody>
      </p:sp>
    </p:spTree>
    <p:extLst>
      <p:ext uri="{BB962C8B-B14F-4D97-AF65-F5344CB8AC3E}">
        <p14:creationId xmlns:p14="http://schemas.microsoft.com/office/powerpoint/2010/main" val="2990137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8162AA50-A5B6-443F-B233-81003A0D1B3B}" type="slidenum">
              <a:rPr lang="en-US" altLang="en-US" sz="1200">
                <a:solidFill>
                  <a:schemeClr val="tx1"/>
                </a:solidFill>
                <a:latin typeface="Calibri" panose="020F0502020204030204" pitchFamily="34" charset="0"/>
              </a:rPr>
              <a:pPr eaLnBrk="1" hangingPunct="1"/>
              <a:t>17</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35971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781007ED-9F3F-4F14-BF2D-1D1D3CC12901}" type="slidenum">
              <a:rPr lang="en-US" altLang="en-US" sz="1200">
                <a:solidFill>
                  <a:schemeClr val="tx1"/>
                </a:solidFill>
                <a:latin typeface="Calibri" panose="020F0502020204030204" pitchFamily="34" charset="0"/>
              </a:rPr>
              <a:pPr eaLnBrk="1" hangingPunct="1"/>
              <a:t>18</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23701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F0405B23-4D43-4511-A7D1-CF40A5103B50}" type="slidenum">
              <a:rPr lang="en-US" altLang="en-US" sz="1200">
                <a:solidFill>
                  <a:schemeClr val="tx1"/>
                </a:solidFill>
                <a:latin typeface="Calibri" panose="020F0502020204030204" pitchFamily="34" charset="0"/>
              </a:rPr>
              <a:pPr eaLnBrk="1" hangingPunct="1"/>
              <a:t>20</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682475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34C685B-A79B-45D7-AF63-0794B320B10A}" type="slidenum">
              <a:rPr lang="en-US" altLang="en-US" sz="1200">
                <a:solidFill>
                  <a:schemeClr val="tx1"/>
                </a:solidFill>
                <a:latin typeface="Calibri" panose="020F0502020204030204" pitchFamily="34" charset="0"/>
              </a:rPr>
              <a:pPr eaLnBrk="1" hangingPunct="1"/>
              <a:t>21</a:t>
            </a:fld>
            <a:endParaRPr lang="en-US" altLang="en-US" sz="1200">
              <a:solidFill>
                <a:schemeClr val="tx1"/>
              </a:solidFill>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3319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03AA74D2-FB86-421E-AAFB-C731A1D4E133}" type="slidenum">
              <a:rPr lang="en-US" altLang="en-US" sz="1200">
                <a:solidFill>
                  <a:schemeClr val="tx1"/>
                </a:solidFill>
                <a:latin typeface="Calibri" panose="020F0502020204030204" pitchFamily="34" charset="0"/>
              </a:rPr>
              <a:pPr eaLnBrk="1" hangingPunct="1"/>
              <a:t>22</a:t>
            </a:fld>
            <a:endParaRPr lang="en-US" altLang="en-US" sz="1200">
              <a:solidFill>
                <a:schemeClr val="tx1"/>
              </a:solidFill>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4661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2D3A0540-C276-4FF5-BB42-4FC8763B0EE5}" type="slidenum">
              <a:rPr lang="en-US" altLang="en-US" sz="1200">
                <a:solidFill>
                  <a:schemeClr val="tx1"/>
                </a:solidFill>
                <a:latin typeface="Calibri" panose="020F0502020204030204" pitchFamily="34" charset="0"/>
              </a:rPr>
              <a:pPr eaLnBrk="1" hangingPunct="1"/>
              <a:t>23</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2314120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F5E70A3D-7326-4E0B-8DDE-7959EF6AA295}" type="slidenum">
              <a:rPr lang="en-US" altLang="en-US" sz="1200">
                <a:solidFill>
                  <a:schemeClr val="tx1"/>
                </a:solidFill>
                <a:latin typeface="Calibri" panose="020F0502020204030204" pitchFamily="34" charset="0"/>
              </a:rPr>
              <a:pPr eaLnBrk="1" hangingPunct="1"/>
              <a:t>24</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594124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1C76888E-811C-4A13-ACEE-57B01C60A9FC}" type="slidenum">
              <a:rPr lang="en-US" altLang="en-US" sz="1200">
                <a:solidFill>
                  <a:schemeClr val="tx1"/>
                </a:solidFill>
                <a:latin typeface="Calibri" panose="020F0502020204030204" pitchFamily="34" charset="0"/>
              </a:rPr>
              <a:pPr eaLnBrk="1" hangingPunct="1"/>
              <a:t>25</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4104956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E69FB39C-2A21-44D5-8C72-416043568FAF}" type="slidenum">
              <a:rPr lang="en-US" altLang="en-US" sz="1200">
                <a:solidFill>
                  <a:schemeClr val="tx1"/>
                </a:solidFill>
                <a:latin typeface="Calibri" panose="020F0502020204030204" pitchFamily="34" charset="0"/>
              </a:rPr>
              <a:pPr eaLnBrk="1" hangingPunct="1"/>
              <a:t>26</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210885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A62C8EE5-04A1-43BC-A75E-E0E6500BF4EB}" type="slidenum">
              <a:rPr lang="en-US" altLang="en-US" sz="1200">
                <a:solidFill>
                  <a:schemeClr val="tx1"/>
                </a:solidFill>
                <a:latin typeface="Calibri" panose="020F0502020204030204" pitchFamily="34" charset="0"/>
              </a:rPr>
              <a:pPr eaLnBrk="1" hangingPunct="1"/>
              <a:t>27</a:t>
            </a:fld>
            <a:endParaRPr lang="en-US" altLang="en-US" sz="1200">
              <a:solidFill>
                <a:schemeClr val="tx1"/>
              </a:solidFill>
              <a:latin typeface="Calibri" panose="020F0502020204030204" pitchFamily="34" charset="0"/>
            </a:endParaRPr>
          </a:p>
        </p:txBody>
      </p:sp>
      <p:sp>
        <p:nvSpPr>
          <p:cNvPr id="6041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4575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72D2A-EE2B-4D06-9FF9-425F5B7E0040}" type="slidenum">
              <a:rPr lang="en-US" smtClean="0"/>
              <a:t>2</a:t>
            </a:fld>
            <a:endParaRPr lang="en-US"/>
          </a:p>
        </p:txBody>
      </p:sp>
    </p:spTree>
    <p:extLst>
      <p:ext uri="{BB962C8B-B14F-4D97-AF65-F5344CB8AC3E}">
        <p14:creationId xmlns:p14="http://schemas.microsoft.com/office/powerpoint/2010/main" val="3787948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35B2A8F-4185-480D-B26A-4E7892E20FB5}" type="slidenum">
              <a:rPr lang="en-US" altLang="en-US" sz="1200">
                <a:solidFill>
                  <a:schemeClr val="tx1"/>
                </a:solidFill>
                <a:latin typeface="Calibri" panose="020F0502020204030204" pitchFamily="34" charset="0"/>
              </a:rPr>
              <a:pPr eaLnBrk="1" hangingPunct="1"/>
              <a:t>28</a:t>
            </a:fld>
            <a:endParaRPr lang="en-US" altLang="en-US" sz="1200">
              <a:solidFill>
                <a:schemeClr val="tx1"/>
              </a:solidFill>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06308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D4EDF940-366F-4B14-AEB4-A4708CCCD01A}" type="slidenum">
              <a:rPr lang="en-US" altLang="en-US" sz="1200">
                <a:solidFill>
                  <a:schemeClr val="tx1"/>
                </a:solidFill>
                <a:latin typeface="Calibri" panose="020F0502020204030204" pitchFamily="34" charset="0"/>
              </a:rPr>
              <a:pPr eaLnBrk="1" hangingPunct="1"/>
              <a:t>29</a:t>
            </a:fld>
            <a:endParaRPr lang="en-US" altLang="en-US" sz="1200">
              <a:solidFill>
                <a:schemeClr val="tx1"/>
              </a:solidFill>
              <a:latin typeface="Calibri" panose="020F050202020403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29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96F2780E-8288-415D-BC5F-DB27F7B765C1}" type="slidenum">
              <a:rPr lang="en-US" altLang="en-US" sz="1200">
                <a:solidFill>
                  <a:schemeClr val="tx1"/>
                </a:solidFill>
                <a:latin typeface="Calibri" panose="020F0502020204030204" pitchFamily="34" charset="0"/>
              </a:rPr>
              <a:pPr eaLnBrk="1" hangingPunct="1"/>
              <a:t>31</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4275531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E18CAA0E-BA34-4C4F-BBD6-C9BCB7205EE7}" type="slidenum">
              <a:rPr lang="en-US" altLang="en-US" sz="1200">
                <a:solidFill>
                  <a:schemeClr val="tx1"/>
                </a:solidFill>
                <a:latin typeface="Calibri" panose="020F0502020204030204" pitchFamily="34" charset="0"/>
              </a:rPr>
              <a:pPr eaLnBrk="1" hangingPunct="1"/>
              <a:t>32</a:t>
            </a:fld>
            <a:endParaRPr lang="en-US" altLang="en-US" sz="1200">
              <a:solidFill>
                <a:schemeClr val="tx1"/>
              </a:solidFill>
              <a:latin typeface="Calibri" panose="020F050202020403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0645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09BED688-B70F-44F2-9619-840412A840AF}" type="slidenum">
              <a:rPr lang="en-US" altLang="en-US" sz="1200">
                <a:solidFill>
                  <a:schemeClr val="tx1"/>
                </a:solidFill>
                <a:latin typeface="Calibri" panose="020F0502020204030204" pitchFamily="34" charset="0"/>
              </a:rPr>
              <a:pPr eaLnBrk="1" hangingPunct="1"/>
              <a:t>34</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2906657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60C066C2-60CC-4091-AD46-8175846CFDEC}" type="slidenum">
              <a:rPr lang="en-US" altLang="en-US" sz="1200">
                <a:solidFill>
                  <a:schemeClr val="tx1"/>
                </a:solidFill>
                <a:latin typeface="Calibri" panose="020F0502020204030204" pitchFamily="34" charset="0"/>
              </a:rPr>
              <a:pPr eaLnBrk="1" hangingPunct="1"/>
              <a:t>35</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939463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8BC142F6-2960-4140-B6FE-6D7FB4B64FE9}" type="slidenum">
              <a:rPr lang="en-US" altLang="en-US" sz="1200">
                <a:solidFill>
                  <a:schemeClr val="tx1"/>
                </a:solidFill>
                <a:latin typeface="Calibri" panose="020F0502020204030204" pitchFamily="34" charset="0"/>
              </a:rPr>
              <a:pPr eaLnBrk="1" hangingPunct="1"/>
              <a:t>36</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2813668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4784DA0-0507-4364-A06D-7C6350A512BA}" type="slidenum">
              <a:rPr lang="en-US" altLang="en-US" sz="1200">
                <a:solidFill>
                  <a:schemeClr val="tx1"/>
                </a:solidFill>
                <a:latin typeface="Calibri" panose="020F0502020204030204" pitchFamily="34" charset="0"/>
              </a:rPr>
              <a:pPr eaLnBrk="1" hangingPunct="1"/>
              <a:t>37</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4241388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9E27B075-AF63-4811-91D5-B315D3E198CA}" type="slidenum">
              <a:rPr lang="en-US" altLang="en-US" sz="1200">
                <a:solidFill>
                  <a:schemeClr val="tx1"/>
                </a:solidFill>
                <a:latin typeface="Calibri" panose="020F0502020204030204" pitchFamily="34" charset="0"/>
              </a:rPr>
              <a:pPr eaLnBrk="1" hangingPunct="1"/>
              <a:t>40</a:t>
            </a:fld>
            <a:endParaRPr lang="en-US" altLang="en-US" sz="1200">
              <a:solidFill>
                <a:schemeClr val="tx1"/>
              </a:solidFill>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56906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89445DD3-C1E1-430F-BA47-B0594BFD8D00}" type="slidenum">
              <a:rPr lang="en-US" altLang="en-US" sz="1200">
                <a:solidFill>
                  <a:schemeClr val="tx1"/>
                </a:solidFill>
                <a:latin typeface="Calibri" panose="020F0502020204030204" pitchFamily="34" charset="0"/>
              </a:rPr>
              <a:pPr eaLnBrk="1" hangingPunct="1"/>
              <a:t>42</a:t>
            </a:fld>
            <a:endParaRPr lang="en-US" altLang="en-US" sz="1200">
              <a:solidFill>
                <a:schemeClr val="tx1"/>
              </a:solidFill>
              <a:latin typeface="Calibri" panose="020F050202020403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xfrm>
            <a:off x="935038" y="4498467"/>
            <a:ext cx="5140325" cy="42607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5663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6BA80A74-4698-4DC0-A31E-031B88D09710}" type="slidenum">
              <a:rPr lang="en-US" altLang="en-US" sz="1200">
                <a:solidFill>
                  <a:schemeClr val="tx1"/>
                </a:solidFill>
                <a:latin typeface="Calibri" panose="020F0502020204030204" pitchFamily="34" charset="0"/>
              </a:rPr>
              <a:pPr eaLnBrk="1" hangingPunct="1"/>
              <a:t>4</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130078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7602A96E-F006-479C-97EF-AD6ABB8D325A}" type="slidenum">
              <a:rPr lang="en-US" altLang="en-US" sz="1200">
                <a:solidFill>
                  <a:schemeClr val="tx1"/>
                </a:solidFill>
                <a:latin typeface="Calibri" panose="020F0502020204030204" pitchFamily="34" charset="0"/>
              </a:rPr>
              <a:pPr eaLnBrk="1" hangingPunct="1"/>
              <a:t>44</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464775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72D2A-EE2B-4D06-9FF9-425F5B7E0040}" type="slidenum">
              <a:rPr lang="en-US" smtClean="0"/>
              <a:t>46</a:t>
            </a:fld>
            <a:endParaRPr lang="en-US"/>
          </a:p>
        </p:txBody>
      </p:sp>
    </p:spTree>
    <p:extLst>
      <p:ext uri="{BB962C8B-B14F-4D97-AF65-F5344CB8AC3E}">
        <p14:creationId xmlns:p14="http://schemas.microsoft.com/office/powerpoint/2010/main" val="3687220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B17FA72B-62BC-41AF-9A13-6A41DF93A17A}" type="slidenum">
              <a:rPr lang="en-US" altLang="en-US" sz="1200">
                <a:solidFill>
                  <a:schemeClr val="tx1"/>
                </a:solidFill>
                <a:latin typeface="Calibri" panose="020F0502020204030204" pitchFamily="34" charset="0"/>
              </a:rPr>
              <a:pPr eaLnBrk="1" hangingPunct="1"/>
              <a:t>47</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061294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7BC42C2A-5CB3-4608-8B16-0B133E84884C}" type="slidenum">
              <a:rPr lang="en-US" altLang="en-US" sz="1200">
                <a:solidFill>
                  <a:schemeClr val="tx1"/>
                </a:solidFill>
                <a:latin typeface="Calibri" panose="020F0502020204030204" pitchFamily="34" charset="0"/>
              </a:rPr>
              <a:pPr eaLnBrk="1" hangingPunct="1"/>
              <a:t>48</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3552746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E1C3E8C7-9A58-43E2-A192-1A36B9126144}" type="slidenum">
              <a:rPr lang="en-US" altLang="en-US" sz="1200">
                <a:solidFill>
                  <a:schemeClr val="tx1"/>
                </a:solidFill>
                <a:latin typeface="Calibri" panose="020F0502020204030204" pitchFamily="34" charset="0"/>
              </a:rPr>
              <a:pPr eaLnBrk="1" hangingPunct="1"/>
              <a:t>50</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394542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613CBE03-C280-4AF7-B9ED-073CC7B54A37}" type="slidenum">
              <a:rPr lang="en-US" altLang="en-US" sz="1200">
                <a:solidFill>
                  <a:schemeClr val="tx1"/>
                </a:solidFill>
                <a:latin typeface="Calibri" panose="020F0502020204030204" pitchFamily="34" charset="0"/>
              </a:rPr>
              <a:pPr eaLnBrk="1" hangingPunct="1"/>
              <a:t>51</a:t>
            </a:fld>
            <a:endParaRPr lang="en-US" altLang="en-US" sz="1200">
              <a:solidFill>
                <a:schemeClr val="tx1"/>
              </a:solidFill>
              <a:latin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49182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7C9636F3-9F9B-4F8D-B713-334482FA5134}" type="slidenum">
              <a:rPr lang="en-US" altLang="en-US" sz="1200">
                <a:solidFill>
                  <a:schemeClr val="tx1"/>
                </a:solidFill>
                <a:latin typeface="Calibri" panose="020F0502020204030204" pitchFamily="34" charset="0"/>
              </a:rPr>
              <a:pPr eaLnBrk="1" hangingPunct="1"/>
              <a:t>53</a:t>
            </a:fld>
            <a:endParaRPr lang="en-US" altLang="en-US" sz="1200">
              <a:solidFill>
                <a:schemeClr val="tx1"/>
              </a:solidFill>
              <a:latin typeface="Calibri" panose="020F0502020204030204"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33378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4EAA117A-4E1F-48A7-A976-52017B1D8F05}" type="slidenum">
              <a:rPr lang="en-US" altLang="en-US" sz="1200">
                <a:solidFill>
                  <a:schemeClr val="tx1"/>
                </a:solidFill>
                <a:latin typeface="Calibri" panose="020F0502020204030204" pitchFamily="34" charset="0"/>
              </a:rPr>
              <a:pPr eaLnBrk="1" hangingPunct="1"/>
              <a:t>55</a:t>
            </a:fld>
            <a:endParaRPr lang="en-US" altLang="en-US" sz="1200">
              <a:solidFill>
                <a:schemeClr val="tx1"/>
              </a:solidFill>
              <a:latin typeface="Calibri" panose="020F0502020204030204"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79279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1764DB3E-B2EE-43D7-BB38-A894316A191D}" type="slidenum">
              <a:rPr lang="en-US" altLang="en-US" sz="1200">
                <a:solidFill>
                  <a:schemeClr val="tx1"/>
                </a:solidFill>
                <a:latin typeface="Calibri" panose="020F0502020204030204" pitchFamily="34" charset="0"/>
              </a:rPr>
              <a:pPr eaLnBrk="1" hangingPunct="1"/>
              <a:t>56</a:t>
            </a:fld>
            <a:endParaRPr lang="en-US" altLang="en-US" sz="1200">
              <a:solidFill>
                <a:schemeClr val="tx1"/>
              </a:solidFill>
              <a:latin typeface="Calibri" panose="020F0502020204030204" pitchFamily="34"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51713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BE7FA2D6-6A6A-49CD-976A-960E3EB94FA1}" type="slidenum">
              <a:rPr lang="en-US" altLang="en-US" sz="1200">
                <a:solidFill>
                  <a:schemeClr val="tx1"/>
                </a:solidFill>
                <a:latin typeface="Calibri" panose="020F0502020204030204" pitchFamily="34" charset="0"/>
              </a:rPr>
              <a:pPr eaLnBrk="1" hangingPunct="1"/>
              <a:t>57</a:t>
            </a:fld>
            <a:endParaRPr lang="en-US" altLang="en-US" sz="1200">
              <a:solidFill>
                <a:schemeClr val="tx1"/>
              </a:solidFill>
              <a:latin typeface="Calibri" panose="020F0502020204030204" pitchFamily="34"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803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7ADABCB3-4370-4A18-BB86-06838E490D0E}" type="slidenum">
              <a:rPr lang="en-US" altLang="en-US" sz="1200">
                <a:solidFill>
                  <a:schemeClr val="tx1"/>
                </a:solidFill>
                <a:latin typeface="Calibri" panose="020F0502020204030204" pitchFamily="34" charset="0"/>
              </a:rPr>
              <a:pPr eaLnBrk="1" hangingPunct="1"/>
              <a:t>5</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2860453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92487051-D5F2-4E20-AAA2-88B311032338}" type="slidenum">
              <a:rPr lang="en-US" altLang="en-US" sz="1200">
                <a:solidFill>
                  <a:schemeClr val="tx1"/>
                </a:solidFill>
                <a:latin typeface="Calibri" panose="020F0502020204030204" pitchFamily="34" charset="0"/>
              </a:rPr>
              <a:pPr eaLnBrk="1" hangingPunct="1"/>
              <a:t>58</a:t>
            </a:fld>
            <a:endParaRPr lang="en-US" altLang="en-US" sz="1200">
              <a:solidFill>
                <a:schemeClr val="tx1"/>
              </a:solidFill>
              <a:latin typeface="Calibri" panose="020F0502020204030204" pitchFamily="34"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63790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A0576225-12CF-45BA-978E-4C8EC592EE3F}" type="slidenum">
              <a:rPr lang="en-US" altLang="en-US" sz="1200">
                <a:solidFill>
                  <a:schemeClr val="tx1"/>
                </a:solidFill>
                <a:latin typeface="Calibri" panose="020F0502020204030204" pitchFamily="34" charset="0"/>
              </a:rPr>
              <a:pPr eaLnBrk="1" hangingPunct="1"/>
              <a:t>59</a:t>
            </a:fld>
            <a:endParaRPr lang="en-US" altLang="en-US" sz="1200">
              <a:solidFill>
                <a:schemeClr val="tx1"/>
              </a:solidFill>
              <a:latin typeface="Calibri" panose="020F0502020204030204"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7136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87ED6830-9B80-46E2-954E-741B25F3C513}" type="slidenum">
              <a:rPr lang="en-US" altLang="en-US" sz="1200">
                <a:solidFill>
                  <a:schemeClr val="tx1"/>
                </a:solidFill>
                <a:latin typeface="Calibri" panose="020F0502020204030204" pitchFamily="34" charset="0"/>
              </a:rPr>
              <a:pPr eaLnBrk="1" hangingPunct="1"/>
              <a:t>60</a:t>
            </a:fld>
            <a:endParaRPr lang="en-US" altLang="en-US" sz="1200">
              <a:solidFill>
                <a:schemeClr val="tx1"/>
              </a:solidFill>
              <a:latin typeface="Calibri" panose="020F0502020204030204"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50982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11A1851A-C3C4-4E21-9847-C7C104037AED}" type="slidenum">
              <a:rPr lang="en-US" altLang="en-US" sz="1200">
                <a:solidFill>
                  <a:schemeClr val="tx1"/>
                </a:solidFill>
                <a:latin typeface="Calibri" panose="020F0502020204030204" pitchFamily="34" charset="0"/>
              </a:rPr>
              <a:pPr eaLnBrk="1" hangingPunct="1"/>
              <a:t>61</a:t>
            </a:fld>
            <a:endParaRPr lang="en-US" altLang="en-US" sz="1200">
              <a:solidFill>
                <a:schemeClr val="tx1"/>
              </a:solidFill>
              <a:latin typeface="Calibri" panose="020F0502020204030204" pitchFamily="34"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73809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FA43141E-0FB6-4248-B149-0AF88D855CBF}" type="slidenum">
              <a:rPr lang="en-US" altLang="en-US" sz="1200">
                <a:solidFill>
                  <a:schemeClr val="tx1"/>
                </a:solidFill>
                <a:latin typeface="Calibri" panose="020F0502020204030204" pitchFamily="34" charset="0"/>
              </a:rPr>
              <a:pPr eaLnBrk="1" hangingPunct="1"/>
              <a:t>62</a:t>
            </a:fld>
            <a:endParaRPr lang="en-US" altLang="en-US" sz="1200">
              <a:solidFill>
                <a:schemeClr val="tx1"/>
              </a:solidFill>
              <a:latin typeface="Calibri" panose="020F0502020204030204"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64498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4708FD63-5FC2-40E1-9A6C-39BE4D9B0DD0}" type="slidenum">
              <a:rPr lang="en-US" altLang="en-US" sz="1200">
                <a:solidFill>
                  <a:schemeClr val="tx1"/>
                </a:solidFill>
                <a:latin typeface="Calibri" panose="020F0502020204030204" pitchFamily="34" charset="0"/>
              </a:rPr>
              <a:pPr eaLnBrk="1" hangingPunct="1"/>
              <a:t>63</a:t>
            </a:fld>
            <a:endParaRPr lang="en-US" altLang="en-US" sz="1200">
              <a:solidFill>
                <a:schemeClr val="tx1"/>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725005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0802A3C0-628D-49F0-B8D7-72A67DA88B99}" type="slidenum">
              <a:rPr lang="en-US" altLang="en-US" sz="1200">
                <a:solidFill>
                  <a:schemeClr val="tx1"/>
                </a:solidFill>
                <a:latin typeface="Calibri" panose="020F0502020204030204" pitchFamily="34" charset="0"/>
              </a:rPr>
              <a:pPr eaLnBrk="1" hangingPunct="1"/>
              <a:t>64</a:t>
            </a:fld>
            <a:endParaRPr lang="en-US" altLang="en-US" sz="1200">
              <a:solidFill>
                <a:schemeClr val="tx1"/>
              </a:solidFill>
              <a:latin typeface="Calibri" panose="020F0502020204030204" pitchFamily="34" charset="0"/>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64580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689367FD-319D-4606-B0EA-40F3210E7E5B}" type="slidenum">
              <a:rPr lang="en-US" altLang="en-US" sz="1200">
                <a:solidFill>
                  <a:schemeClr val="tx1"/>
                </a:solidFill>
                <a:latin typeface="Calibri" panose="020F0502020204030204" pitchFamily="34" charset="0"/>
              </a:rPr>
              <a:pPr eaLnBrk="1" hangingPunct="1"/>
              <a:t>65</a:t>
            </a:fld>
            <a:endParaRPr lang="en-US" altLang="en-US" sz="1200">
              <a:solidFill>
                <a:schemeClr val="tx1"/>
              </a:solidFill>
              <a:latin typeface="Calibri" panose="020F0502020204030204" pitchFamily="34" charset="0"/>
            </a:endParaRPr>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77476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3C7F40D4-3333-4EA5-B1B9-AC959C549A40}" type="slidenum">
              <a:rPr lang="en-US" altLang="en-US" sz="1200">
                <a:solidFill>
                  <a:schemeClr val="tx1"/>
                </a:solidFill>
                <a:latin typeface="Calibri" panose="020F0502020204030204" pitchFamily="34" charset="0"/>
              </a:rPr>
              <a:pPr eaLnBrk="1" hangingPunct="1"/>
              <a:t>66</a:t>
            </a:fld>
            <a:endParaRPr lang="en-US" altLang="en-US" sz="1200">
              <a:solidFill>
                <a:schemeClr val="tx1"/>
              </a:solidFill>
              <a:latin typeface="Calibri" panose="020F0502020204030204" pitchFamily="34" charset="0"/>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4070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F23D9FEE-FA07-41D0-9A27-7F65DA5CF0AD}" type="slidenum">
              <a:rPr lang="en-US" altLang="en-US" sz="1200">
                <a:solidFill>
                  <a:schemeClr val="tx1"/>
                </a:solidFill>
                <a:latin typeface="Calibri" panose="020F0502020204030204" pitchFamily="34" charset="0"/>
              </a:rPr>
              <a:pPr eaLnBrk="1" hangingPunct="1"/>
              <a:t>6</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346245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800" b="1" dirty="0">
              <a:latin typeface="Arial" panose="020B0604020202020204" pitchFamily="34" charset="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955BFD45-8C6B-4FDF-8C78-85C1785C951B}" type="slidenum">
              <a:rPr lang="en-US" altLang="en-US" sz="1200">
                <a:solidFill>
                  <a:schemeClr val="tx1"/>
                </a:solidFill>
                <a:latin typeface="Calibri" panose="020F0502020204030204" pitchFamily="34" charset="0"/>
              </a:rPr>
              <a:pPr eaLnBrk="1" hangingPunct="1"/>
              <a:t>7</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37054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3ADA7E83-1FCA-4B48-B3D4-6B5B2CC78E64}" type="slidenum">
              <a:rPr lang="en-US" altLang="en-US" sz="1200">
                <a:solidFill>
                  <a:schemeClr val="tx1"/>
                </a:solidFill>
                <a:latin typeface="Calibri" panose="020F0502020204030204" pitchFamily="34" charset="0"/>
              </a:rPr>
              <a:pPr eaLnBrk="1" hangingPunct="1"/>
              <a:t>10</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214054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FF0000"/>
              </a:solidFill>
              <a:latin typeface="Arial" panose="020B0604020202020204" pitchFamily="34" charset="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B1372E18-1BDE-4CDF-B52F-13549F0929AC}" type="slidenum">
              <a:rPr lang="en-US" altLang="en-US" sz="1200">
                <a:solidFill>
                  <a:schemeClr val="tx1"/>
                </a:solidFill>
                <a:latin typeface="Calibri" panose="020F0502020204030204" pitchFamily="34" charset="0"/>
              </a:rPr>
              <a:pPr eaLnBrk="1" hangingPunct="1"/>
              <a:t>11</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8177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0B15776E-DDBC-4FD7-8354-CBC11CAD96E7}" type="slidenum">
              <a:rPr lang="en-US" altLang="en-US" sz="1200">
                <a:solidFill>
                  <a:schemeClr val="tx1"/>
                </a:solidFill>
                <a:latin typeface="Calibri" panose="020F0502020204030204" pitchFamily="34" charset="0"/>
              </a:rPr>
              <a:pPr eaLnBrk="1" hangingPunct="1"/>
              <a:t>12</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4195159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303" y="709435"/>
            <a:ext cx="6477805" cy="1963916"/>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846303" y="2673351"/>
            <a:ext cx="6477804" cy="803321"/>
          </a:xfrm>
        </p:spPr>
        <p:txBody>
          <a:bodyPr tIns="91440" bIns="91440">
            <a:normAutofit/>
          </a:bodyPr>
          <a:lstStyle>
            <a:lvl1pPr marL="0" indent="0" algn="l">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8F5D25-AC2D-4A9D-AC20-3801B016DA1F}" type="datetime1">
              <a:rPr lang="en-US" smtClean="0"/>
              <a:t>5/18/2017</a:t>
            </a:fld>
            <a:endParaRPr lang="en-US"/>
          </a:p>
        </p:txBody>
      </p:sp>
      <p:sp>
        <p:nvSpPr>
          <p:cNvPr id="5" name="Footer Placeholder 4"/>
          <p:cNvSpPr>
            <a:spLocks noGrp="1"/>
          </p:cNvSpPr>
          <p:nvPr>
            <p:ph type="ftr" sz="quarter" idx="11"/>
          </p:nvPr>
        </p:nvSpPr>
        <p:spPr>
          <a:xfrm>
            <a:off x="845343" y="246981"/>
            <a:ext cx="4457751" cy="231901"/>
          </a:xfrm>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a:xfrm>
            <a:off x="7443295" y="101197"/>
            <a:ext cx="608264" cy="377684"/>
          </a:xfrm>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99102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58DFB-6236-4759-B10C-C244C536D34D}" type="datetime1">
              <a:rPr lang="en-US" smtClean="0"/>
              <a:t>5/18/2017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213899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532"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47702" y="599230"/>
            <a:ext cx="5871623" cy="34949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FE2A0-9754-4166-BF0F-5C8D4649EC8B}" type="datetime1">
              <a:rPr lang="en-US" smtClean="0"/>
              <a:t>5/18/2017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6481709" y="2285187"/>
            <a:ext cx="3497580" cy="116586"/>
          </a:xfrm>
          <a:prstGeom prst="rect">
            <a:avLst/>
          </a:prstGeom>
          <a:noFill/>
          <a:ln>
            <a:noFill/>
          </a:ln>
        </p:spPr>
      </p:pic>
    </p:spTree>
    <p:extLst>
      <p:ext uri="{BB962C8B-B14F-4D97-AF65-F5344CB8AC3E}">
        <p14:creationId xmlns:p14="http://schemas.microsoft.com/office/powerpoint/2010/main" val="206636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900"/>
            </a:lvl1pPr>
          </a:lstStyle>
          <a:p>
            <a:fld id="{609AACD5-1DC0-4A6E-91C9-7A864ED8E37E}" type="datetime1">
              <a:rPr lang="en-US" smtClean="0"/>
              <a:t>5/18/2017</a:t>
            </a:fld>
            <a:endParaRPr lang="en-US"/>
          </a:p>
        </p:txBody>
      </p:sp>
      <p:sp>
        <p:nvSpPr>
          <p:cNvPr id="5" name="Footer Placeholder 4"/>
          <p:cNvSpPr>
            <a:spLocks noGrp="1"/>
          </p:cNvSpPr>
          <p:nvPr>
            <p:ph type="ftr" sz="quarter" idx="11"/>
          </p:nvPr>
        </p:nvSpPr>
        <p:spPr>
          <a:xfrm>
            <a:off x="847703" y="244859"/>
            <a:ext cx="4670970" cy="234023"/>
          </a:xfrm>
        </p:spPr>
        <p:txBody>
          <a:bodyPr/>
          <a:lstStyle>
            <a:lvl1pPr>
              <a:defRPr sz="900"/>
            </a:lvl1pPr>
          </a:lstStyle>
          <a:p>
            <a:r>
              <a:rPr lang="en-US" dirty="0"/>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134911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6875" y="1317097"/>
            <a:ext cx="6464295" cy="1537549"/>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hasCustomPrompt="1"/>
          </p:nvPr>
        </p:nvSpPr>
        <p:spPr>
          <a:xfrm>
            <a:off x="846875" y="2854647"/>
            <a:ext cx="646429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387AD41-354D-4CB4-B1A9-67F456E10E44}" type="datetime1">
              <a:rPr lang="en-US" smtClean="0"/>
              <a:t>5/18/2017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149977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8290" y="718528"/>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6875" y="1624216"/>
            <a:ext cx="3483864" cy="24703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1705" y="1628827"/>
            <a:ext cx="3483864" cy="2465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B1FF3-2776-4126-A75F-C52478C8D300}" type="datetime1">
              <a:rPr lang="en-US" smtClean="0"/>
              <a:t>5/18/2017</a:t>
            </a:fld>
            <a:endParaRPr lang="en-US"/>
          </a:p>
        </p:txBody>
      </p:sp>
      <p:sp>
        <p:nvSpPr>
          <p:cNvPr id="6" name="Footer Placeholder 5"/>
          <p:cNvSpPr>
            <a:spLocks noGrp="1"/>
          </p:cNvSpPr>
          <p:nvPr>
            <p:ph type="ftr" sz="quarter" idx="11"/>
          </p:nvPr>
        </p:nvSpPr>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104693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875" y="71500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6875" y="1627296"/>
            <a:ext cx="3483864" cy="60145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6875" y="2230836"/>
            <a:ext cx="3483864" cy="1870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0753" y="1629886"/>
            <a:ext cx="3483864" cy="601678"/>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70753" y="2228752"/>
            <a:ext cx="3483864" cy="18653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060476-78FC-43E8-B19C-2535D0B543B5}" type="datetime1">
              <a:rPr lang="en-US" smtClean="0"/>
              <a:t>5/18/2017</a:t>
            </a:fld>
            <a:endParaRPr lang="en-US"/>
          </a:p>
        </p:txBody>
      </p:sp>
      <p:sp>
        <p:nvSpPr>
          <p:cNvPr id="8" name="Footer Placeholder 7"/>
          <p:cNvSpPr>
            <a:spLocks noGrp="1"/>
          </p:cNvSpPr>
          <p:nvPr>
            <p:ph type="ftr" sz="quarter" idx="11"/>
          </p:nvPr>
        </p:nvSpPr>
        <p:spPr/>
        <p:txBody>
          <a:bodyPr/>
          <a:lstStyle/>
          <a:p>
            <a:r>
              <a:rPr lang="en-US"/>
              <a:t>© Preiser Consultants 2017. All Rights Reserved. Do Not Copy Without Permission.</a:t>
            </a:r>
          </a:p>
        </p:txBody>
      </p:sp>
      <p:sp>
        <p:nvSpPr>
          <p:cNvPr id="9" name="Slide Number Placeholder 8"/>
          <p:cNvSpPr>
            <a:spLocks noGrp="1"/>
          </p:cNvSpPr>
          <p:nvPr>
            <p:ph type="sldNum" sz="quarter" idx="12"/>
          </p:nvPr>
        </p:nvSpPr>
        <p:spPr/>
        <p:txBody>
          <a:bodyPr/>
          <a:lstStyle/>
          <a:p>
            <a:fld id="{C1CCAC61-AEA7-D347-91BC-441640D6B80F}" type="slidenum">
              <a:rPr lang="en-US" smtClean="0"/>
              <a:pPr/>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358406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D904D0-45D9-42D4-9A6E-6131D9F72363}" type="datetime1">
              <a:rPr lang="en-US" smtClean="0"/>
              <a:t>5/18/2017</a:t>
            </a:fld>
            <a:endParaRPr lang="en-US"/>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
        <p:nvSpPr>
          <p:cNvPr id="5" name="Slide Number Placeholder 4"/>
          <p:cNvSpPr>
            <a:spLocks noGrp="1"/>
          </p:cNvSpPr>
          <p:nvPr>
            <p:ph type="sldNum" sz="quarter" idx="12"/>
          </p:nvPr>
        </p:nvSpPr>
        <p:spPr/>
        <p:txBody>
          <a:bodyPr/>
          <a:lstStyle/>
          <a:p>
            <a:fld id="{C1CCAC61-AEA7-D347-91BC-441640D6B80F}" type="slidenum">
              <a:rPr lang="en-US" smtClean="0"/>
              <a:pPr/>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82818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103AA-A64D-49E8-87D1-0FFFA1AA46B8}" type="datetime1">
              <a:rPr lang="en-US" smtClean="0"/>
              <a:t>5/18/2017</a:t>
            </a:fld>
            <a:endParaRPr lang="en-US"/>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
        <p:nvSpPr>
          <p:cNvPr id="4" name="Slide Number Placeholder 3"/>
          <p:cNvSpPr>
            <a:spLocks noGrp="1"/>
          </p:cNvSpPr>
          <p:nvPr>
            <p:ph type="sldNum" sz="quarter" idx="12"/>
          </p:nvPr>
        </p:nvSpPr>
        <p:spPr/>
        <p:txBody>
          <a:bodyPr/>
          <a:lstStyle/>
          <a:p>
            <a:fld id="{C1CCAC61-AEA7-D347-91BC-441640D6B80F}" type="slidenum">
              <a:rPr lang="en-US" smtClean="0"/>
              <a:pPr/>
              <a:t>‹#›</a:t>
            </a:fld>
            <a:endParaRPr lang="en-US"/>
          </a:p>
        </p:txBody>
      </p:sp>
    </p:spTree>
    <p:extLst>
      <p:ext uri="{BB962C8B-B14F-4D97-AF65-F5344CB8AC3E}">
        <p14:creationId xmlns:p14="http://schemas.microsoft.com/office/powerpoint/2010/main" val="155932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19" y="714434"/>
            <a:ext cx="2456260" cy="1741632"/>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2500" y="714434"/>
            <a:ext cx="4509353" cy="33789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3219" y="2456065"/>
            <a:ext cx="2456260" cy="163418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0FD2B77-3970-49AE-B086-4850B1D1D6B4}" type="datetime1">
              <a:rPr lang="en-US" smtClean="0"/>
              <a:t>5/18/2017</a:t>
            </a:fld>
            <a:endParaRPr lang="en-US"/>
          </a:p>
        </p:txBody>
      </p:sp>
      <p:sp>
        <p:nvSpPr>
          <p:cNvPr id="6" name="Footer Placeholder 5"/>
          <p:cNvSpPr>
            <a:spLocks noGrp="1"/>
          </p:cNvSpPr>
          <p:nvPr>
            <p:ph type="ftr" sz="quarter" idx="11"/>
          </p:nvPr>
        </p:nvSpPr>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393960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846843" y="847135"/>
            <a:ext cx="4391154" cy="1443156"/>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6185" y="2290291"/>
            <a:ext cx="4384865" cy="1572010"/>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43975" y="4102393"/>
            <a:ext cx="4387204" cy="240092"/>
          </a:xfrm>
        </p:spPr>
        <p:txBody>
          <a:bodyPr/>
          <a:lstStyle>
            <a:lvl1pPr algn="l">
              <a:defRPr/>
            </a:lvl1pPr>
          </a:lstStyle>
          <a:p>
            <a:fld id="{47DF5637-CC3C-49DF-AA03-71377A627647}" type="datetime1">
              <a:rPr lang="en-US" smtClean="0"/>
              <a:t>5/18/2017</a:t>
            </a:fld>
            <a:endParaRPr lang="en-US"/>
          </a:p>
        </p:txBody>
      </p:sp>
      <p:sp>
        <p:nvSpPr>
          <p:cNvPr id="6" name="Footer Placeholder 5"/>
          <p:cNvSpPr>
            <a:spLocks noGrp="1"/>
          </p:cNvSpPr>
          <p:nvPr>
            <p:ph type="ftr" sz="quarter" idx="11"/>
          </p:nvPr>
        </p:nvSpPr>
        <p:spPr>
          <a:xfrm>
            <a:off x="843975" y="238981"/>
            <a:ext cx="3658364" cy="240698"/>
          </a:xfrm>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a:xfrm>
            <a:off x="4632596" y="103056"/>
            <a:ext cx="608264" cy="377684"/>
          </a:xfrm>
        </p:spPr>
        <p:txBody>
          <a:bodyPr/>
          <a:lstStyle/>
          <a:p>
            <a:fld id="{C1CCAC61-AEA7-D347-91BC-441640D6B80F}" type="slidenum">
              <a:rPr lang="en-US" smtClean="0"/>
              <a:pPr/>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844095" y="482598"/>
            <a:ext cx="4409694" cy="116586"/>
          </a:xfrm>
          <a:prstGeom prst="rect">
            <a:avLst/>
          </a:prstGeom>
          <a:noFill/>
          <a:ln>
            <a:noFill/>
          </a:ln>
        </p:spPr>
      </p:pic>
    </p:spTree>
    <p:extLst>
      <p:ext uri="{BB962C8B-B14F-4D97-AF65-F5344CB8AC3E}">
        <p14:creationId xmlns:p14="http://schemas.microsoft.com/office/powerpoint/2010/main" val="409822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4589502"/>
            <a:ext cx="9144000" cy="557213"/>
          </a:xfrm>
          <a:prstGeom prst="rect">
            <a:avLst/>
          </a:prstGeom>
        </p:spPr>
      </p:pic>
      <p:sp>
        <p:nvSpPr>
          <p:cNvPr id="13" name="Rectangle 12"/>
          <p:cNvSpPr/>
          <p:nvPr/>
        </p:nvSpPr>
        <p:spPr>
          <a:xfrm>
            <a:off x="0" y="351577"/>
            <a:ext cx="9144000" cy="4235268"/>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459095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47703" y="714994"/>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47703" y="1628827"/>
            <a:ext cx="7202456" cy="24709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24623" y="247778"/>
            <a:ext cx="1886547"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2485BD9B-EC9E-4A3A-927D-8361438D0F66}" type="datetime1">
              <a:rPr lang="en-US" smtClean="0"/>
              <a:t>5/18/2017</a:t>
            </a:fld>
            <a:endParaRPr lang="en-US"/>
          </a:p>
        </p:txBody>
      </p:sp>
      <p:sp>
        <p:nvSpPr>
          <p:cNvPr id="5" name="Footer Placeholder 4"/>
          <p:cNvSpPr>
            <a:spLocks noGrp="1"/>
          </p:cNvSpPr>
          <p:nvPr>
            <p:ph type="ftr" sz="quarter" idx="3"/>
          </p:nvPr>
        </p:nvSpPr>
        <p:spPr>
          <a:xfrm>
            <a:off x="847703"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a:t>© Preiser Consultants 2017. All Rights Reserved. Do Not Copy Without Permission.</a:t>
            </a:r>
          </a:p>
        </p:txBody>
      </p:sp>
      <p:sp>
        <p:nvSpPr>
          <p:cNvPr id="6" name="Slide Number Placeholder 5"/>
          <p:cNvSpPr>
            <a:spLocks noGrp="1"/>
          </p:cNvSpPr>
          <p:nvPr>
            <p:ph type="sldNum" sz="quarter" idx="4"/>
          </p:nvPr>
        </p:nvSpPr>
        <p:spPr>
          <a:xfrm>
            <a:off x="7438558" y="103056"/>
            <a:ext cx="608264" cy="377684"/>
          </a:xfrm>
          <a:prstGeom prst="rect">
            <a:avLst/>
          </a:prstGeom>
        </p:spPr>
        <p:txBody>
          <a:bodyPr vert="horz" lIns="91440" tIns="45720" rIns="91440" bIns="45720" rtlCol="0" anchor="t"/>
          <a:lstStyle>
            <a:lvl1pPr algn="r">
              <a:defRPr sz="2100">
                <a:solidFill>
                  <a:schemeClr val="accent1"/>
                </a:solidFill>
              </a:defRPr>
            </a:lvl1pPr>
          </a:lstStyle>
          <a:p>
            <a:fld id="{C1CCAC61-AEA7-D347-91BC-441640D6B80F}" type="slidenum">
              <a:rPr lang="en-US" smtClean="0"/>
              <a:pPr/>
              <a:t>‹#›</a:t>
            </a:fld>
            <a:endParaRPr lang="en-US"/>
          </a:p>
        </p:txBody>
      </p:sp>
    </p:spTree>
    <p:extLst>
      <p:ext uri="{BB962C8B-B14F-4D97-AF65-F5344CB8AC3E}">
        <p14:creationId xmlns:p14="http://schemas.microsoft.com/office/powerpoint/2010/main" val="83213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jpe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amp;ehk=JIXNYklrGfL9Fg5oKi9KdA&amp;pid=OfficeInsert"/><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bin"/><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Emotional Intelligence</a:t>
            </a:r>
          </a:p>
        </p:txBody>
      </p:sp>
      <p:sp>
        <p:nvSpPr>
          <p:cNvPr id="3" name="Text Placeholder 2"/>
          <p:cNvSpPr>
            <a:spLocks noGrp="1"/>
          </p:cNvSpPr>
          <p:nvPr>
            <p:ph type="subTitle" idx="1"/>
          </p:nvPr>
        </p:nvSpPr>
        <p:spPr/>
        <p:txBody>
          <a:bodyPr>
            <a:normAutofit/>
          </a:bodyPr>
          <a:lstStyle/>
          <a:p>
            <a:r>
              <a:rPr lang="en-US" sz="2000" dirty="0">
                <a:solidFill>
                  <a:schemeClr val="accent1"/>
                </a:solidFill>
              </a:rPr>
              <a:t>3P Consulting System</a:t>
            </a:r>
          </a:p>
        </p:txBody>
      </p:sp>
      <p:sp>
        <p:nvSpPr>
          <p:cNvPr id="5" name="Footer Placeholder 4"/>
          <p:cNvSpPr>
            <a:spLocks noGrp="1"/>
          </p:cNvSpPr>
          <p:nvPr>
            <p:ph type="ftr" sz="quarter" idx="11"/>
          </p:nvPr>
        </p:nvSpPr>
        <p:spPr/>
        <p:txBody>
          <a:bodyPr/>
          <a:lstStyle/>
          <a:p>
            <a:r>
              <a:rPr lang="en-US" dirty="0"/>
              <a:t>© Preiser Consultants 2017. All Rights Reserved. Do Not Copy Without Permission.</a:t>
            </a:r>
          </a:p>
        </p:txBody>
      </p:sp>
      <p:pic>
        <p:nvPicPr>
          <p:cNvPr id="6" name="Picture 5"/>
          <p:cNvPicPr>
            <a:picLocks noChangeAspect="1"/>
          </p:cNvPicPr>
          <p:nvPr/>
        </p:nvPicPr>
        <p:blipFill>
          <a:blip r:embed="rId3"/>
          <a:stretch>
            <a:fillRect/>
          </a:stretch>
        </p:blipFill>
        <p:spPr>
          <a:xfrm>
            <a:off x="5931243" y="3641743"/>
            <a:ext cx="2960121" cy="789364"/>
          </a:xfrm>
          <a:prstGeom prst="rect">
            <a:avLst/>
          </a:prstGeom>
        </p:spPr>
      </p:pic>
    </p:spTree>
    <p:extLst>
      <p:ext uri="{BB962C8B-B14F-4D97-AF65-F5344CB8AC3E}">
        <p14:creationId xmlns:p14="http://schemas.microsoft.com/office/powerpoint/2010/main" val="3285061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22266242"/>
              </p:ext>
            </p:extLst>
          </p:nvPr>
        </p:nvGraphicFramePr>
        <p:xfrm>
          <a:off x="1215656" y="7872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3" name="Title 26"/>
          <p:cNvSpPr>
            <a:spLocks noGrp="1"/>
          </p:cNvSpPr>
          <p:nvPr>
            <p:ph type="title"/>
          </p:nvPr>
        </p:nvSpPr>
        <p:spPr>
          <a:xfrm>
            <a:off x="871175" y="787222"/>
            <a:ext cx="7202456" cy="632504"/>
          </a:xfrm>
        </p:spPr>
        <p:txBody>
          <a:bodyPr/>
          <a:lstStyle/>
          <a:p>
            <a:pPr eaLnBrk="1" hangingPunct="1"/>
            <a:r>
              <a:rPr lang="en-US" altLang="en-US" dirty="0">
                <a:ea typeface="ＭＳ Ｐゴシック" panose="020B0600070205080204" pitchFamily="34" charset="-128"/>
              </a:rPr>
              <a:t>Evidence that Soft Skills Matter </a:t>
            </a: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07810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5" name="Picture 21"/>
          <p:cNvPicPr>
            <a:picLocks noChangeAspect="1" noChangeArrowheads="1"/>
          </p:cNvPicPr>
          <p:nvPr/>
        </p:nvPicPr>
        <p:blipFill>
          <a:blip r:embed="rId3">
            <a:extLst>
              <a:ext uri="{28A0092B-C50C-407E-A947-70E740481C1C}">
                <a14:useLocalDpi xmlns:a14="http://schemas.microsoft.com/office/drawing/2010/main" val="0"/>
              </a:ext>
            </a:extLst>
          </a:blip>
          <a:srcRect r="30968"/>
          <a:stretch>
            <a:fillRect/>
          </a:stretch>
        </p:blipFill>
        <p:spPr bwMode="auto">
          <a:xfrm>
            <a:off x="4279106" y="4176713"/>
            <a:ext cx="1987154"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3028950"/>
            <a:ext cx="16430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5657850" y="2283619"/>
            <a:ext cx="20002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l" eaLnBrk="1" hangingPunct="1">
              <a:lnSpc>
                <a:spcPct val="85000"/>
              </a:lnSpc>
            </a:pPr>
            <a:br>
              <a:rPr lang="en-US" altLang="en-US" sz="2100">
                <a:solidFill>
                  <a:srgbClr val="1E8CA9"/>
                </a:solidFill>
              </a:rPr>
            </a:br>
            <a:r>
              <a:rPr lang="en-US" altLang="en-US" sz="2400">
                <a:solidFill>
                  <a:srgbClr val="1E8CA9"/>
                </a:solidFill>
              </a:rPr>
              <a:t>  	</a:t>
            </a:r>
            <a:br>
              <a:rPr lang="en-US" altLang="en-US" sz="2400">
                <a:solidFill>
                  <a:srgbClr val="1E8CA9"/>
                </a:solidFill>
              </a:rPr>
            </a:br>
            <a:br>
              <a:rPr lang="en-US" altLang="en-US" sz="2400">
                <a:solidFill>
                  <a:srgbClr val="1E8CA9"/>
                </a:solidFill>
              </a:rPr>
            </a:br>
            <a:br>
              <a:rPr lang="en-US" altLang="en-US" sz="2400">
                <a:solidFill>
                  <a:srgbClr val="1E8CA9"/>
                </a:solidFill>
              </a:rPr>
            </a:br>
            <a:br>
              <a:rPr lang="en-US" altLang="en-US" sz="2400">
                <a:solidFill>
                  <a:srgbClr val="1E8CA9"/>
                </a:solidFill>
              </a:rPr>
            </a:br>
            <a:br>
              <a:rPr lang="en-US" altLang="en-US" sz="2400">
                <a:solidFill>
                  <a:srgbClr val="1E8CA9"/>
                </a:solidFill>
              </a:rPr>
            </a:br>
            <a:br>
              <a:rPr lang="en-US" altLang="en-US" sz="2400">
                <a:solidFill>
                  <a:srgbClr val="1E8CA9"/>
                </a:solidFill>
              </a:rPr>
            </a:br>
            <a:br>
              <a:rPr lang="en-US" altLang="en-US" sz="2400">
                <a:solidFill>
                  <a:srgbClr val="1E8CA9"/>
                </a:solidFill>
              </a:rPr>
            </a:br>
            <a:br>
              <a:rPr lang="en-US" altLang="en-US" sz="2400">
                <a:solidFill>
                  <a:srgbClr val="1E8CA9"/>
                </a:solidFill>
              </a:rPr>
            </a:br>
            <a:br>
              <a:rPr lang="en-US" altLang="en-US" sz="2400">
                <a:solidFill>
                  <a:srgbClr val="1E8CA9"/>
                </a:solidFill>
              </a:rPr>
            </a:br>
            <a:r>
              <a:rPr lang="en-US" altLang="en-US" sz="1500" i="1">
                <a:solidFill>
                  <a:srgbClr val="2929FF"/>
                </a:solidFill>
              </a:rPr>
              <a:t>McDonnell Douglas</a:t>
            </a:r>
            <a:r>
              <a:rPr lang="en-US" altLang="en-US" sz="2400">
                <a:solidFill>
                  <a:srgbClr val="1E8CA9"/>
                </a:solidFill>
              </a:rPr>
              <a:t>		</a:t>
            </a:r>
            <a:endParaRPr lang="en-US" altLang="en-US" sz="2400">
              <a:solidFill>
                <a:srgbClr val="FFFF00"/>
              </a:solidFill>
            </a:endParaRPr>
          </a:p>
        </p:txBody>
      </p:sp>
      <p:sp>
        <p:nvSpPr>
          <p:cNvPr id="31749" name="Picture 8"/>
          <p:cNvSpPr>
            <a:spLocks noChangeAspect="1" noChangeArrowheads="1"/>
          </p:cNvSpPr>
          <p:nvPr/>
        </p:nvSpPr>
        <p:spPr bwMode="auto">
          <a:xfrm>
            <a:off x="4568429" y="2568179"/>
            <a:ext cx="7144" cy="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675"/>
          </a:p>
        </p:txBody>
      </p:sp>
      <p:pic>
        <p:nvPicPr>
          <p:cNvPr id="9" name="Picture 11"/>
          <p:cNvPicPr>
            <a:picLocks noChangeAspect="1" noChangeArrowheads="1"/>
          </p:cNvPicPr>
          <p:nvPr/>
        </p:nvPicPr>
        <p:blipFill>
          <a:blip r:embed="rId5"/>
          <a:srcRect/>
          <a:stretch>
            <a:fillRect/>
          </a:stretch>
        </p:blipFill>
        <p:spPr bwMode="auto">
          <a:xfrm>
            <a:off x="3200400" y="3371851"/>
            <a:ext cx="1200150" cy="250031"/>
          </a:xfrm>
          <a:prstGeom prst="rect">
            <a:avLst/>
          </a:prstGeom>
          <a:noFill/>
          <a:ln w="9525">
            <a:noFill/>
            <a:miter lim="800000"/>
            <a:headEnd/>
            <a:tailEnd/>
          </a:ln>
          <a:effectLst>
            <a:outerShdw blurRad="63500" dist="38100" dir="5400000" algn="t" rotWithShape="0">
              <a:srgbClr val="000000">
                <a:alpha val="39998"/>
              </a:srgbClr>
            </a:outerShdw>
          </a:effectLst>
        </p:spPr>
      </p:pic>
      <p:pic>
        <p:nvPicPr>
          <p:cNvPr id="1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8060" y="1585912"/>
            <a:ext cx="54578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5304" y="2597944"/>
            <a:ext cx="97869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9369" y="2380060"/>
            <a:ext cx="1243013"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1" y="2457451"/>
            <a:ext cx="592931"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191" y="2458641"/>
            <a:ext cx="55006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9363" y="3669507"/>
            <a:ext cx="3164681"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29275" y="3620692"/>
            <a:ext cx="957263"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2244" y="3624262"/>
            <a:ext cx="8001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28160" y="2309812"/>
            <a:ext cx="1307306"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Title 20"/>
          <p:cNvSpPr>
            <a:spLocks noGrp="1"/>
          </p:cNvSpPr>
          <p:nvPr>
            <p:ph type="title"/>
          </p:nvPr>
        </p:nvSpPr>
        <p:spPr/>
        <p:txBody>
          <a:bodyPr>
            <a:normAutofit fontScale="90000"/>
          </a:bodyPr>
          <a:lstStyle/>
          <a:p>
            <a:pPr eaLnBrk="1" hangingPunct="1"/>
            <a:r>
              <a:rPr lang="en-US" altLang="en-US" sz="2700" dirty="0">
                <a:ea typeface="ＭＳ Ｐゴシック" panose="020B0600070205080204" pitchFamily="34" charset="-128"/>
              </a:rPr>
              <a:t>S+EI Coaching, Training &amp; Assessments Embraced by Many Organizations</a:t>
            </a:r>
          </a:p>
        </p:txBody>
      </p:sp>
      <p:pic>
        <p:nvPicPr>
          <p:cNvPr id="2664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03169" y="2762250"/>
            <a:ext cx="11858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3082" y="3244454"/>
            <a:ext cx="1064419"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64906" y="2175272"/>
            <a:ext cx="585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Hilton.gi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724026" y="3554016"/>
            <a:ext cx="1335881" cy="7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microsoft.gi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64494" y="2185988"/>
            <a:ext cx="942975"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23"/>
          <p:cNvPicPr>
            <a:picLocks noChangeAspect="1" noChangeArrowheads="1"/>
          </p:cNvPicPr>
          <p:nvPr/>
        </p:nvPicPr>
        <p:blipFill>
          <a:blip r:embed="rId20">
            <a:extLst>
              <a:ext uri="{28A0092B-C50C-407E-A947-70E740481C1C}">
                <a14:useLocalDpi xmlns:a14="http://schemas.microsoft.com/office/drawing/2010/main" val="0"/>
              </a:ext>
            </a:extLst>
          </a:blip>
          <a:srcRect r="33684"/>
          <a:stretch>
            <a:fillRect/>
          </a:stretch>
        </p:blipFill>
        <p:spPr bwMode="auto">
          <a:xfrm>
            <a:off x="4481513" y="2122885"/>
            <a:ext cx="269081"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shell.gi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348038" y="2737248"/>
            <a:ext cx="542925"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sia_logo_gif_transp.gi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330429" y="2321719"/>
            <a:ext cx="857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60294" y="3201591"/>
            <a:ext cx="14287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57338" y="2595563"/>
            <a:ext cx="1135856"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45569" y="1931194"/>
            <a:ext cx="1643063"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US_Navy_logo.jp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183731" y="4080272"/>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55461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 presetClass="entr" presetSubtype="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 presetClass="entr" presetSubtype="3"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3500"/>
                            </p:stCondLst>
                            <p:childTnLst>
                              <p:par>
                                <p:cTn id="34" presetID="2" presetClass="entr" presetSubtype="9"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0-#ppt_h/2"/>
                                          </p:val>
                                        </p:tav>
                                        <p:tav tm="100000">
                                          <p:val>
                                            <p:strVal val="#ppt_y"/>
                                          </p:val>
                                        </p:tav>
                                      </p:tavLst>
                                    </p:anim>
                                  </p:childTnLst>
                                </p:cTn>
                              </p:par>
                              <p:par>
                                <p:cTn id="38" presetID="2" presetClass="entr" presetSubtype="9" fill="hold"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childTnLst>
                          </p:cTn>
                        </p:par>
                        <p:par>
                          <p:cTn id="42" fill="hold" nodeType="afterGroup">
                            <p:stCondLst>
                              <p:cond delay="4500"/>
                            </p:stCondLst>
                            <p:childTnLst>
                              <p:par>
                                <p:cTn id="43" presetID="2" presetClass="entr" presetSubtype="3" fill="hold" nodeType="afterEffect">
                                  <p:stCondLst>
                                    <p:cond delay="50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0-#ppt_h/2"/>
                                          </p:val>
                                        </p:tav>
                                        <p:tav tm="100000">
                                          <p:val>
                                            <p:strVal val="#ppt_y"/>
                                          </p:val>
                                        </p:tav>
                                      </p:tavLst>
                                    </p:anim>
                                  </p:childTnLst>
                                </p:cTn>
                              </p:par>
                            </p:childTnLst>
                          </p:cTn>
                        </p:par>
                        <p:par>
                          <p:cTn id="47" fill="hold" nodeType="afterGroup">
                            <p:stCondLst>
                              <p:cond delay="5500"/>
                            </p:stCondLst>
                            <p:childTnLst>
                              <p:par>
                                <p:cTn id="48" presetID="2" presetClass="entr" presetSubtype="9"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6000"/>
                            </p:stCondLst>
                            <p:childTnLst>
                              <p:par>
                                <p:cTn id="53" presetID="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6500"/>
                            </p:stCondLst>
                            <p:childTnLst>
                              <p:par>
                                <p:cTn id="58" presetID="2" presetClass="entr" presetSubtype="3" fill="hold" nodeType="afterEffect">
                                  <p:stCondLst>
                                    <p:cond delay="50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1+#ppt_w/2"/>
                                          </p:val>
                                        </p:tav>
                                        <p:tav tm="100000">
                                          <p:val>
                                            <p:strVal val="#ppt_x"/>
                                          </p:val>
                                        </p:tav>
                                      </p:tavLst>
                                    </p:anim>
                                    <p:anim calcmode="lin" valueType="num">
                                      <p:cBhvr additive="base">
                                        <p:cTn id="61" dur="500" fill="hold"/>
                                        <p:tgtEl>
                                          <p:spTgt spid="13"/>
                                        </p:tgtEl>
                                        <p:attrNameLst>
                                          <p:attrName>ppt_y</p:attrName>
                                        </p:attrNameLst>
                                      </p:cBhvr>
                                      <p:tavLst>
                                        <p:tav tm="0">
                                          <p:val>
                                            <p:strVal val="0-#ppt_h/2"/>
                                          </p:val>
                                        </p:tav>
                                        <p:tav tm="100000">
                                          <p:val>
                                            <p:strVal val="#ppt_y"/>
                                          </p:val>
                                        </p:tav>
                                      </p:tavLst>
                                    </p:anim>
                                  </p:childTnLst>
                                </p:cTn>
                              </p:par>
                              <p:par>
                                <p:cTn id="62" presetID="1" presetClass="entr" presetSubtype="0" fill="hold" nodeType="withEffect">
                                  <p:stCondLst>
                                    <p:cond delay="500"/>
                                  </p:stCondLst>
                                  <p:childTnLst>
                                    <p:set>
                                      <p:cBhvr>
                                        <p:cTn id="63" dur="1" fill="hold">
                                          <p:stCondLst>
                                            <p:cond delay="0"/>
                                          </p:stCondLst>
                                        </p:cTn>
                                        <p:tgtEl>
                                          <p:spTgt spid="24"/>
                                        </p:tgtEl>
                                        <p:attrNameLst>
                                          <p:attrName>style.visibility</p:attrName>
                                        </p:attrNameLst>
                                      </p:cBhvr>
                                      <p:to>
                                        <p:strVal val="visible"/>
                                      </p:to>
                                    </p:set>
                                  </p:childTnLst>
                                </p:cTn>
                              </p:par>
                              <p:par>
                                <p:cTn id="64" presetID="2" presetClass="entr" presetSubtype="4" fill="hold" nodeType="withEffect">
                                  <p:stCondLst>
                                    <p:cond delay="50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7500"/>
                            </p:stCondLst>
                            <p:childTnLst>
                              <p:par>
                                <p:cTn id="69" presetID="2" presetClass="entr" presetSubtype="1" fill="hold" nodeType="afterEffect">
                                  <p:stCondLst>
                                    <p:cond delay="0"/>
                                  </p:stCondLst>
                                  <p:childTnLst>
                                    <p:set>
                                      <p:cBhvr>
                                        <p:cTn id="70" dur="1" fill="hold">
                                          <p:stCondLst>
                                            <p:cond delay="0"/>
                                          </p:stCondLst>
                                        </p:cTn>
                                        <p:tgtEl>
                                          <p:spTgt spid="26647"/>
                                        </p:tgtEl>
                                        <p:attrNameLst>
                                          <p:attrName>style.visibility</p:attrName>
                                        </p:attrNameLst>
                                      </p:cBhvr>
                                      <p:to>
                                        <p:strVal val="visible"/>
                                      </p:to>
                                    </p:set>
                                    <p:anim calcmode="lin" valueType="num">
                                      <p:cBhvr additive="base">
                                        <p:cTn id="71" dur="500" fill="hold"/>
                                        <p:tgtEl>
                                          <p:spTgt spid="26647"/>
                                        </p:tgtEl>
                                        <p:attrNameLst>
                                          <p:attrName>ppt_x</p:attrName>
                                        </p:attrNameLst>
                                      </p:cBhvr>
                                      <p:tavLst>
                                        <p:tav tm="0">
                                          <p:val>
                                            <p:strVal val="#ppt_x"/>
                                          </p:val>
                                        </p:tav>
                                        <p:tav tm="100000">
                                          <p:val>
                                            <p:strVal val="#ppt_x"/>
                                          </p:val>
                                        </p:tav>
                                      </p:tavLst>
                                    </p:anim>
                                    <p:anim calcmode="lin" valueType="num">
                                      <p:cBhvr additive="base">
                                        <p:cTn id="72" dur="500" fill="hold"/>
                                        <p:tgtEl>
                                          <p:spTgt spid="26647"/>
                                        </p:tgtEl>
                                        <p:attrNameLst>
                                          <p:attrName>ppt_y</p:attrName>
                                        </p:attrNameLst>
                                      </p:cBhvr>
                                      <p:tavLst>
                                        <p:tav tm="0">
                                          <p:val>
                                            <p:strVal val="0-#ppt_h/2"/>
                                          </p:val>
                                        </p:tav>
                                        <p:tav tm="100000">
                                          <p:val>
                                            <p:strVal val="#ppt_y"/>
                                          </p:val>
                                        </p:tav>
                                      </p:tavLst>
                                    </p:anim>
                                  </p:childTnLst>
                                </p:cTn>
                              </p:par>
                            </p:childTnLst>
                          </p:cTn>
                        </p:par>
                        <p:par>
                          <p:cTn id="73" fill="hold" nodeType="afterGroup">
                            <p:stCondLst>
                              <p:cond delay="8000"/>
                            </p:stCondLst>
                            <p:childTnLst>
                              <p:par>
                                <p:cTn id="74" presetID="2" presetClass="entr" presetSubtype="4" fill="hold" nodeType="afterEffect">
                                  <p:stCondLst>
                                    <p:cond delay="0"/>
                                  </p:stCondLst>
                                  <p:childTnLst>
                                    <p:set>
                                      <p:cBhvr>
                                        <p:cTn id="75" dur="1" fill="hold">
                                          <p:stCondLst>
                                            <p:cond delay="0"/>
                                          </p:stCondLst>
                                        </p:cTn>
                                        <p:tgtEl>
                                          <p:spTgt spid="26643"/>
                                        </p:tgtEl>
                                        <p:attrNameLst>
                                          <p:attrName>style.visibility</p:attrName>
                                        </p:attrNameLst>
                                      </p:cBhvr>
                                      <p:to>
                                        <p:strVal val="visible"/>
                                      </p:to>
                                    </p:set>
                                    <p:anim calcmode="lin" valueType="num">
                                      <p:cBhvr additive="base">
                                        <p:cTn id="76" dur="500" fill="hold"/>
                                        <p:tgtEl>
                                          <p:spTgt spid="26643"/>
                                        </p:tgtEl>
                                        <p:attrNameLst>
                                          <p:attrName>ppt_x</p:attrName>
                                        </p:attrNameLst>
                                      </p:cBhvr>
                                      <p:tavLst>
                                        <p:tav tm="0">
                                          <p:val>
                                            <p:strVal val="#ppt_x"/>
                                          </p:val>
                                        </p:tav>
                                        <p:tav tm="100000">
                                          <p:val>
                                            <p:strVal val="#ppt_x"/>
                                          </p:val>
                                        </p:tav>
                                      </p:tavLst>
                                    </p:anim>
                                    <p:anim calcmode="lin" valueType="num">
                                      <p:cBhvr additive="base">
                                        <p:cTn id="77" dur="500" fill="hold"/>
                                        <p:tgtEl>
                                          <p:spTgt spid="26643"/>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8500"/>
                            </p:stCondLst>
                            <p:childTnLst>
                              <p:par>
                                <p:cTn id="79" presetID="2" presetClass="entr" presetSubtype="8" fill="hold" nodeType="afterEffect">
                                  <p:stCondLst>
                                    <p:cond delay="0"/>
                                  </p:stCondLst>
                                  <p:childTnLst>
                                    <p:set>
                                      <p:cBhvr>
                                        <p:cTn id="80" dur="1" fill="hold">
                                          <p:stCondLst>
                                            <p:cond delay="0"/>
                                          </p:stCondLst>
                                        </p:cTn>
                                        <p:tgtEl>
                                          <p:spTgt spid="26640"/>
                                        </p:tgtEl>
                                        <p:attrNameLst>
                                          <p:attrName>style.visibility</p:attrName>
                                        </p:attrNameLst>
                                      </p:cBhvr>
                                      <p:to>
                                        <p:strVal val="visible"/>
                                      </p:to>
                                    </p:set>
                                    <p:anim calcmode="lin" valueType="num">
                                      <p:cBhvr additive="base">
                                        <p:cTn id="81" dur="500" fill="hold"/>
                                        <p:tgtEl>
                                          <p:spTgt spid="26640"/>
                                        </p:tgtEl>
                                        <p:attrNameLst>
                                          <p:attrName>ppt_x</p:attrName>
                                        </p:attrNameLst>
                                      </p:cBhvr>
                                      <p:tavLst>
                                        <p:tav tm="0">
                                          <p:val>
                                            <p:strVal val="0-#ppt_w/2"/>
                                          </p:val>
                                        </p:tav>
                                        <p:tav tm="100000">
                                          <p:val>
                                            <p:strVal val="#ppt_x"/>
                                          </p:val>
                                        </p:tav>
                                      </p:tavLst>
                                    </p:anim>
                                    <p:anim calcmode="lin" valueType="num">
                                      <p:cBhvr additive="base">
                                        <p:cTn id="82" dur="500" fill="hold"/>
                                        <p:tgtEl>
                                          <p:spTgt spid="26640"/>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9000"/>
                            </p:stCondLst>
                            <p:childTnLst>
                              <p:par>
                                <p:cTn id="84" presetID="2" presetClass="entr" presetSubtype="4" fill="hold" nodeType="afterEffect">
                                  <p:stCondLst>
                                    <p:cond delay="0"/>
                                  </p:stCondLst>
                                  <p:childTnLst>
                                    <p:set>
                                      <p:cBhvr>
                                        <p:cTn id="85" dur="1" fill="hold">
                                          <p:stCondLst>
                                            <p:cond delay="0"/>
                                          </p:stCondLst>
                                        </p:cTn>
                                        <p:tgtEl>
                                          <p:spTgt spid="26645"/>
                                        </p:tgtEl>
                                        <p:attrNameLst>
                                          <p:attrName>style.visibility</p:attrName>
                                        </p:attrNameLst>
                                      </p:cBhvr>
                                      <p:to>
                                        <p:strVal val="visible"/>
                                      </p:to>
                                    </p:set>
                                    <p:anim calcmode="lin" valueType="num">
                                      <p:cBhvr additive="base">
                                        <p:cTn id="86" dur="500" fill="hold"/>
                                        <p:tgtEl>
                                          <p:spTgt spid="26645"/>
                                        </p:tgtEl>
                                        <p:attrNameLst>
                                          <p:attrName>ppt_x</p:attrName>
                                        </p:attrNameLst>
                                      </p:cBhvr>
                                      <p:tavLst>
                                        <p:tav tm="0">
                                          <p:val>
                                            <p:strVal val="#ppt_x"/>
                                          </p:val>
                                        </p:tav>
                                        <p:tav tm="100000">
                                          <p:val>
                                            <p:strVal val="#ppt_x"/>
                                          </p:val>
                                        </p:tav>
                                      </p:tavLst>
                                    </p:anim>
                                    <p:anim calcmode="lin" valueType="num">
                                      <p:cBhvr additive="base">
                                        <p:cTn id="87" dur="500" fill="hold"/>
                                        <p:tgtEl>
                                          <p:spTgt spid="26645"/>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9500"/>
                            </p:stCondLst>
                            <p:childTnLst>
                              <p:par>
                                <p:cTn id="89" presetID="2" presetClass="entr" presetSubtype="1"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0-#ppt_h/2"/>
                                          </p:val>
                                        </p:tav>
                                        <p:tav tm="100000">
                                          <p:val>
                                            <p:strVal val="#ppt_y"/>
                                          </p:val>
                                        </p:tav>
                                      </p:tavLst>
                                    </p:anim>
                                  </p:childTnLst>
                                </p:cTn>
                              </p:par>
                            </p:childTnLst>
                          </p:cTn>
                        </p:par>
                        <p:par>
                          <p:cTn id="93" fill="hold" nodeType="afterGroup">
                            <p:stCondLst>
                              <p:cond delay="10000"/>
                            </p:stCondLst>
                            <p:childTnLst>
                              <p:par>
                                <p:cTn id="94" presetID="2" presetClass="entr" presetSubtype="4" fill="hold" nodeType="afterEffect">
                                  <p:stCondLst>
                                    <p:cond delay="0"/>
                                  </p:stCondLst>
                                  <p:childTnLst>
                                    <p:set>
                                      <p:cBhvr>
                                        <p:cTn id="95" dur="1" fill="hold">
                                          <p:stCondLst>
                                            <p:cond delay="0"/>
                                          </p:stCondLst>
                                        </p:cTn>
                                        <p:tgtEl>
                                          <p:spTgt spid="26642"/>
                                        </p:tgtEl>
                                        <p:attrNameLst>
                                          <p:attrName>style.visibility</p:attrName>
                                        </p:attrNameLst>
                                      </p:cBhvr>
                                      <p:to>
                                        <p:strVal val="visible"/>
                                      </p:to>
                                    </p:set>
                                    <p:anim calcmode="lin" valueType="num">
                                      <p:cBhvr additive="base">
                                        <p:cTn id="96" dur="500" fill="hold"/>
                                        <p:tgtEl>
                                          <p:spTgt spid="26642"/>
                                        </p:tgtEl>
                                        <p:attrNameLst>
                                          <p:attrName>ppt_x</p:attrName>
                                        </p:attrNameLst>
                                      </p:cBhvr>
                                      <p:tavLst>
                                        <p:tav tm="0">
                                          <p:val>
                                            <p:strVal val="#ppt_x"/>
                                          </p:val>
                                        </p:tav>
                                        <p:tav tm="100000">
                                          <p:val>
                                            <p:strVal val="#ppt_x"/>
                                          </p:val>
                                        </p:tav>
                                      </p:tavLst>
                                    </p:anim>
                                    <p:anim calcmode="lin" valueType="num">
                                      <p:cBhvr additive="base">
                                        <p:cTn id="97" dur="500" fill="hold"/>
                                        <p:tgtEl>
                                          <p:spTgt spid="26642"/>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10500"/>
                            </p:stCondLst>
                            <p:childTnLst>
                              <p:par>
                                <p:cTn id="99" presetID="2" presetClass="entr" presetSubtype="2" fill="hold" nodeType="after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1+#ppt_w/2"/>
                                          </p:val>
                                        </p:tav>
                                        <p:tav tm="100000">
                                          <p:val>
                                            <p:strVal val="#ppt_x"/>
                                          </p:val>
                                        </p:tav>
                                      </p:tavLst>
                                    </p:anim>
                                    <p:anim calcmode="lin" valueType="num">
                                      <p:cBhvr additive="base">
                                        <p:cTn id="102" dur="500" fill="hold"/>
                                        <p:tgtEl>
                                          <p:spTgt spid="27"/>
                                        </p:tgtEl>
                                        <p:attrNameLst>
                                          <p:attrName>ppt_y</p:attrName>
                                        </p:attrNameLst>
                                      </p:cBhvr>
                                      <p:tavLst>
                                        <p:tav tm="0">
                                          <p:val>
                                            <p:strVal val="#ppt_y"/>
                                          </p:val>
                                        </p:tav>
                                        <p:tav tm="100000">
                                          <p:val>
                                            <p:strVal val="#ppt_y"/>
                                          </p:val>
                                        </p:tav>
                                      </p:tavLst>
                                    </p:anim>
                                  </p:childTnLst>
                                </p:cTn>
                              </p:par>
                            </p:childTnLst>
                          </p:cTn>
                        </p:par>
                        <p:par>
                          <p:cTn id="103" fill="hold" nodeType="afterGroup">
                            <p:stCondLst>
                              <p:cond delay="11000"/>
                            </p:stCondLst>
                            <p:childTnLst>
                              <p:par>
                                <p:cTn id="104" presetID="2" presetClass="entr" presetSubtype="1" fill="hold" nodeType="after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additive="base">
                                        <p:cTn id="106" dur="500" fill="hold"/>
                                        <p:tgtEl>
                                          <p:spTgt spid="28"/>
                                        </p:tgtEl>
                                        <p:attrNameLst>
                                          <p:attrName>ppt_x</p:attrName>
                                        </p:attrNameLst>
                                      </p:cBhvr>
                                      <p:tavLst>
                                        <p:tav tm="0">
                                          <p:val>
                                            <p:strVal val="#ppt_x"/>
                                          </p:val>
                                        </p:tav>
                                        <p:tav tm="100000">
                                          <p:val>
                                            <p:strVal val="#ppt_x"/>
                                          </p:val>
                                        </p:tav>
                                      </p:tavLst>
                                    </p:anim>
                                    <p:anim calcmode="lin" valueType="num">
                                      <p:cBhvr additive="base">
                                        <p:cTn id="107" dur="500" fill="hold"/>
                                        <p:tgtEl>
                                          <p:spTgt spid="28"/>
                                        </p:tgtEl>
                                        <p:attrNameLst>
                                          <p:attrName>ppt_y</p:attrName>
                                        </p:attrNameLst>
                                      </p:cBhvr>
                                      <p:tavLst>
                                        <p:tav tm="0">
                                          <p:val>
                                            <p:strVal val="0-#ppt_h/2"/>
                                          </p:val>
                                        </p:tav>
                                        <p:tav tm="100000">
                                          <p:val>
                                            <p:strVal val="#ppt_y"/>
                                          </p:val>
                                        </p:tav>
                                      </p:tavLst>
                                    </p:anim>
                                  </p:childTnLst>
                                </p:cTn>
                              </p:par>
                              <p:par>
                                <p:cTn id="108" presetID="2" presetClass="entr" presetSubtype="8" fill="hold" nodeType="withEffect">
                                  <p:stCondLst>
                                    <p:cond delay="0"/>
                                  </p:stCondLst>
                                  <p:childTnLst>
                                    <p:set>
                                      <p:cBhvr>
                                        <p:cTn id="109" dur="1" fill="hold">
                                          <p:stCondLst>
                                            <p:cond delay="0"/>
                                          </p:stCondLst>
                                        </p:cTn>
                                        <p:tgtEl>
                                          <p:spTgt spid="26649"/>
                                        </p:tgtEl>
                                        <p:attrNameLst>
                                          <p:attrName>style.visibility</p:attrName>
                                        </p:attrNameLst>
                                      </p:cBhvr>
                                      <p:to>
                                        <p:strVal val="visible"/>
                                      </p:to>
                                    </p:set>
                                    <p:anim calcmode="lin" valueType="num">
                                      <p:cBhvr additive="base">
                                        <p:cTn id="110" dur="500" fill="hold"/>
                                        <p:tgtEl>
                                          <p:spTgt spid="26649"/>
                                        </p:tgtEl>
                                        <p:attrNameLst>
                                          <p:attrName>ppt_x</p:attrName>
                                        </p:attrNameLst>
                                      </p:cBhvr>
                                      <p:tavLst>
                                        <p:tav tm="0">
                                          <p:val>
                                            <p:strVal val="0-#ppt_w/2"/>
                                          </p:val>
                                        </p:tav>
                                        <p:tav tm="100000">
                                          <p:val>
                                            <p:strVal val="#ppt_x"/>
                                          </p:val>
                                        </p:tav>
                                      </p:tavLst>
                                    </p:anim>
                                    <p:anim calcmode="lin" valueType="num">
                                      <p:cBhvr additive="base">
                                        <p:cTn id="111" dur="500" fill="hold"/>
                                        <p:tgtEl>
                                          <p:spTgt spid="26649"/>
                                        </p:tgtEl>
                                        <p:attrNameLst>
                                          <p:attrName>ppt_y</p:attrName>
                                        </p:attrNameLst>
                                      </p:cBhvr>
                                      <p:tavLst>
                                        <p:tav tm="0">
                                          <p:val>
                                            <p:strVal val="#ppt_y"/>
                                          </p:val>
                                        </p:tav>
                                        <p:tav tm="100000">
                                          <p:val>
                                            <p:strVal val="#ppt_y"/>
                                          </p:val>
                                        </p:tav>
                                      </p:tavLst>
                                    </p:anim>
                                  </p:childTnLst>
                                </p:cTn>
                              </p:par>
                              <p:par>
                                <p:cTn id="112" presetID="2" presetClass="entr" presetSubtype="2" fill="hold" nodeType="withEffect">
                                  <p:stCondLst>
                                    <p:cond delay="0"/>
                                  </p:stCondLst>
                                  <p:childTnLst>
                                    <p:set>
                                      <p:cBhvr>
                                        <p:cTn id="113" dur="1" fill="hold">
                                          <p:stCondLst>
                                            <p:cond delay="0"/>
                                          </p:stCondLst>
                                        </p:cTn>
                                        <p:tgtEl>
                                          <p:spTgt spid="26650"/>
                                        </p:tgtEl>
                                        <p:attrNameLst>
                                          <p:attrName>style.visibility</p:attrName>
                                        </p:attrNameLst>
                                      </p:cBhvr>
                                      <p:to>
                                        <p:strVal val="visible"/>
                                      </p:to>
                                    </p:set>
                                    <p:anim calcmode="lin" valueType="num">
                                      <p:cBhvr additive="base">
                                        <p:cTn id="114" dur="500" fill="hold"/>
                                        <p:tgtEl>
                                          <p:spTgt spid="26650"/>
                                        </p:tgtEl>
                                        <p:attrNameLst>
                                          <p:attrName>ppt_x</p:attrName>
                                        </p:attrNameLst>
                                      </p:cBhvr>
                                      <p:tavLst>
                                        <p:tav tm="0">
                                          <p:val>
                                            <p:strVal val="1+#ppt_w/2"/>
                                          </p:val>
                                        </p:tav>
                                        <p:tav tm="100000">
                                          <p:val>
                                            <p:strVal val="#ppt_x"/>
                                          </p:val>
                                        </p:tav>
                                      </p:tavLst>
                                    </p:anim>
                                    <p:anim calcmode="lin" valueType="num">
                                      <p:cBhvr additive="base">
                                        <p:cTn id="115" dur="500" fill="hold"/>
                                        <p:tgtEl>
                                          <p:spTgt spid="26650"/>
                                        </p:tgtEl>
                                        <p:attrNameLst>
                                          <p:attrName>ppt_y</p:attrName>
                                        </p:attrNameLst>
                                      </p:cBhvr>
                                      <p:tavLst>
                                        <p:tav tm="0">
                                          <p:val>
                                            <p:strVal val="#ppt_y"/>
                                          </p:val>
                                        </p:tav>
                                        <p:tav tm="100000">
                                          <p:val>
                                            <p:strVal val="#ppt_y"/>
                                          </p:val>
                                        </p:tav>
                                      </p:tavLst>
                                    </p:anim>
                                  </p:childTnLst>
                                </p:cTn>
                              </p:par>
                            </p:childTnLst>
                          </p:cTn>
                        </p:par>
                        <p:par>
                          <p:cTn id="116" fill="hold" nodeType="afterGroup">
                            <p:stCondLst>
                              <p:cond delay="11500"/>
                            </p:stCondLst>
                            <p:childTnLst>
                              <p:par>
                                <p:cTn id="117" presetID="2" presetClass="entr" presetSubtype="4" fill="hold" nodeType="afterEffect">
                                  <p:stCondLst>
                                    <p:cond delay="0"/>
                                  </p:stCondLst>
                                  <p:childTnLst>
                                    <p:set>
                                      <p:cBhvr>
                                        <p:cTn id="118" dur="1" fill="hold">
                                          <p:stCondLst>
                                            <p:cond delay="0"/>
                                          </p:stCondLst>
                                        </p:cTn>
                                        <p:tgtEl>
                                          <p:spTgt spid="26651"/>
                                        </p:tgtEl>
                                        <p:attrNameLst>
                                          <p:attrName>style.visibility</p:attrName>
                                        </p:attrNameLst>
                                      </p:cBhvr>
                                      <p:to>
                                        <p:strVal val="visible"/>
                                      </p:to>
                                    </p:set>
                                    <p:anim calcmode="lin" valueType="num">
                                      <p:cBhvr additive="base">
                                        <p:cTn id="119" dur="500" fill="hold"/>
                                        <p:tgtEl>
                                          <p:spTgt spid="26651"/>
                                        </p:tgtEl>
                                        <p:attrNameLst>
                                          <p:attrName>ppt_x</p:attrName>
                                        </p:attrNameLst>
                                      </p:cBhvr>
                                      <p:tavLst>
                                        <p:tav tm="0">
                                          <p:val>
                                            <p:strVal val="#ppt_x"/>
                                          </p:val>
                                        </p:tav>
                                        <p:tav tm="100000">
                                          <p:val>
                                            <p:strVal val="#ppt_x"/>
                                          </p:val>
                                        </p:tav>
                                      </p:tavLst>
                                    </p:anim>
                                    <p:anim calcmode="lin" valueType="num">
                                      <p:cBhvr additive="base">
                                        <p:cTn id="120" dur="500" fill="hold"/>
                                        <p:tgtEl>
                                          <p:spTgt spid="26651"/>
                                        </p:tgtEl>
                                        <p:attrNameLst>
                                          <p:attrName>ppt_y</p:attrName>
                                        </p:attrNameLst>
                                      </p:cBhvr>
                                      <p:tavLst>
                                        <p:tav tm="0">
                                          <p:val>
                                            <p:strVal val="1+#ppt_h/2"/>
                                          </p:val>
                                        </p:tav>
                                        <p:tav tm="100000">
                                          <p:val>
                                            <p:strVal val="#ppt_y"/>
                                          </p:val>
                                        </p:tav>
                                      </p:tavLst>
                                    </p:anim>
                                  </p:childTnLst>
                                </p:cTn>
                              </p:par>
                              <p:par>
                                <p:cTn id="121" presetID="2" presetClass="entr" presetSubtype="1" fill="hold"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ppt_x"/>
                                          </p:val>
                                        </p:tav>
                                        <p:tav tm="100000">
                                          <p:val>
                                            <p:strVal val="#ppt_x"/>
                                          </p:val>
                                        </p:tav>
                                      </p:tavLst>
                                    </p:anim>
                                    <p:anim calcmode="lin" valueType="num">
                                      <p:cBhvr additive="base">
                                        <p:cTn id="12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p:nvPr>
        </p:nvSpPr>
        <p:spPr/>
        <p:txBody>
          <a:bodyPr/>
          <a:lstStyle/>
          <a:p>
            <a:pPr eaLnBrk="1" hangingPunct="1"/>
            <a:r>
              <a:rPr lang="en-US" altLang="en-US">
                <a:ea typeface="ＭＳ Ｐゴシック" panose="020B0600070205080204" pitchFamily="34" charset="-128"/>
              </a:rPr>
              <a:t>S+EI</a:t>
            </a:r>
          </a:p>
        </p:txBody>
      </p:sp>
      <p:sp>
        <p:nvSpPr>
          <p:cNvPr id="15362" name="Content Placeholder 3"/>
          <p:cNvSpPr>
            <a:spLocks noGrp="1"/>
          </p:cNvSpPr>
          <p:nvPr>
            <p:ph idx="1"/>
          </p:nvPr>
        </p:nvSpPr>
        <p:spPr>
          <a:xfrm>
            <a:off x="847703" y="1231784"/>
            <a:ext cx="7202456" cy="3171773"/>
          </a:xfrm>
        </p:spPr>
        <p:txBody>
          <a:bodyPr>
            <a:normAutofit fontScale="85000" lnSpcReduction="20000"/>
          </a:bodyPr>
          <a:lstStyle/>
          <a:p>
            <a:pPr eaLnBrk="1" hangingPunct="1">
              <a:lnSpc>
                <a:spcPct val="140000"/>
              </a:lnSpc>
              <a:spcBef>
                <a:spcPts val="0"/>
              </a:spcBef>
            </a:pPr>
            <a:r>
              <a:rPr lang="en-US" altLang="en-US" sz="2100" dirty="0">
                <a:ea typeface="ＭＳ Ｐゴシック" panose="020B0600070205080204" pitchFamily="34" charset="-128"/>
              </a:rPr>
              <a:t>“80 – 90% of the competencies that differentiate top performance are in the domain of EI.”</a:t>
            </a:r>
          </a:p>
          <a:p>
            <a:pPr lvl="2" eaLnBrk="1" hangingPunct="1">
              <a:lnSpc>
                <a:spcPct val="140000"/>
              </a:lnSpc>
              <a:spcBef>
                <a:spcPts val="0"/>
              </a:spcBef>
              <a:buFont typeface="Arial" panose="020B0604020202020204" pitchFamily="34" charset="0"/>
              <a:buNone/>
            </a:pPr>
            <a:r>
              <a:rPr lang="en-US" altLang="en-US" sz="1350" dirty="0">
                <a:solidFill>
                  <a:schemeClr val="accent1"/>
                </a:solidFill>
              </a:rPr>
              <a:t>Daniel Goleman in </a:t>
            </a:r>
            <a:r>
              <a:rPr lang="en-US" altLang="en-US" sz="1350" i="1" dirty="0">
                <a:solidFill>
                  <a:schemeClr val="accent1"/>
                </a:solidFill>
              </a:rPr>
              <a:t>Working With Emotional Intelligence, </a:t>
            </a:r>
            <a:r>
              <a:rPr lang="en-US" altLang="en-US" sz="1350" dirty="0">
                <a:solidFill>
                  <a:schemeClr val="accent1"/>
                </a:solidFill>
              </a:rPr>
              <a:t>1998</a:t>
            </a:r>
          </a:p>
          <a:p>
            <a:pPr eaLnBrk="1" hangingPunct="1">
              <a:lnSpc>
                <a:spcPct val="140000"/>
              </a:lnSpc>
              <a:spcBef>
                <a:spcPts val="0"/>
              </a:spcBef>
            </a:pPr>
            <a:r>
              <a:rPr lang="en-US" altLang="en-US" sz="2100" dirty="0">
                <a:ea typeface="ＭＳ Ｐゴシック" panose="020B0600070205080204" pitchFamily="34" charset="-128"/>
              </a:rPr>
              <a:t>“EI is more than twice as predictive of business performance than purely cognitive intelligence.”</a:t>
            </a:r>
          </a:p>
          <a:p>
            <a:pPr lvl="2" eaLnBrk="1" hangingPunct="1">
              <a:lnSpc>
                <a:spcPct val="140000"/>
              </a:lnSpc>
              <a:spcBef>
                <a:spcPts val="0"/>
              </a:spcBef>
              <a:buFont typeface="Arial" panose="020B0604020202020204" pitchFamily="34" charset="0"/>
              <a:buNone/>
            </a:pPr>
            <a:r>
              <a:rPr lang="en-US" altLang="en-US" sz="1350" dirty="0">
                <a:solidFill>
                  <a:schemeClr val="accent1"/>
                </a:solidFill>
              </a:rPr>
              <a:t>Gerald Mount in </a:t>
            </a:r>
            <a:r>
              <a:rPr lang="en-US" altLang="en-US" sz="1350" i="1" dirty="0">
                <a:solidFill>
                  <a:schemeClr val="accent1"/>
                </a:solidFill>
              </a:rPr>
              <a:t>The Role of Emotional Intelligence in Developing International Business Capability, </a:t>
            </a:r>
            <a:r>
              <a:rPr lang="en-US" altLang="en-US" sz="1350" dirty="0">
                <a:solidFill>
                  <a:schemeClr val="accent1"/>
                </a:solidFill>
              </a:rPr>
              <a:t>2006</a:t>
            </a:r>
          </a:p>
          <a:p>
            <a:pPr eaLnBrk="1" hangingPunct="1">
              <a:lnSpc>
                <a:spcPct val="140000"/>
              </a:lnSpc>
              <a:spcBef>
                <a:spcPts val="0"/>
              </a:spcBef>
            </a:pPr>
            <a:r>
              <a:rPr lang="en-US" altLang="en-US" sz="2100" dirty="0">
                <a:ea typeface="ＭＳ Ｐゴシック" panose="020B0600070205080204" pitchFamily="34" charset="-128"/>
              </a:rPr>
              <a:t>“Leaders with higher S+EI produce more powerful business results and greater profitability.”</a:t>
            </a:r>
          </a:p>
          <a:p>
            <a:pPr lvl="2" eaLnBrk="1" hangingPunct="1">
              <a:lnSpc>
                <a:spcPct val="140000"/>
              </a:lnSpc>
              <a:spcBef>
                <a:spcPts val="0"/>
              </a:spcBef>
              <a:buFont typeface="Arial" panose="020B0604020202020204" pitchFamily="34" charset="0"/>
              <a:buNone/>
            </a:pPr>
            <a:r>
              <a:rPr lang="en-US" altLang="en-US" sz="1350" dirty="0">
                <a:solidFill>
                  <a:schemeClr val="accent1"/>
                </a:solidFill>
              </a:rPr>
              <a:t>Steven Stein in </a:t>
            </a:r>
            <a:r>
              <a:rPr lang="en-US" altLang="en-US" sz="1350" i="1" dirty="0">
                <a:solidFill>
                  <a:schemeClr val="accent1"/>
                </a:solidFill>
              </a:rPr>
              <a:t>Emotional Intelligence of Leaders:  A Profile of Top Executives, Leadership &amp; Organization Development Journal</a:t>
            </a:r>
            <a:r>
              <a:rPr lang="en-US" altLang="en-US" sz="1350" dirty="0">
                <a:solidFill>
                  <a:schemeClr val="accent1"/>
                </a:solidFill>
              </a:rPr>
              <a:t>, 2009</a:t>
            </a:r>
          </a:p>
          <a:p>
            <a:pPr eaLnBrk="1" hangingPunct="1"/>
            <a:endParaRPr lang="en-US" altLang="en-US" sz="2100" dirty="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583507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anim calcmode="lin" valueType="num">
                                      <p:cBhvr additive="base">
                                        <p:cTn id="11"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 calcmode="lin" valueType="num">
                                      <p:cBhvr additive="base">
                                        <p:cTn id="17"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362">
                                            <p:txEl>
                                              <p:pRg st="3" end="3"/>
                                            </p:txEl>
                                          </p:spTgt>
                                        </p:tgtEl>
                                        <p:attrNameLst>
                                          <p:attrName>style.visibility</p:attrName>
                                        </p:attrNameLst>
                                      </p:cBhvr>
                                      <p:to>
                                        <p:strVal val="visible"/>
                                      </p:to>
                                    </p:set>
                                    <p:anim calcmode="lin" valueType="num">
                                      <p:cBhvr additive="base">
                                        <p:cTn id="21"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 calcmode="lin" valueType="num">
                                      <p:cBhvr additive="base">
                                        <p:cTn id="27"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362">
                                            <p:txEl>
                                              <p:pRg st="5" end="5"/>
                                            </p:txEl>
                                          </p:spTgt>
                                        </p:tgtEl>
                                        <p:attrNameLst>
                                          <p:attrName>style.visibility</p:attrName>
                                        </p:attrNameLst>
                                      </p:cBhvr>
                                      <p:to>
                                        <p:strVal val="visible"/>
                                      </p:to>
                                    </p:set>
                                    <p:anim calcmode="lin" valueType="num">
                                      <p:cBhvr additive="base">
                                        <p:cTn id="31"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Title 5"/>
          <p:cNvSpPr>
            <a:spLocks noGrp="1"/>
          </p:cNvSpPr>
          <p:nvPr>
            <p:ph type="title"/>
          </p:nvPr>
        </p:nvSpPr>
        <p:spPr/>
        <p:txBody>
          <a:bodyPr/>
          <a:lstStyle/>
          <a:p>
            <a:pPr eaLnBrk="1" hangingPunct="1"/>
            <a:r>
              <a:rPr lang="en-US" altLang="en-US" dirty="0">
                <a:ea typeface="ＭＳ Ｐゴシック" panose="020B0600070205080204" pitchFamily="34" charset="-128"/>
              </a:rPr>
              <a:t>S+EI Coaching and Training at Avon</a:t>
            </a:r>
          </a:p>
        </p:txBody>
      </p:sp>
      <p:sp>
        <p:nvSpPr>
          <p:cNvPr id="35845" name="Content Placeholder 3"/>
          <p:cNvSpPr>
            <a:spLocks noGrp="1"/>
          </p:cNvSpPr>
          <p:nvPr>
            <p:ph sz="half" idx="1"/>
          </p:nvPr>
        </p:nvSpPr>
        <p:spPr>
          <a:xfrm>
            <a:off x="846875" y="1503896"/>
            <a:ext cx="3483864" cy="2470389"/>
          </a:xfrm>
        </p:spPr>
        <p:txBody>
          <a:bodyPr>
            <a:normAutofit lnSpcReduction="10000"/>
          </a:bodyPr>
          <a:lstStyle/>
          <a:p>
            <a:pPr marL="0" indent="0" eaLnBrk="1" hangingPunct="1">
              <a:buFont typeface="Arial" panose="020B0604020202020204" pitchFamily="34" charset="0"/>
              <a:buNone/>
            </a:pPr>
            <a:r>
              <a:rPr lang="en-US" altLang="en-US" sz="2100" dirty="0">
                <a:ea typeface="ＭＳ Ｐゴシック" panose="020B0600070205080204" pitchFamily="34" charset="-128"/>
              </a:rPr>
              <a:t>“Emotional Intelligence is in our DNA here at Avon because relationships are critical at every stage of our business.”</a:t>
            </a:r>
          </a:p>
          <a:p>
            <a:pPr marL="171450" lvl="1" eaLnBrk="1" hangingPunct="1">
              <a:spcBef>
                <a:spcPts val="0"/>
              </a:spcBef>
              <a:buFont typeface="Arial" panose="020B0604020202020204" pitchFamily="34" charset="0"/>
              <a:buNone/>
            </a:pPr>
            <a:r>
              <a:rPr lang="en-US" altLang="en-US" dirty="0">
                <a:solidFill>
                  <a:schemeClr val="accent1"/>
                </a:solidFill>
                <a:ea typeface="ＭＳ Ｐゴシック" panose="020B0600070205080204" pitchFamily="34" charset="-128"/>
              </a:rPr>
              <a:t>Andrea Jung</a:t>
            </a:r>
          </a:p>
          <a:p>
            <a:pPr marL="171450" lvl="1" eaLnBrk="1" hangingPunct="1">
              <a:spcBef>
                <a:spcPts val="0"/>
              </a:spcBef>
              <a:buFont typeface="Arial" panose="020B0604020202020204" pitchFamily="34" charset="0"/>
              <a:buNone/>
            </a:pPr>
            <a:r>
              <a:rPr lang="en-US" altLang="en-US" dirty="0">
                <a:solidFill>
                  <a:schemeClr val="accent1"/>
                </a:solidFill>
                <a:ea typeface="ＭＳ Ｐゴシック" panose="020B0600070205080204" pitchFamily="34" charset="-128"/>
              </a:rPr>
              <a:t>Chair &amp; CEO, Avon Products</a:t>
            </a:r>
          </a:p>
          <a:p>
            <a:pPr lvl="1" eaLnBrk="1" hangingPunct="1">
              <a:buFont typeface="Arial" panose="020B0604020202020204" pitchFamily="34" charset="0"/>
              <a:buNone/>
            </a:pPr>
            <a:endParaRPr lang="en-US" altLang="en-US" dirty="0">
              <a:solidFill>
                <a:srgbClr val="5F8C32"/>
              </a:solidFill>
              <a:ea typeface="ＭＳ Ｐゴシック" panose="020B0600070205080204" pitchFamily="34" charset="-128"/>
            </a:endParaRPr>
          </a:p>
          <a:p>
            <a:pPr lvl="1" eaLnBrk="1" hangingPunct="1">
              <a:buFont typeface="Arial" panose="020B0604020202020204" pitchFamily="34" charset="0"/>
              <a:buNone/>
            </a:pPr>
            <a:endParaRPr lang="en-US" altLang="en-US" dirty="0">
              <a:solidFill>
                <a:srgbClr val="5F8C32"/>
              </a:solidFill>
              <a:ea typeface="ＭＳ Ｐゴシック" panose="020B0600070205080204" pitchFamily="34" charset="-128"/>
            </a:endParaRPr>
          </a:p>
          <a:p>
            <a:pPr lvl="1" eaLnBrk="1" hangingPunct="1">
              <a:buFont typeface="Arial" panose="020B0604020202020204" pitchFamily="34" charset="0"/>
              <a:buNone/>
            </a:pPr>
            <a:endParaRPr lang="en-US" altLang="en-US" dirty="0">
              <a:solidFill>
                <a:srgbClr val="5F8C32"/>
              </a:solidFill>
              <a:ea typeface="ＭＳ Ｐゴシック" panose="020B0600070205080204" pitchFamily="34" charset="-128"/>
            </a:endParaRPr>
          </a:p>
          <a:p>
            <a:pPr lvl="1" eaLnBrk="1" hangingPunct="1">
              <a:buFont typeface="Arial" panose="020B0604020202020204" pitchFamily="34" charset="0"/>
              <a:buNone/>
            </a:pPr>
            <a:endParaRPr lang="en-US" altLang="en-US" dirty="0">
              <a:solidFill>
                <a:srgbClr val="5F8C32"/>
              </a:solidFill>
              <a:ea typeface="ＭＳ Ｐゴシック" panose="020B0600070205080204" pitchFamily="34" charset="-128"/>
            </a:endParaRPr>
          </a:p>
        </p:txBody>
      </p:sp>
      <p:sp>
        <p:nvSpPr>
          <p:cNvPr id="19459" name="Content Placeholder 4"/>
          <p:cNvSpPr>
            <a:spLocks noGrp="1"/>
          </p:cNvSpPr>
          <p:nvPr>
            <p:ph sz="half" idx="2"/>
          </p:nvPr>
        </p:nvSpPr>
        <p:spPr>
          <a:xfrm>
            <a:off x="4571704" y="1508507"/>
            <a:ext cx="4054937" cy="2750668"/>
          </a:xfrm>
        </p:spPr>
        <p:txBody>
          <a:bodyPr>
            <a:noAutofit/>
          </a:bodyPr>
          <a:lstStyle/>
          <a:p>
            <a:pPr marL="0" indent="0" eaLnBrk="1" hangingPunct="1">
              <a:buNone/>
            </a:pPr>
            <a:r>
              <a:rPr lang="en-US" altLang="en-US" sz="1600" dirty="0">
                <a:ea typeface="ＭＳ Ｐゴシック" panose="020B0600070205080204" pitchFamily="34" charset="-128"/>
              </a:rPr>
              <a:t>The results at Avon</a:t>
            </a:r>
          </a:p>
          <a:p>
            <a:pPr lvl="1" eaLnBrk="1" hangingPunct="1"/>
            <a:r>
              <a:rPr lang="en-US" altLang="en-US" sz="1400" dirty="0">
                <a:ea typeface="ＭＳ Ｐゴシック" panose="020B0600070205080204" pitchFamily="34" charset="-128"/>
              </a:rPr>
              <a:t>More robust, vigorous organization</a:t>
            </a:r>
          </a:p>
          <a:p>
            <a:pPr lvl="1" eaLnBrk="1" hangingPunct="1"/>
            <a:r>
              <a:rPr lang="en-US" altLang="en-US" sz="1400" dirty="0">
                <a:ea typeface="ＭＳ Ｐゴシック" panose="020B0600070205080204" pitchFamily="34" charset="-128"/>
              </a:rPr>
              <a:t>Competitive advantage</a:t>
            </a:r>
          </a:p>
          <a:p>
            <a:pPr lvl="1" eaLnBrk="1" hangingPunct="1"/>
            <a:r>
              <a:rPr lang="en-US" altLang="en-US" sz="1400" dirty="0">
                <a:ea typeface="ＭＳ Ｐゴシック" panose="020B0600070205080204" pitchFamily="34" charset="-128"/>
              </a:rPr>
              <a:t>Greater performance</a:t>
            </a:r>
          </a:p>
          <a:p>
            <a:pPr lvl="1" eaLnBrk="1" hangingPunct="1"/>
            <a:r>
              <a:rPr lang="en-US" altLang="en-US" sz="1400" dirty="0">
                <a:ea typeface="ＭＳ Ｐゴシック" panose="020B0600070205080204" pitchFamily="34" charset="-128"/>
              </a:rPr>
              <a:t>Higher profits</a:t>
            </a:r>
          </a:p>
          <a:p>
            <a:pPr lvl="1" eaLnBrk="1" hangingPunct="1"/>
            <a:r>
              <a:rPr lang="en-US" altLang="en-US" sz="1400" dirty="0">
                <a:ea typeface="ＭＳ Ｐゴシック" panose="020B0600070205080204" pitchFamily="34" charset="-128"/>
              </a:rPr>
              <a:t>Greater productivity</a:t>
            </a:r>
          </a:p>
          <a:p>
            <a:pPr lvl="1" eaLnBrk="1" hangingPunct="1"/>
            <a:r>
              <a:rPr lang="en-US" altLang="en-US" sz="1400" dirty="0">
                <a:ea typeface="ＭＳ Ｐゴシック" panose="020B0600070205080204" pitchFamily="34" charset="-128"/>
              </a:rPr>
              <a:t>Cost savings due to reduced turnover, absenteeism, lowered performance and productivity</a:t>
            </a:r>
          </a:p>
          <a:p>
            <a:pPr lvl="1" eaLnBrk="1" hangingPunct="1"/>
            <a:r>
              <a:rPr lang="en-US" altLang="en-US" sz="1400" dirty="0">
                <a:ea typeface="ＭＳ Ｐゴシック" panose="020B0600070205080204" pitchFamily="34" charset="-128"/>
              </a:rPr>
              <a:t>Overall more positive work climate</a:t>
            </a:r>
          </a:p>
        </p:txBody>
      </p:sp>
      <p:sp>
        <p:nvSpPr>
          <p:cNvPr id="3" name="AutoShape 2" descr="Image result for avon"/>
          <p:cNvSpPr>
            <a:spLocks noChangeAspect="1" noChangeArrowheads="1"/>
          </p:cNvSpPr>
          <p:nvPr/>
        </p:nvSpPr>
        <p:spPr bwMode="auto">
          <a:xfrm>
            <a:off x="3368842" y="2419350"/>
            <a:ext cx="1355558" cy="13555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1457319" y="3790705"/>
            <a:ext cx="3339830" cy="710603"/>
          </a:xfrm>
          <a:prstGeom prst="rect">
            <a:avLst/>
          </a:prstGeom>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0648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eaLnBrk="1" hangingPunct="1">
              <a:defRPr/>
            </a:pPr>
            <a:r>
              <a:rPr lang="en-US" dirty="0"/>
              <a:t>S+EI and the Bottom Line</a:t>
            </a:r>
          </a:p>
        </p:txBody>
      </p:sp>
      <p:sp>
        <p:nvSpPr>
          <p:cNvPr id="20483" name="Content Placeholder 2"/>
          <p:cNvSpPr>
            <a:spLocks noGrp="1"/>
          </p:cNvSpPr>
          <p:nvPr>
            <p:ph idx="1"/>
          </p:nvPr>
        </p:nvSpPr>
        <p:spPr/>
        <p:txBody>
          <a:bodyPr>
            <a:normAutofit/>
          </a:bodyPr>
          <a:lstStyle/>
          <a:p>
            <a:pPr marL="0" indent="0" eaLnBrk="1" hangingPunct="1">
              <a:buNone/>
            </a:pPr>
            <a:r>
              <a:rPr lang="en-US" altLang="en-US" sz="1800" dirty="0">
                <a:ea typeface="ＭＳ Ｐゴシック" panose="020B0600070205080204" pitchFamily="34" charset="-128"/>
              </a:rPr>
              <a:t>At PEPSICO, S+EI programs generated:</a:t>
            </a:r>
          </a:p>
          <a:p>
            <a:pPr lvl="1" eaLnBrk="1" hangingPunct="1">
              <a:buFont typeface="Arial" panose="020B0604020202020204" pitchFamily="34" charset="0"/>
              <a:buChar char="•"/>
            </a:pPr>
            <a:r>
              <a:rPr lang="en-US" altLang="en-US" sz="1800" dirty="0">
                <a:ea typeface="ＭＳ Ｐゴシック" panose="020B0600070205080204" pitchFamily="34" charset="-128"/>
              </a:rPr>
              <a:t>10 % increase in productivity</a:t>
            </a:r>
          </a:p>
          <a:p>
            <a:pPr lvl="1" eaLnBrk="1" hangingPunct="1">
              <a:buFont typeface="Arial" panose="020B0604020202020204" pitchFamily="34" charset="0"/>
              <a:buChar char="•"/>
            </a:pPr>
            <a:r>
              <a:rPr lang="en-US" altLang="en-US" sz="1800" dirty="0">
                <a:ea typeface="ＭＳ Ｐゴシック" panose="020B0600070205080204" pitchFamily="34" charset="-128"/>
              </a:rPr>
              <a:t>87 % decrease in executive turnover (saving $4M)</a:t>
            </a:r>
          </a:p>
          <a:p>
            <a:pPr lvl="1" eaLnBrk="1" hangingPunct="1">
              <a:buFont typeface="Arial" panose="020B0604020202020204" pitchFamily="34" charset="0"/>
              <a:buChar char="•"/>
            </a:pPr>
            <a:r>
              <a:rPr lang="en-US" altLang="en-US" sz="1800" dirty="0">
                <a:ea typeface="ＭＳ Ｐゴシック" panose="020B0600070205080204" pitchFamily="34" charset="-128"/>
              </a:rPr>
              <a:t>Over 1000% ROI</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769039" y="2983832"/>
            <a:ext cx="3666851" cy="1512970"/>
          </a:xfrm>
          <a:prstGeom prst="rect">
            <a:avLst/>
          </a:prstGeom>
        </p:spPr>
      </p:pic>
      <p:sp>
        <p:nvSpPr>
          <p:cNvPr id="3" name="TextBox 2"/>
          <p:cNvSpPr txBox="1"/>
          <p:nvPr/>
        </p:nvSpPr>
        <p:spPr>
          <a:xfrm>
            <a:off x="577516" y="4271211"/>
            <a:ext cx="5558589" cy="553998"/>
          </a:xfrm>
          <a:prstGeom prst="rect">
            <a:avLst/>
          </a:prstGeom>
          <a:noFill/>
        </p:spPr>
        <p:txBody>
          <a:bodyPr wrap="square" rtlCol="0">
            <a:spAutoFit/>
          </a:bodyPr>
          <a:lstStyle/>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Dr. David McClelland, </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Journal of Psychological Science</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1998.</a:t>
            </a:r>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400051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r>
              <a:rPr lang="en-US" altLang="en-US">
                <a:ea typeface="ＭＳ Ｐゴシック" panose="020B0600070205080204" pitchFamily="34" charset="-128"/>
              </a:rPr>
              <a:t>Ameriprise Financial Services</a:t>
            </a:r>
          </a:p>
        </p:txBody>
      </p:sp>
      <p:sp>
        <p:nvSpPr>
          <p:cNvPr id="6" name="Content Placeholder 5"/>
          <p:cNvSpPr>
            <a:spLocks noGrp="1"/>
          </p:cNvSpPr>
          <p:nvPr>
            <p:ph idx="1"/>
          </p:nvPr>
        </p:nvSpPr>
        <p:spPr>
          <a:xfrm>
            <a:off x="847703" y="1290007"/>
            <a:ext cx="7202456" cy="2597839"/>
          </a:xfrm>
        </p:spPr>
        <p:txBody>
          <a:bodyPr>
            <a:normAutofit fontScale="92500"/>
          </a:bodyPr>
          <a:lstStyle/>
          <a:p>
            <a:r>
              <a:rPr lang="en-US" altLang="en-US" sz="1800" dirty="0">
                <a:ea typeface="ＭＳ Ｐゴシック" panose="020B0600070205080204" pitchFamily="34" charset="-128"/>
              </a:rPr>
              <a:t>Strong emotional intelligence competencies lead to increased client returns (i.e. soft skills = hard results) </a:t>
            </a:r>
          </a:p>
          <a:p>
            <a:r>
              <a:rPr lang="en-US" altLang="en-US" sz="1800" dirty="0">
                <a:ea typeface="ＭＳ Ｐゴシック" panose="020B0600070205080204" pitchFamily="34" charset="-128"/>
              </a:rPr>
              <a:t>High EQ financial advisors delivered 24.7% returns over 4-year period significantly higher than the S&amp;P (14.3% over same period)</a:t>
            </a:r>
          </a:p>
          <a:p>
            <a:r>
              <a:rPr lang="en-US" altLang="en-US" sz="1800" dirty="0">
                <a:ea typeface="ＭＳ Ｐゴシック" panose="020B0600070205080204" pitchFamily="34" charset="-128"/>
              </a:rPr>
              <a:t>Key S+EI competencies:  integrity, teamwork, self-confidence, achievement drive, initiative, and interpersonal understanding</a:t>
            </a:r>
          </a:p>
          <a:p>
            <a:pPr>
              <a:buFont typeface="Arial" panose="020B0604020202020204" pitchFamily="34" charset="0"/>
              <a:buNone/>
            </a:pPr>
            <a:r>
              <a:rPr lang="en-US" altLang="en-US" sz="1350" dirty="0">
                <a:solidFill>
                  <a:srgbClr val="5F8C32"/>
                </a:solidFill>
                <a:ea typeface="ＭＳ Ｐゴシック" panose="020B0600070205080204" pitchFamily="34" charset="-128"/>
              </a:rPr>
              <a:t>	</a:t>
            </a:r>
          </a:p>
        </p:txBody>
      </p:sp>
      <p:pic>
        <p:nvPicPr>
          <p:cNvPr id="3" name="Picture 2"/>
          <p:cNvPicPr>
            <a:picLocks noChangeAspect="1"/>
          </p:cNvPicPr>
          <p:nvPr/>
        </p:nvPicPr>
        <p:blipFill>
          <a:blip r:embed="rId2"/>
          <a:stretch>
            <a:fillRect/>
          </a:stretch>
        </p:blipFill>
        <p:spPr>
          <a:xfrm>
            <a:off x="6644815" y="3486997"/>
            <a:ext cx="1870159" cy="97586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29389" y="4211053"/>
            <a:ext cx="3561348" cy="246221"/>
          </a:xfrm>
          <a:prstGeom prst="rect">
            <a:avLst/>
          </a:prstGeom>
          <a:noFill/>
        </p:spPr>
        <p:txBody>
          <a:bodyPr wrap="square" rtlCol="0">
            <a:spAutoFit/>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Spencer,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Emmerling</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&amp; Petersen (2005)</a:t>
            </a:r>
            <a:endParaRPr lang="en-US" sz="1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41238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r>
              <a:rPr lang="en-US" altLang="en-US">
                <a:ea typeface="ＭＳ Ｐゴシック" panose="020B0600070205080204" pitchFamily="34" charset="-128"/>
              </a:rPr>
              <a:t>Sanofi-Aventis Pharmaceutical Company</a:t>
            </a:r>
          </a:p>
        </p:txBody>
      </p:sp>
      <p:sp>
        <p:nvSpPr>
          <p:cNvPr id="18434" name="Content Placeholder 2"/>
          <p:cNvSpPr>
            <a:spLocks noGrp="1"/>
          </p:cNvSpPr>
          <p:nvPr>
            <p:ph idx="1"/>
          </p:nvPr>
        </p:nvSpPr>
        <p:spPr>
          <a:xfrm>
            <a:off x="847703" y="1501920"/>
            <a:ext cx="7202456" cy="2597839"/>
          </a:xfrm>
        </p:spPr>
        <p:txBody>
          <a:bodyPr rtlCol="0">
            <a:normAutofit/>
          </a:bodyPr>
          <a:lstStyle/>
          <a:p>
            <a:pPr marL="257175" lvl="1" indent="-257175">
              <a:lnSpc>
                <a:spcPct val="90000"/>
              </a:lnSpc>
              <a:buFont typeface="Arial" charset="0"/>
              <a:buChar char="•"/>
              <a:defRPr/>
            </a:pPr>
            <a:r>
              <a:rPr lang="en-US" sz="1800" dirty="0">
                <a:ea typeface="+mn-ea"/>
              </a:rPr>
              <a:t>Divided sales reps into a development group and a control group </a:t>
            </a:r>
          </a:p>
          <a:p>
            <a:pPr marL="257175" lvl="1" indent="-257175">
              <a:lnSpc>
                <a:spcPct val="90000"/>
              </a:lnSpc>
              <a:buFont typeface="Arial" charset="0"/>
              <a:buChar char="•"/>
              <a:defRPr/>
            </a:pPr>
            <a:r>
              <a:rPr lang="en-US" sz="1800" dirty="0">
                <a:ea typeface="+mn-ea"/>
              </a:rPr>
              <a:t>EI training provided to development group</a:t>
            </a:r>
          </a:p>
          <a:p>
            <a:pPr marL="257175" lvl="1" indent="-257175">
              <a:lnSpc>
                <a:spcPct val="90000"/>
              </a:lnSpc>
              <a:buFont typeface="Arial" charset="0"/>
              <a:buChar char="•"/>
              <a:defRPr/>
            </a:pPr>
            <a:r>
              <a:rPr lang="en-US" sz="1800" dirty="0">
                <a:ea typeface="+mn-ea"/>
              </a:rPr>
              <a:t>Increased EI 18% over control group</a:t>
            </a:r>
          </a:p>
          <a:p>
            <a:pPr marL="257175" lvl="1" indent="-257175">
              <a:lnSpc>
                <a:spcPct val="90000"/>
              </a:lnSpc>
              <a:buFont typeface="Arial" charset="0"/>
              <a:buChar char="•"/>
              <a:defRPr/>
            </a:pPr>
            <a:r>
              <a:rPr lang="en-US" sz="1800" dirty="0">
                <a:ea typeface="+mn-ea"/>
              </a:rPr>
              <a:t>Outsold the control group by an average of 12% or $55,200 each per month</a:t>
            </a:r>
          </a:p>
          <a:p>
            <a:pPr marL="257175" lvl="1" indent="-257175">
              <a:lnSpc>
                <a:spcPct val="90000"/>
              </a:lnSpc>
              <a:buFont typeface="Arial" charset="0"/>
              <a:buChar char="•"/>
              <a:defRPr/>
            </a:pPr>
            <a:r>
              <a:rPr lang="en-US" sz="1800" dirty="0">
                <a:ea typeface="+mn-ea"/>
              </a:rPr>
              <a:t>X 40 reps = $2,208,000 per MONTH better</a:t>
            </a:r>
          </a:p>
          <a:p>
            <a:pPr marL="257175" lvl="1" indent="-257175">
              <a:lnSpc>
                <a:spcPct val="90000"/>
              </a:lnSpc>
              <a:buFont typeface="Arial" charset="0"/>
              <a:buChar char="•"/>
              <a:defRPr/>
            </a:pPr>
            <a:r>
              <a:rPr lang="en-US" sz="1800" dirty="0">
                <a:ea typeface="+mn-ea"/>
              </a:rPr>
              <a:t>ROI = 600 %</a:t>
            </a:r>
          </a:p>
        </p:txBody>
      </p:sp>
      <p:pic>
        <p:nvPicPr>
          <p:cNvPr id="2" name="Picture 1"/>
          <p:cNvPicPr>
            <a:picLocks noChangeAspect="1"/>
          </p:cNvPicPr>
          <p:nvPr/>
        </p:nvPicPr>
        <p:blipFill>
          <a:blip r:embed="rId2"/>
          <a:stretch>
            <a:fillRect/>
          </a:stretch>
        </p:blipFill>
        <p:spPr>
          <a:xfrm>
            <a:off x="6424864" y="3171250"/>
            <a:ext cx="2414335" cy="1277095"/>
          </a:xfrm>
          <a:prstGeom prst="rect">
            <a:avLst/>
          </a:prstGeom>
        </p:spPr>
      </p:pic>
      <p:sp>
        <p:nvSpPr>
          <p:cNvPr id="3" name="TextBox 2"/>
          <p:cNvSpPr txBox="1"/>
          <p:nvPr/>
        </p:nvSpPr>
        <p:spPr>
          <a:xfrm>
            <a:off x="457200" y="4300495"/>
            <a:ext cx="4283242" cy="530915"/>
          </a:xfrm>
          <a:prstGeom prst="rect">
            <a:avLst/>
          </a:prstGeom>
          <a:noFill/>
        </p:spPr>
        <p:txBody>
          <a:bodyPr wrap="square" rtlCol="0">
            <a:spAutoFit/>
          </a:bodyPr>
          <a:lstStyle/>
          <a:p>
            <a:r>
              <a:rPr lang="en-US" sz="1050" dirty="0" err="1">
                <a:latin typeface="Arial" panose="020B0604020202020204" pitchFamily="34" charset="0"/>
                <a:cs typeface="Arial" panose="020B0604020202020204" pitchFamily="34" charset="0"/>
              </a:rPr>
              <a:t>Cherniss</a:t>
            </a:r>
            <a:r>
              <a:rPr lang="en-US" sz="1050" dirty="0">
                <a:latin typeface="Arial" panose="020B0604020202020204" pitchFamily="34" charset="0"/>
                <a:cs typeface="Arial" panose="020B0604020202020204" pitchFamily="34" charset="0"/>
              </a:rPr>
              <a:t>, Emotional Intelligence in Organizations, 2003.</a:t>
            </a:r>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77612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anim calcmode="lin" valueType="num">
                                      <p:cBhvr additive="base">
                                        <p:cTn id="11" dur="5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anim calcmode="lin" valueType="num">
                                      <p:cBhvr additive="base">
                                        <p:cTn id="15"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anim calcmode="lin" valueType="num">
                                      <p:cBhvr additive="base">
                                        <p:cTn id="19"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anim calcmode="lin" valueType="num">
                                      <p:cBhvr additive="base">
                                        <p:cTn id="23" dur="5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anim calcmode="lin" valueType="num">
                                      <p:cBhvr additive="base">
                                        <p:cTn id="27" dur="500" fill="hold"/>
                                        <p:tgtEl>
                                          <p:spTgt spid="1843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pPr eaLnBrk="1" hangingPunct="1"/>
            <a:r>
              <a:rPr lang="en-US" altLang="en-US">
                <a:ea typeface="ＭＳ Ｐゴシック" panose="020B0600070205080204" pitchFamily="34" charset="-128"/>
              </a:rPr>
              <a:t>U.S. Airforce</a:t>
            </a:r>
          </a:p>
        </p:txBody>
      </p:sp>
      <p:sp>
        <p:nvSpPr>
          <p:cNvPr id="22531" name="Content Placeholder 5"/>
          <p:cNvSpPr>
            <a:spLocks noGrp="1"/>
          </p:cNvSpPr>
          <p:nvPr>
            <p:ph idx="1"/>
          </p:nvPr>
        </p:nvSpPr>
        <p:spPr>
          <a:xfrm>
            <a:off x="847703" y="1357541"/>
            <a:ext cx="6672034" cy="3009922"/>
          </a:xfrm>
        </p:spPr>
        <p:txBody>
          <a:bodyPr>
            <a:normAutofit fontScale="25000" lnSpcReduction="20000"/>
          </a:bodyPr>
          <a:lstStyle/>
          <a:p>
            <a:pPr eaLnBrk="1" hangingPunct="1">
              <a:lnSpc>
                <a:spcPct val="140000"/>
              </a:lnSpc>
              <a:spcBef>
                <a:spcPts val="0"/>
              </a:spcBef>
            </a:pPr>
            <a:r>
              <a:rPr lang="en-US" altLang="en-US" sz="7200" dirty="0">
                <a:ea typeface="ＭＳ Ｐゴシック" panose="020B0600070205080204" pitchFamily="34" charset="-128"/>
              </a:rPr>
              <a:t>Turnover among US Air Force recruiters = 50% per year</a:t>
            </a:r>
          </a:p>
          <a:p>
            <a:pPr eaLnBrk="1" hangingPunct="1">
              <a:lnSpc>
                <a:spcPct val="140000"/>
              </a:lnSpc>
              <a:spcBef>
                <a:spcPts val="0"/>
              </a:spcBef>
            </a:pPr>
            <a:r>
              <a:rPr lang="en-US" altLang="en-US" sz="7200" dirty="0">
                <a:ea typeface="ＭＳ Ｐゴシック" panose="020B0600070205080204" pitchFamily="34" charset="-128"/>
              </a:rPr>
              <a:t>Cost $30,000 to replace each recruiter who left</a:t>
            </a:r>
          </a:p>
          <a:p>
            <a:pPr eaLnBrk="1" hangingPunct="1">
              <a:lnSpc>
                <a:spcPct val="140000"/>
              </a:lnSpc>
              <a:spcBef>
                <a:spcPts val="0"/>
              </a:spcBef>
            </a:pPr>
            <a:r>
              <a:rPr lang="en-US" altLang="en-US" sz="7200" dirty="0">
                <a:ea typeface="ＭＳ Ｐゴシック" panose="020B0600070205080204" pitchFamily="34" charset="-128"/>
              </a:rPr>
              <a:t>Emotional Intelligence assessment instruments used in selection process for new recruiters</a:t>
            </a:r>
          </a:p>
          <a:p>
            <a:pPr eaLnBrk="1" hangingPunct="1">
              <a:lnSpc>
                <a:spcPct val="140000"/>
              </a:lnSpc>
              <a:spcBef>
                <a:spcPts val="0"/>
              </a:spcBef>
            </a:pPr>
            <a:r>
              <a:rPr lang="en-US" altLang="en-US" sz="7200" dirty="0">
                <a:ea typeface="ＭＳ Ｐゴシック" panose="020B0600070205080204" pitchFamily="34" charset="-128"/>
              </a:rPr>
              <a:t>USAF created competency model of successful recruiters</a:t>
            </a:r>
          </a:p>
          <a:p>
            <a:pPr eaLnBrk="1" hangingPunct="1">
              <a:lnSpc>
                <a:spcPct val="140000"/>
              </a:lnSpc>
              <a:spcBef>
                <a:spcPts val="0"/>
              </a:spcBef>
            </a:pPr>
            <a:r>
              <a:rPr lang="en-US" altLang="en-US" sz="7200" dirty="0">
                <a:ea typeface="ＭＳ Ｐゴシック" panose="020B0600070205080204" pitchFamily="34" charset="-128"/>
              </a:rPr>
              <a:t>Finding:  successful recruiters strong in 5 EI skills</a:t>
            </a:r>
          </a:p>
          <a:p>
            <a:pPr eaLnBrk="1" hangingPunct="1">
              <a:lnSpc>
                <a:spcPct val="140000"/>
              </a:lnSpc>
              <a:spcBef>
                <a:spcPts val="0"/>
              </a:spcBef>
            </a:pPr>
            <a:r>
              <a:rPr lang="en-US" altLang="en-US" sz="7200" dirty="0">
                <a:ea typeface="ＭＳ Ｐゴシック" panose="020B0600070205080204" pitchFamily="34" charset="-128"/>
              </a:rPr>
              <a:t>Screened new recruiters for 5 skills</a:t>
            </a:r>
          </a:p>
          <a:p>
            <a:pPr eaLnBrk="1" hangingPunct="1">
              <a:lnSpc>
                <a:spcPct val="140000"/>
              </a:lnSpc>
              <a:spcBef>
                <a:spcPts val="0"/>
              </a:spcBef>
            </a:pPr>
            <a:r>
              <a:rPr lang="en-US" altLang="en-US" sz="7200" dirty="0">
                <a:ea typeface="ＭＳ Ｐゴシック" panose="020B0600070205080204" pitchFamily="34" charset="-128"/>
              </a:rPr>
              <a:t>Trained incumbents in the 5 skills</a:t>
            </a:r>
          </a:p>
          <a:p>
            <a:pPr eaLnBrk="1" hangingPunct="1">
              <a:buFont typeface="Arial" panose="020B0604020202020204" pitchFamily="34" charset="0"/>
              <a:buNone/>
            </a:pPr>
            <a:r>
              <a:rPr lang="en-US" altLang="en-US" dirty="0">
                <a:ea typeface="ＭＳ Ｐゴシック" panose="020B0600070205080204" pitchFamily="34" charset="-128"/>
              </a:rPr>
              <a:t>			</a:t>
            </a:r>
            <a:endParaRPr lang="en-US" altLang="en-US" dirty="0">
              <a:solidFill>
                <a:srgbClr val="5F8C32"/>
              </a:solidFill>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pic>
        <p:nvPicPr>
          <p:cNvPr id="2" name="Picture 1"/>
          <p:cNvPicPr>
            <a:picLocks noChangeAspect="1"/>
          </p:cNvPicPr>
          <p:nvPr/>
        </p:nvPicPr>
        <p:blipFill>
          <a:blip r:embed="rId3"/>
          <a:stretch>
            <a:fillRect/>
          </a:stretch>
        </p:blipFill>
        <p:spPr>
          <a:xfrm>
            <a:off x="6948754" y="2598822"/>
            <a:ext cx="1672389" cy="1672389"/>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879518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53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fade">
                                      <p:cBhvr>
                                        <p:cTn id="15" dur="1000"/>
                                        <p:tgtEl>
                                          <p:spTgt spid="22531">
                                            <p:txEl>
                                              <p:pRg st="1" end="1"/>
                                            </p:txEl>
                                          </p:spTgt>
                                        </p:tgtEl>
                                      </p:cBhvr>
                                    </p:animEffect>
                                    <p:anim calcmode="lin" valueType="num">
                                      <p:cBhvr>
                                        <p:cTn id="16"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253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5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Effect transition="in" filter="fade">
                                      <p:cBhvr>
                                        <p:cTn id="23" dur="1000"/>
                                        <p:tgtEl>
                                          <p:spTgt spid="22531">
                                            <p:txEl>
                                              <p:pRg st="2" end="2"/>
                                            </p:txEl>
                                          </p:spTgt>
                                        </p:tgtEl>
                                      </p:cBhvr>
                                    </p:animEffect>
                                    <p:anim calcmode="lin" valueType="num">
                                      <p:cBhvr>
                                        <p:cTn id="24"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253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5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2531">
                                            <p:txEl>
                                              <p:pRg st="3" end="3"/>
                                            </p:txEl>
                                          </p:spTgt>
                                        </p:tgtEl>
                                        <p:attrNameLst>
                                          <p:attrName>style.visibility</p:attrName>
                                        </p:attrNameLst>
                                      </p:cBhvr>
                                      <p:to>
                                        <p:strVal val="visible"/>
                                      </p:to>
                                    </p:set>
                                    <p:animEffect transition="in" filter="fade">
                                      <p:cBhvr>
                                        <p:cTn id="31" dur="1000"/>
                                        <p:tgtEl>
                                          <p:spTgt spid="22531">
                                            <p:txEl>
                                              <p:pRg st="3" end="3"/>
                                            </p:txEl>
                                          </p:spTgt>
                                        </p:tgtEl>
                                      </p:cBhvr>
                                    </p:animEffect>
                                    <p:anim calcmode="lin" valueType="num">
                                      <p:cBhvr>
                                        <p:cTn id="32"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253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53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2531">
                                            <p:txEl>
                                              <p:pRg st="4" end="4"/>
                                            </p:txEl>
                                          </p:spTgt>
                                        </p:tgtEl>
                                        <p:attrNameLst>
                                          <p:attrName>style.visibility</p:attrName>
                                        </p:attrNameLst>
                                      </p:cBhvr>
                                      <p:to>
                                        <p:strVal val="visible"/>
                                      </p:to>
                                    </p:set>
                                    <p:animEffect transition="in" filter="fade">
                                      <p:cBhvr>
                                        <p:cTn id="39" dur="1000"/>
                                        <p:tgtEl>
                                          <p:spTgt spid="22531">
                                            <p:txEl>
                                              <p:pRg st="4" end="4"/>
                                            </p:txEl>
                                          </p:spTgt>
                                        </p:tgtEl>
                                      </p:cBhvr>
                                    </p:animEffect>
                                    <p:anim calcmode="lin" valueType="num">
                                      <p:cBhvr>
                                        <p:cTn id="40"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253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53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531">
                                            <p:txEl>
                                              <p:pRg st="5" end="5"/>
                                            </p:txEl>
                                          </p:spTgt>
                                        </p:tgtEl>
                                        <p:attrNameLst>
                                          <p:attrName>style.visibility</p:attrName>
                                        </p:attrNameLst>
                                      </p:cBhvr>
                                      <p:to>
                                        <p:strVal val="visible"/>
                                      </p:to>
                                    </p:set>
                                    <p:animEffect transition="in" filter="fade">
                                      <p:cBhvr>
                                        <p:cTn id="47" dur="1000"/>
                                        <p:tgtEl>
                                          <p:spTgt spid="22531">
                                            <p:txEl>
                                              <p:pRg st="5" end="5"/>
                                            </p:txEl>
                                          </p:spTgt>
                                        </p:tgtEl>
                                      </p:cBhvr>
                                    </p:animEffect>
                                    <p:anim calcmode="lin" valueType="num">
                                      <p:cBhvr>
                                        <p:cTn id="48"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2531">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53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2531">
                                            <p:txEl>
                                              <p:pRg st="6" end="6"/>
                                            </p:txEl>
                                          </p:spTgt>
                                        </p:tgtEl>
                                        <p:attrNameLst>
                                          <p:attrName>style.visibility</p:attrName>
                                        </p:attrNameLst>
                                      </p:cBhvr>
                                      <p:to>
                                        <p:strVal val="visible"/>
                                      </p:to>
                                    </p:set>
                                    <p:animEffect transition="in" filter="fade">
                                      <p:cBhvr>
                                        <p:cTn id="55" dur="1000"/>
                                        <p:tgtEl>
                                          <p:spTgt spid="22531">
                                            <p:txEl>
                                              <p:pRg st="6" end="6"/>
                                            </p:txEl>
                                          </p:spTgt>
                                        </p:tgtEl>
                                      </p:cBhvr>
                                    </p:animEffect>
                                    <p:anim calcmode="lin" valueType="num">
                                      <p:cBhvr>
                                        <p:cTn id="56"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2531">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253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2531">
                                            <p:txEl>
                                              <p:pRg st="7" end="7"/>
                                            </p:txEl>
                                          </p:spTgt>
                                        </p:tgtEl>
                                        <p:attrNameLst>
                                          <p:attrName>style.visibility</p:attrName>
                                        </p:attrNameLst>
                                      </p:cBhvr>
                                      <p:to>
                                        <p:strVal val="visible"/>
                                      </p:to>
                                    </p:set>
                                    <p:animEffect transition="in" filter="fade">
                                      <p:cBhvr>
                                        <p:cTn id="63" dur="1000"/>
                                        <p:tgtEl>
                                          <p:spTgt spid="22531">
                                            <p:txEl>
                                              <p:pRg st="7" end="7"/>
                                            </p:txEl>
                                          </p:spTgt>
                                        </p:tgtEl>
                                      </p:cBhvr>
                                    </p:animEffect>
                                    <p:anim calcmode="lin" valueType="num">
                                      <p:cBhvr>
                                        <p:cTn id="64" dur="10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2531">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53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Air Force Results</a:t>
            </a:r>
          </a:p>
        </p:txBody>
      </p:sp>
      <p:sp>
        <p:nvSpPr>
          <p:cNvPr id="23555" name="Content Placeholder 6"/>
          <p:cNvSpPr>
            <a:spLocks noGrp="1"/>
          </p:cNvSpPr>
          <p:nvPr>
            <p:ph idx="1"/>
          </p:nvPr>
        </p:nvSpPr>
        <p:spPr>
          <a:xfrm>
            <a:off x="847703" y="1501920"/>
            <a:ext cx="7202456" cy="2470932"/>
          </a:xfrm>
        </p:spPr>
        <p:txBody>
          <a:bodyPr/>
          <a:lstStyle/>
          <a:p>
            <a:pPr eaLnBrk="1" hangingPunct="1">
              <a:lnSpc>
                <a:spcPct val="90000"/>
              </a:lnSpc>
            </a:pPr>
            <a:r>
              <a:rPr lang="en-US" altLang="en-US" sz="1800" dirty="0">
                <a:ea typeface="ＭＳ Ｐゴシック" panose="020B0600070205080204" pitchFamily="34" charset="-128"/>
              </a:rPr>
              <a:t>Retention of recruiters went from 50% to 96% the first year</a:t>
            </a:r>
          </a:p>
          <a:p>
            <a:pPr eaLnBrk="1" hangingPunct="1">
              <a:lnSpc>
                <a:spcPct val="90000"/>
              </a:lnSpc>
            </a:pPr>
            <a:r>
              <a:rPr lang="en-US" altLang="en-US" sz="1800" dirty="0">
                <a:ea typeface="ＭＳ Ｐゴシック" panose="020B0600070205080204" pitchFamily="34" charset="-128"/>
              </a:rPr>
              <a:t>Immediate savings of $3 million annually</a:t>
            </a:r>
          </a:p>
          <a:p>
            <a:pPr eaLnBrk="1" hangingPunct="1">
              <a:lnSpc>
                <a:spcPct val="90000"/>
              </a:lnSpc>
            </a:pPr>
            <a:endParaRPr lang="en-US" altLang="en-US" sz="1950" dirty="0">
              <a:ea typeface="ＭＳ Ｐゴシック" panose="020B0600070205080204" pitchFamily="34" charset="-128"/>
            </a:endParaRPr>
          </a:p>
        </p:txBody>
      </p:sp>
      <p:sp>
        <p:nvSpPr>
          <p:cNvPr id="2" name="TextBox 1"/>
          <p:cNvSpPr txBox="1"/>
          <p:nvPr/>
        </p:nvSpPr>
        <p:spPr>
          <a:xfrm>
            <a:off x="493294" y="4211625"/>
            <a:ext cx="4836694" cy="52322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GAO Report on Military Recruiting (1998)</a:t>
            </a:r>
            <a:endParaRPr lang="en-US" dirty="0"/>
          </a:p>
          <a:p>
            <a:endParaRPr lang="en-US" dirty="0"/>
          </a:p>
        </p:txBody>
      </p:sp>
      <p:pic>
        <p:nvPicPr>
          <p:cNvPr id="107522" name="Picture 2" descr="Image result for US air force"/>
          <p:cNvPicPr>
            <a:picLocks noChangeAspect="1" noChangeArrowheads="1"/>
          </p:cNvPicPr>
          <p:nvPr/>
        </p:nvPicPr>
        <p:blipFill rotWithShape="1">
          <a:blip r:embed="rId3">
            <a:extLst>
              <a:ext uri="{28A0092B-C50C-407E-A947-70E740481C1C}">
                <a14:useLocalDpi xmlns:a14="http://schemas.microsoft.com/office/drawing/2010/main" val="0"/>
              </a:ext>
            </a:extLst>
          </a:blip>
          <a:srcRect l="5590" b="4393"/>
          <a:stretch/>
        </p:blipFill>
        <p:spPr bwMode="auto">
          <a:xfrm>
            <a:off x="5017168" y="2432821"/>
            <a:ext cx="3354057" cy="1910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47994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p:txBody>
          <a:bodyPr/>
          <a:lstStyle/>
          <a:p>
            <a:pPr eaLnBrk="1" hangingPunct="1"/>
            <a:r>
              <a:rPr lang="en-US" altLang="en-US" dirty="0">
                <a:ea typeface="ＭＳ Ｐゴシック" panose="020B0600070205080204" pitchFamily="34" charset="-128"/>
              </a:rPr>
              <a:t>More Results Examples</a:t>
            </a:r>
          </a:p>
        </p:txBody>
      </p:sp>
      <p:sp>
        <p:nvSpPr>
          <p:cNvPr id="24579" name="Content Placeholder 6"/>
          <p:cNvSpPr>
            <a:spLocks noGrp="1"/>
          </p:cNvSpPr>
          <p:nvPr>
            <p:ph idx="1"/>
          </p:nvPr>
        </p:nvSpPr>
        <p:spPr>
          <a:xfrm>
            <a:off x="847702" y="1381604"/>
            <a:ext cx="7658623" cy="2470932"/>
          </a:xfrm>
        </p:spPr>
        <p:txBody>
          <a:bodyPr>
            <a:noAutofit/>
          </a:bodyPr>
          <a:lstStyle/>
          <a:p>
            <a:pPr eaLnBrk="1" hangingPunct="1">
              <a:lnSpc>
                <a:spcPct val="140000"/>
              </a:lnSpc>
              <a:spcBef>
                <a:spcPts val="0"/>
              </a:spcBef>
            </a:pPr>
            <a:r>
              <a:rPr lang="en-US" altLang="en-US" sz="1800" dirty="0">
                <a:ea typeface="ＭＳ Ｐゴシック" panose="020B0600070205080204" pitchFamily="34" charset="-128"/>
              </a:rPr>
              <a:t>MetLife’s S+EI programs with selected groups resulted in SEI trained and coached sales people outsold their control group counterparts by 37%</a:t>
            </a:r>
          </a:p>
          <a:p>
            <a:pPr>
              <a:lnSpc>
                <a:spcPct val="140000"/>
              </a:lnSpc>
              <a:spcBef>
                <a:spcPts val="0"/>
              </a:spcBef>
            </a:pPr>
            <a:r>
              <a:rPr lang="en-US" altLang="en-US" sz="1800" dirty="0">
                <a:ea typeface="ＭＳ Ｐゴシック" panose="020B0600070205080204" pitchFamily="34" charset="-128"/>
              </a:rPr>
              <a:t>At L'Oréal</a:t>
            </a:r>
            <a:r>
              <a:rPr lang="en-US" altLang="en-US" sz="1800" baseline="30000" dirty="0">
                <a:ea typeface="ＭＳ Ｐゴシック" panose="020B0600070205080204" pitchFamily="34" charset="-128"/>
              </a:rPr>
              <a:t>®</a:t>
            </a:r>
            <a:r>
              <a:rPr lang="en-US" altLang="en-US" sz="1800" dirty="0">
                <a:ea typeface="ＭＳ Ｐゴシック" panose="020B0600070205080204" pitchFamily="34" charset="-128"/>
              </a:rPr>
              <a:t>, S+EI programs brought in $2.5 million more in sales in the first year</a:t>
            </a:r>
          </a:p>
          <a:p>
            <a:pPr eaLnBrk="1" hangingPunct="1">
              <a:lnSpc>
                <a:spcPct val="140000"/>
              </a:lnSpc>
              <a:spcBef>
                <a:spcPts val="0"/>
              </a:spcBef>
            </a:pPr>
            <a:r>
              <a:rPr lang="en-US" altLang="en-US" sz="1800" dirty="0">
                <a:ea typeface="ＭＳ Ｐゴシック" panose="020B0600070205080204" pitchFamily="34" charset="-128"/>
              </a:rPr>
              <a:t>At Sheraton</a:t>
            </a:r>
            <a:r>
              <a:rPr lang="en-US" altLang="en-US" sz="1800" baseline="30000" dirty="0">
                <a:ea typeface="ＭＳ Ｐゴシック" panose="020B0600070205080204" pitchFamily="34" charset="-128"/>
              </a:rPr>
              <a:t>®</a:t>
            </a:r>
            <a:r>
              <a:rPr lang="en-US" altLang="en-US" sz="1800" dirty="0">
                <a:ea typeface="ＭＳ Ｐゴシック" panose="020B0600070205080204" pitchFamily="34" charset="-128"/>
              </a:rPr>
              <a:t>, S+EI programs helped increase market share by 24%</a:t>
            </a:r>
          </a:p>
        </p:txBody>
      </p:sp>
      <p:sp>
        <p:nvSpPr>
          <p:cNvPr id="2" name="TextBox 1"/>
          <p:cNvSpPr txBox="1"/>
          <p:nvPr/>
        </p:nvSpPr>
        <p:spPr>
          <a:xfrm>
            <a:off x="421105" y="4226666"/>
            <a:ext cx="4126832" cy="246221"/>
          </a:xfrm>
          <a:prstGeom prst="rect">
            <a:avLst/>
          </a:prstGeom>
          <a:noFill/>
        </p:spPr>
        <p:txBody>
          <a:bodyPr wrap="square" rtlCol="0">
            <a:spAutoFit/>
          </a:bodyPr>
          <a:lstStyle/>
          <a:p>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SixSeconds</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White Paper, October 2010.</a:t>
            </a:r>
            <a:endParaRPr lang="en-US" sz="10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961944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03" y="841901"/>
            <a:ext cx="7202456" cy="786926"/>
          </a:xfrm>
        </p:spPr>
        <p:txBody>
          <a:bodyPr>
            <a:normAutofit/>
          </a:bodyPr>
          <a:lstStyle/>
          <a:p>
            <a:r>
              <a:rPr lang="en-US" dirty="0"/>
              <a:t>What You’re Going To Learn Today</a:t>
            </a:r>
          </a:p>
        </p:txBody>
      </p:sp>
      <p:sp>
        <p:nvSpPr>
          <p:cNvPr id="3" name="Content Placeholder 2"/>
          <p:cNvSpPr>
            <a:spLocks noGrp="1"/>
          </p:cNvSpPr>
          <p:nvPr>
            <p:ph idx="1"/>
          </p:nvPr>
        </p:nvSpPr>
        <p:spPr>
          <a:xfrm>
            <a:off x="667229" y="1369510"/>
            <a:ext cx="7202456" cy="3296655"/>
          </a:xfrm>
        </p:spPr>
        <p:txBody>
          <a:bodyPr>
            <a:normAutofit/>
          </a:bodyPr>
          <a:lstStyle/>
          <a:p>
            <a:pPr lvl="1"/>
            <a:r>
              <a:rPr lang="en-US" altLang="en-US" sz="1600" dirty="0">
                <a:ea typeface="ＭＳ Ｐゴシック" panose="020B0600070205080204" pitchFamily="34" charset="-128"/>
              </a:rPr>
              <a:t>What is Social and Emotional Intelligence (S+EI)?</a:t>
            </a:r>
          </a:p>
          <a:p>
            <a:pPr lvl="1"/>
            <a:r>
              <a:rPr lang="en-US" altLang="en-US" sz="1600" dirty="0">
                <a:ea typeface="ＭＳ Ｐゴシック" panose="020B0600070205080204" pitchFamily="34" charset="-128"/>
              </a:rPr>
              <a:t>A brief history of the field</a:t>
            </a:r>
          </a:p>
          <a:p>
            <a:pPr lvl="1"/>
            <a:r>
              <a:rPr lang="en-US" altLang="en-US" sz="1600" dirty="0">
                <a:ea typeface="ＭＳ Ｐゴシック" panose="020B0600070205080204" pitchFamily="34" charset="-128"/>
              </a:rPr>
              <a:t>Why does S+EI matter?</a:t>
            </a:r>
          </a:p>
          <a:p>
            <a:pPr lvl="2"/>
            <a:r>
              <a:rPr lang="en-US" altLang="en-US" sz="1600" dirty="0">
                <a:ea typeface="ＭＳ Ｐゴシック" panose="020B0600070205080204" pitchFamily="34" charset="-128"/>
              </a:rPr>
              <a:t>In organizations</a:t>
            </a:r>
          </a:p>
          <a:p>
            <a:pPr lvl="2"/>
            <a:r>
              <a:rPr lang="en-US" altLang="en-US" sz="1600" dirty="0">
                <a:ea typeface="ＭＳ Ｐゴシック" panose="020B0600070205080204" pitchFamily="34" charset="-128"/>
              </a:rPr>
              <a:t>In our personal lives</a:t>
            </a:r>
          </a:p>
          <a:p>
            <a:pPr lvl="1"/>
            <a:r>
              <a:rPr lang="en-US" altLang="en-US" sz="1600" dirty="0">
                <a:ea typeface="ＭＳ Ｐゴシック" panose="020B0600070205080204" pitchFamily="34" charset="-128"/>
              </a:rPr>
              <a:t>The science behind S+EI</a:t>
            </a:r>
          </a:p>
          <a:p>
            <a:pPr lvl="1"/>
            <a:r>
              <a:rPr lang="en-US" altLang="en-US" sz="1600" dirty="0">
                <a:ea typeface="ＭＳ Ｐゴシック" panose="020B0600070205080204" pitchFamily="34" charset="-128"/>
              </a:rPr>
              <a:t>Review of the four quadrant model of S+EI</a:t>
            </a:r>
          </a:p>
          <a:p>
            <a:pPr lvl="1"/>
            <a:r>
              <a:rPr lang="en-US" altLang="en-US" sz="1600" dirty="0">
                <a:ea typeface="ＭＳ Ｐゴシック" panose="020B0600070205080204" pitchFamily="34" charset="-128"/>
              </a:rPr>
              <a:t>The EIQ-2 assessment instrument</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5628794" y="1369510"/>
            <a:ext cx="2981900" cy="2981900"/>
          </a:xfrm>
          <a:prstGeom prst="rect">
            <a:avLst/>
          </a:prstGeom>
        </p:spPr>
      </p:pic>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35378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rtlCol="0">
            <a:normAutofit/>
          </a:bodyPr>
          <a:lstStyle/>
          <a:p>
            <a:pPr>
              <a:defRPr/>
            </a:pPr>
            <a:r>
              <a:rPr lang="en-US" dirty="0"/>
              <a:t>A</a:t>
            </a:r>
            <a:r>
              <a:rPr lang="en-US" dirty="0">
                <a:ea typeface="+mj-ea"/>
                <a:cs typeface="+mj-cs"/>
              </a:rPr>
              <a:t>nd a few more . . .</a:t>
            </a:r>
          </a:p>
        </p:txBody>
      </p:sp>
      <p:sp>
        <p:nvSpPr>
          <p:cNvPr id="30723" name="Content Placeholder 5"/>
          <p:cNvSpPr>
            <a:spLocks noGrp="1"/>
          </p:cNvSpPr>
          <p:nvPr>
            <p:ph idx="1"/>
          </p:nvPr>
        </p:nvSpPr>
        <p:spPr>
          <a:xfrm>
            <a:off x="847703" y="1359568"/>
            <a:ext cx="7202456" cy="2959769"/>
          </a:xfrm>
        </p:spPr>
        <p:txBody>
          <a:bodyPr>
            <a:normAutofit/>
          </a:bodyPr>
          <a:lstStyle/>
          <a:p>
            <a:pPr eaLnBrk="1" hangingPunct="1">
              <a:spcBef>
                <a:spcPts val="0"/>
              </a:spcBef>
            </a:pPr>
            <a:r>
              <a:rPr lang="en-US" altLang="en-US" sz="1800" dirty="0">
                <a:ea typeface="ＭＳ Ｐゴシック" panose="020B0600070205080204" pitchFamily="34" charset="-128"/>
              </a:rPr>
              <a:t>The reasons for losing customers and clients are 70% S+EI-related </a:t>
            </a:r>
          </a:p>
          <a:p>
            <a:pPr marL="342900" lvl="1" indent="0">
              <a:spcBef>
                <a:spcPts val="0"/>
              </a:spcBef>
              <a:buNone/>
            </a:pPr>
            <a:r>
              <a:rPr lang="en-US" altLang="en-US" sz="1450" dirty="0">
                <a:solidFill>
                  <a:schemeClr val="accent1"/>
                </a:solidFill>
                <a:ea typeface="ＭＳ Ｐゴシック" panose="020B0600070205080204" pitchFamily="34" charset="-128"/>
              </a:rPr>
              <a:t>The Forum Corporation on Manufacturing and Service Companies, 2004</a:t>
            </a:r>
          </a:p>
          <a:p>
            <a:pPr eaLnBrk="1" hangingPunct="1">
              <a:spcBef>
                <a:spcPts val="0"/>
              </a:spcBef>
            </a:pPr>
            <a:r>
              <a:rPr lang="en-US" altLang="en-US" sz="1800" dirty="0">
                <a:ea typeface="ＭＳ Ｐゴシック" panose="020B0600070205080204" pitchFamily="34" charset="-128"/>
              </a:rPr>
              <a:t>50% of time wasted in business is due to lack of trust—a key S+EI competency  </a:t>
            </a:r>
          </a:p>
          <a:p>
            <a:pPr marL="342900" lvl="1" indent="0">
              <a:spcBef>
                <a:spcPts val="0"/>
              </a:spcBef>
              <a:buNone/>
            </a:pPr>
            <a:r>
              <a:rPr lang="en-US" altLang="en-US" sz="1400" i="1" dirty="0">
                <a:solidFill>
                  <a:schemeClr val="accent1"/>
                </a:solidFill>
                <a:ea typeface="ＭＳ Ｐゴシック" panose="020B0600070205080204" pitchFamily="34" charset="-128"/>
              </a:rPr>
              <a:t>John O. Whitney, Director, Deming Center for Quality Management, 2002</a:t>
            </a:r>
          </a:p>
          <a:p>
            <a:pPr eaLnBrk="1" hangingPunct="1">
              <a:spcBef>
                <a:spcPts val="0"/>
              </a:spcBef>
            </a:pPr>
            <a:r>
              <a:rPr lang="en-US" altLang="en-US" sz="1800" dirty="0">
                <a:ea typeface="ＭＳ Ｐゴシック" panose="020B0600070205080204" pitchFamily="34" charset="-128"/>
              </a:rPr>
              <a:t>Turnover at the top has been accelerating in recent years, and the top career </a:t>
            </a:r>
            <a:r>
              <a:rPr lang="en-US" altLang="en-US" sz="1800" dirty="0" err="1">
                <a:ea typeface="ＭＳ Ｐゴシック" panose="020B0600070205080204" pitchFamily="34" charset="-128"/>
              </a:rPr>
              <a:t>derailers</a:t>
            </a:r>
            <a:r>
              <a:rPr lang="en-US" altLang="en-US" sz="1800" dirty="0">
                <a:ea typeface="ＭＳ Ｐゴシック" panose="020B0600070205080204" pitchFamily="34" charset="-128"/>
              </a:rPr>
              <a:t> are S+EI-related  </a:t>
            </a:r>
          </a:p>
          <a:p>
            <a:pPr marL="342900" lvl="1" indent="0">
              <a:spcBef>
                <a:spcPts val="0"/>
              </a:spcBef>
              <a:buNone/>
            </a:pPr>
            <a:r>
              <a:rPr lang="en-US" altLang="en-US" sz="1400" i="1" dirty="0">
                <a:solidFill>
                  <a:schemeClr val="accent1"/>
                </a:solidFill>
                <a:ea typeface="ＭＳ Ｐゴシック" panose="020B0600070205080204" pitchFamily="34" charset="-128"/>
              </a:rPr>
              <a:t>Center for Creative Leadership, 2005; Stanford University, 2001</a:t>
            </a:r>
          </a:p>
          <a:p>
            <a:pPr eaLnBrk="1" hangingPunct="1"/>
            <a:endParaRPr lang="en-US" altLang="en-US" dirty="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48014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 calcmode="lin" valueType="num">
                                      <p:cBhvr additive="base">
                                        <p:cTn id="21"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 calcmode="lin" valueType="num">
                                      <p:cBhvr additive="base">
                                        <p:cTn id="27"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anim calcmode="lin" valueType="num">
                                      <p:cBhvr additive="base">
                                        <p:cTn id="31"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a:spLocks noGrp="1"/>
          </p:cNvSpPr>
          <p:nvPr>
            <p:ph sz="half" idx="2"/>
          </p:nvPr>
        </p:nvSpPr>
        <p:spPr>
          <a:xfrm>
            <a:off x="4662237" y="1311442"/>
            <a:ext cx="3801979" cy="3212432"/>
          </a:xfrm>
        </p:spPr>
        <p:txBody>
          <a:bodyPr>
            <a:normAutofit fontScale="92500" lnSpcReduction="10000"/>
          </a:bodyPr>
          <a:lstStyle/>
          <a:p>
            <a:pPr eaLnBrk="1" hangingPunct="1"/>
            <a:r>
              <a:rPr lang="en-US" altLang="en-US" sz="1800" dirty="0">
                <a:ea typeface="ＭＳ Ｐゴシック" panose="020B0600070205080204" pitchFamily="34" charset="-128"/>
              </a:rPr>
              <a:t>Inability to work with a team </a:t>
            </a:r>
          </a:p>
          <a:p>
            <a:pPr lvl="1" eaLnBrk="1" hangingPunct="1"/>
            <a:r>
              <a:rPr lang="en-US" altLang="en-US" sz="1500" dirty="0">
                <a:ea typeface="ＭＳ Ｐゴシック" panose="020B0600070205080204" pitchFamily="34" charset="-128"/>
              </a:rPr>
              <a:t>Being disrespectful </a:t>
            </a:r>
          </a:p>
          <a:p>
            <a:pPr lvl="1" eaLnBrk="1" hangingPunct="1"/>
            <a:r>
              <a:rPr lang="en-US" altLang="en-US" sz="1500" dirty="0">
                <a:ea typeface="ＭＳ Ｐゴシック" panose="020B0600070205080204" pitchFamily="34" charset="-128"/>
              </a:rPr>
              <a:t>Being uncooperative</a:t>
            </a:r>
          </a:p>
          <a:p>
            <a:pPr>
              <a:lnSpc>
                <a:spcPct val="140000"/>
              </a:lnSpc>
              <a:spcBef>
                <a:spcPts val="0"/>
              </a:spcBef>
            </a:pPr>
            <a:r>
              <a:rPr lang="en-US" altLang="en-US" sz="1700" dirty="0">
                <a:ea typeface="ＭＳ Ｐゴシック" panose="020B0600070205080204" pitchFamily="34" charset="-128"/>
              </a:rPr>
              <a:t>Not sharing information, plans or credit</a:t>
            </a:r>
          </a:p>
          <a:p>
            <a:pPr>
              <a:lnSpc>
                <a:spcPct val="140000"/>
              </a:lnSpc>
              <a:spcBef>
                <a:spcPts val="0"/>
              </a:spcBef>
            </a:pPr>
            <a:r>
              <a:rPr lang="en-US" altLang="en-US" sz="1700" dirty="0">
                <a:ea typeface="ＭＳ Ｐゴシック" panose="020B0600070205080204" pitchFamily="34" charset="-128"/>
              </a:rPr>
              <a:t>Rigidity</a:t>
            </a:r>
            <a:r>
              <a:rPr lang="en-US" altLang="en-US" sz="1400" dirty="0">
                <a:ea typeface="ＭＳ Ｐゴシック" panose="020B0600070205080204" pitchFamily="34" charset="-128"/>
              </a:rPr>
              <a:t> </a:t>
            </a:r>
          </a:p>
          <a:p>
            <a:pPr lvl="1">
              <a:lnSpc>
                <a:spcPct val="140000"/>
              </a:lnSpc>
              <a:spcBef>
                <a:spcPts val="0"/>
              </a:spcBef>
            </a:pPr>
            <a:r>
              <a:rPr lang="en-US" altLang="en-US" sz="1500" dirty="0">
                <a:ea typeface="ＭＳ Ｐゴシック" panose="020B0600070205080204" pitchFamily="34" charset="-128"/>
              </a:rPr>
              <a:t>Inability to accept feedback about traits they need to change or improve</a:t>
            </a:r>
          </a:p>
          <a:p>
            <a:pPr lvl="1">
              <a:lnSpc>
                <a:spcPct val="140000"/>
              </a:lnSpc>
              <a:spcBef>
                <a:spcPts val="0"/>
              </a:spcBef>
            </a:pPr>
            <a:r>
              <a:rPr lang="en-US" altLang="en-US" sz="1500" dirty="0">
                <a:ea typeface="ＭＳ Ｐゴシック" panose="020B0600070205080204" pitchFamily="34" charset="-128"/>
              </a:rPr>
              <a:t>Inability to listen, learn and change</a:t>
            </a:r>
          </a:p>
          <a:p>
            <a:pPr lvl="1" eaLnBrk="1" hangingPunct="1"/>
            <a:endParaRPr lang="en-US" altLang="en-US" dirty="0">
              <a:ea typeface="ＭＳ Ｐゴシック" panose="020B0600070205080204" pitchFamily="34" charset="-128"/>
            </a:endParaRPr>
          </a:p>
        </p:txBody>
      </p:sp>
      <p:sp>
        <p:nvSpPr>
          <p:cNvPr id="31747" name="Content Placeholder 5"/>
          <p:cNvSpPr>
            <a:spLocks noGrp="1"/>
          </p:cNvSpPr>
          <p:nvPr>
            <p:ph sz="half" idx="1"/>
          </p:nvPr>
        </p:nvSpPr>
        <p:spPr>
          <a:xfrm>
            <a:off x="846875" y="1311442"/>
            <a:ext cx="3815362" cy="2959769"/>
          </a:xfrm>
        </p:spPr>
        <p:txBody>
          <a:bodyPr>
            <a:noAutofit/>
          </a:bodyPr>
          <a:lstStyle/>
          <a:p>
            <a:pPr eaLnBrk="1" hangingPunct="1">
              <a:lnSpc>
                <a:spcPct val="140000"/>
              </a:lnSpc>
              <a:spcBef>
                <a:spcPts val="0"/>
              </a:spcBef>
            </a:pPr>
            <a:r>
              <a:rPr lang="en-US" altLang="en-US" sz="1600" dirty="0">
                <a:ea typeface="ＭＳ Ｐゴシック" panose="020B0600070205080204" pitchFamily="34" charset="-128"/>
              </a:rPr>
              <a:t>Poor interpersonal relationships </a:t>
            </a:r>
          </a:p>
          <a:p>
            <a:pPr lvl="1" eaLnBrk="1" hangingPunct="1">
              <a:lnSpc>
                <a:spcPct val="140000"/>
              </a:lnSpc>
              <a:spcBef>
                <a:spcPts val="0"/>
              </a:spcBef>
            </a:pPr>
            <a:r>
              <a:rPr lang="en-US" altLang="en-US" sz="1600" dirty="0">
                <a:ea typeface="ＭＳ Ｐゴシック" panose="020B0600070205080204" pitchFamily="34" charset="-128"/>
              </a:rPr>
              <a:t>Single most common factor – </a:t>
            </a:r>
            <a:r>
              <a:rPr lang="en-US" altLang="en-US" sz="1600" i="1" dirty="0">
                <a:ea typeface="ＭＳ Ｐゴシック" panose="020B0600070205080204" pitchFamily="34" charset="-128"/>
              </a:rPr>
              <a:t>being too critical</a:t>
            </a:r>
          </a:p>
          <a:p>
            <a:pPr lvl="1" eaLnBrk="1" hangingPunct="1">
              <a:lnSpc>
                <a:spcPct val="140000"/>
              </a:lnSpc>
              <a:spcBef>
                <a:spcPts val="0"/>
              </a:spcBef>
            </a:pPr>
            <a:r>
              <a:rPr lang="en-US" altLang="en-US" sz="1600" dirty="0">
                <a:ea typeface="ＭＳ Ｐゴシック" panose="020B0600070205080204" pitchFamily="34" charset="-128"/>
              </a:rPr>
              <a:t>Insensitive or demanding</a:t>
            </a:r>
          </a:p>
          <a:p>
            <a:pPr lvl="1" eaLnBrk="1" hangingPunct="1">
              <a:lnSpc>
                <a:spcPct val="140000"/>
              </a:lnSpc>
              <a:spcBef>
                <a:spcPts val="0"/>
              </a:spcBef>
            </a:pPr>
            <a:r>
              <a:rPr lang="en-US" altLang="en-US" sz="1600" dirty="0">
                <a:ea typeface="ＭＳ Ｐゴシック" panose="020B0600070205080204" pitchFamily="34" charset="-128"/>
              </a:rPr>
              <a:t>Alienating co-workers and direct reports</a:t>
            </a:r>
          </a:p>
        </p:txBody>
      </p:sp>
      <p:sp>
        <p:nvSpPr>
          <p:cNvPr id="47108" name="Title 6"/>
          <p:cNvSpPr>
            <a:spLocks noGrp="1"/>
          </p:cNvSpPr>
          <p:nvPr>
            <p:ph type="title"/>
          </p:nvPr>
        </p:nvSpPr>
        <p:spPr/>
        <p:txBody>
          <a:bodyPr rtlCol="0">
            <a:normAutofit/>
          </a:bodyPr>
          <a:lstStyle/>
          <a:p>
            <a:pPr>
              <a:defRPr/>
            </a:pPr>
            <a:r>
              <a:rPr lang="en-US" dirty="0">
                <a:ea typeface="+mj-ea"/>
                <a:cs typeface="+mj-cs"/>
              </a:rPr>
              <a:t>Top Reasons for Executive Derailment</a:t>
            </a:r>
          </a:p>
        </p:txBody>
      </p:sp>
      <p:sp>
        <p:nvSpPr>
          <p:cNvPr id="2" name="TextBox 1"/>
          <p:cNvSpPr txBox="1"/>
          <p:nvPr/>
        </p:nvSpPr>
        <p:spPr>
          <a:xfrm>
            <a:off x="709863" y="4262264"/>
            <a:ext cx="3477126" cy="523220"/>
          </a:xfrm>
          <a:prstGeom prst="rect">
            <a:avLst/>
          </a:prstGeom>
          <a:noFill/>
        </p:spPr>
        <p:txBody>
          <a:bodyPr wrap="square" rtlCol="0">
            <a:spAutoFit/>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Center for Creative Leadership (2005)</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711631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anim calcmode="lin" valueType="num">
                                      <p:cBhvr additive="base">
                                        <p:cTn id="11"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 calcmode="lin" valueType="num">
                                      <p:cBhvr additive="base">
                                        <p:cTn id="15"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6">
                                            <p:txEl>
                                              <p:pRg st="0" end="0"/>
                                            </p:txEl>
                                          </p:spTgt>
                                        </p:tgtEl>
                                        <p:attrNameLst>
                                          <p:attrName>style.visibility</p:attrName>
                                        </p:attrNameLst>
                                      </p:cBhvr>
                                      <p:to>
                                        <p:strVal val="visible"/>
                                      </p:to>
                                    </p:set>
                                    <p:anim calcmode="lin" valueType="num">
                                      <p:cBhvr additive="base">
                                        <p:cTn id="25"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746">
                                            <p:txEl>
                                              <p:pRg st="1" end="1"/>
                                            </p:txEl>
                                          </p:spTgt>
                                        </p:tgtEl>
                                        <p:attrNameLst>
                                          <p:attrName>style.visibility</p:attrName>
                                        </p:attrNameLst>
                                      </p:cBhvr>
                                      <p:to>
                                        <p:strVal val="visible"/>
                                      </p:to>
                                    </p:set>
                                    <p:anim calcmode="lin" valueType="num">
                                      <p:cBhvr additive="base">
                                        <p:cTn id="29" dur="5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746">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746">
                                            <p:txEl>
                                              <p:pRg st="2" end="2"/>
                                            </p:txEl>
                                          </p:spTgt>
                                        </p:tgtEl>
                                        <p:attrNameLst>
                                          <p:attrName>style.visibility</p:attrName>
                                        </p:attrNameLst>
                                      </p:cBhvr>
                                      <p:to>
                                        <p:strVal val="visible"/>
                                      </p:to>
                                    </p:set>
                                    <p:anim calcmode="lin" valueType="num">
                                      <p:cBhvr additive="base">
                                        <p:cTn id="33" dur="5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74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746">
                                            <p:txEl>
                                              <p:pRg st="3" end="3"/>
                                            </p:txEl>
                                          </p:spTgt>
                                        </p:tgtEl>
                                        <p:attrNameLst>
                                          <p:attrName>style.visibility</p:attrName>
                                        </p:attrNameLst>
                                      </p:cBhvr>
                                      <p:to>
                                        <p:strVal val="visible"/>
                                      </p:to>
                                    </p:set>
                                    <p:anim calcmode="lin" valueType="num">
                                      <p:cBhvr additive="base">
                                        <p:cTn id="37" dur="5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746">
                                            <p:txEl>
                                              <p:pRg st="4" end="4"/>
                                            </p:txEl>
                                          </p:spTgt>
                                        </p:tgtEl>
                                        <p:attrNameLst>
                                          <p:attrName>style.visibility</p:attrName>
                                        </p:attrNameLst>
                                      </p:cBhvr>
                                      <p:to>
                                        <p:strVal val="visible"/>
                                      </p:to>
                                    </p:set>
                                    <p:anim calcmode="lin" valueType="num">
                                      <p:cBhvr additive="base">
                                        <p:cTn id="41" dur="500" fill="hold"/>
                                        <p:tgtEl>
                                          <p:spTgt spid="3174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1746">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1746">
                                            <p:txEl>
                                              <p:pRg st="5" end="5"/>
                                            </p:txEl>
                                          </p:spTgt>
                                        </p:tgtEl>
                                        <p:attrNameLst>
                                          <p:attrName>style.visibility</p:attrName>
                                        </p:attrNameLst>
                                      </p:cBhvr>
                                      <p:to>
                                        <p:strVal val="visible"/>
                                      </p:to>
                                    </p:set>
                                    <p:anim calcmode="lin" valueType="num">
                                      <p:cBhvr additive="base">
                                        <p:cTn id="45" dur="500" fill="hold"/>
                                        <p:tgtEl>
                                          <p:spTgt spid="3174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1746">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746">
                                            <p:txEl>
                                              <p:pRg st="6" end="6"/>
                                            </p:txEl>
                                          </p:spTgt>
                                        </p:tgtEl>
                                        <p:attrNameLst>
                                          <p:attrName>style.visibility</p:attrName>
                                        </p:attrNameLst>
                                      </p:cBhvr>
                                      <p:to>
                                        <p:strVal val="visible"/>
                                      </p:to>
                                    </p:set>
                                    <p:anim calcmode="lin" valueType="num">
                                      <p:cBhvr additive="base">
                                        <p:cTn id="49" dur="500" fill="hold"/>
                                        <p:tgtEl>
                                          <p:spTgt spid="3174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7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4"/>
          <p:cNvSpPr>
            <a:spLocks noGrp="1"/>
          </p:cNvSpPr>
          <p:nvPr>
            <p:ph type="title"/>
          </p:nvPr>
        </p:nvSpPr>
        <p:spPr/>
        <p:txBody>
          <a:bodyPr rtlCol="0">
            <a:normAutofit/>
          </a:bodyPr>
          <a:lstStyle/>
          <a:p>
            <a:pPr>
              <a:defRPr/>
            </a:pPr>
            <a:r>
              <a:rPr lang="en-US" dirty="0"/>
              <a:t>Outcomes of healthy, positive emotions</a:t>
            </a:r>
          </a:p>
        </p:txBody>
      </p:sp>
      <p:sp>
        <p:nvSpPr>
          <p:cNvPr id="25602" name="Content Placeholder 3"/>
          <p:cNvSpPr>
            <a:spLocks noGrp="1"/>
          </p:cNvSpPr>
          <p:nvPr>
            <p:ph idx="1"/>
          </p:nvPr>
        </p:nvSpPr>
        <p:spPr>
          <a:xfrm>
            <a:off x="847703" y="1383632"/>
            <a:ext cx="7202456" cy="2716127"/>
          </a:xfrm>
        </p:spPr>
        <p:txBody>
          <a:bodyPr>
            <a:normAutofit/>
          </a:bodyPr>
          <a:lstStyle/>
          <a:p>
            <a:pPr eaLnBrk="1" hangingPunct="1"/>
            <a:r>
              <a:rPr lang="en-US" altLang="en-US" sz="1800" dirty="0">
                <a:ea typeface="ＭＳ Ｐゴシック" panose="020B0600070205080204" pitchFamily="34" charset="-128"/>
              </a:rPr>
              <a:t>Improved performance and achievement</a:t>
            </a:r>
          </a:p>
          <a:p>
            <a:pPr eaLnBrk="1" hangingPunct="1"/>
            <a:r>
              <a:rPr lang="en-US" altLang="en-US" sz="1800" dirty="0">
                <a:ea typeface="ＭＳ Ｐゴシック" panose="020B0600070205080204" pitchFamily="34" charset="-128"/>
              </a:rPr>
              <a:t>More creativity and innovative problem-solving</a:t>
            </a:r>
          </a:p>
          <a:p>
            <a:pPr eaLnBrk="1" hangingPunct="1"/>
            <a:r>
              <a:rPr lang="en-US" altLang="en-US" sz="1800" dirty="0">
                <a:ea typeface="ＭＳ Ｐゴシック" panose="020B0600070205080204" pitchFamily="34" charset="-128"/>
              </a:rPr>
              <a:t>Better decision-making</a:t>
            </a:r>
          </a:p>
          <a:p>
            <a:pPr eaLnBrk="1" hangingPunct="1"/>
            <a:r>
              <a:rPr lang="en-US" altLang="en-US" sz="1800" dirty="0">
                <a:ea typeface="ＭＳ Ｐゴシック" panose="020B0600070205080204" pitchFamily="34" charset="-128"/>
              </a:rPr>
              <a:t>More flexible thought processes</a:t>
            </a:r>
          </a:p>
          <a:p>
            <a:pPr eaLnBrk="1" hangingPunct="1"/>
            <a:r>
              <a:rPr lang="en-US" altLang="en-US" sz="1800" dirty="0">
                <a:ea typeface="ＭＳ Ｐゴシック" panose="020B0600070205080204" pitchFamily="34" charset="-128"/>
              </a:rPr>
              <a:t>Improved memory</a:t>
            </a:r>
          </a:p>
          <a:p>
            <a:pPr eaLnBrk="1" hangingPunct="1"/>
            <a:r>
              <a:rPr lang="en-US" altLang="en-US" sz="1800" dirty="0">
                <a:ea typeface="ＭＳ Ｐゴシック" panose="020B0600070205080204" pitchFamily="34" charset="-128"/>
              </a:rPr>
              <a:t>Improved hormonal balance</a:t>
            </a:r>
          </a:p>
          <a:p>
            <a:pPr eaLnBrk="1" hangingPunct="1"/>
            <a:endParaRPr lang="en-US" altLang="en-US" dirty="0">
              <a:ea typeface="ＭＳ Ｐゴシック" panose="020B0600070205080204" pitchFamily="34" charset="-128"/>
            </a:endParaRPr>
          </a:p>
        </p:txBody>
      </p:sp>
      <p:pic>
        <p:nvPicPr>
          <p:cNvPr id="3" name="Picture 2"/>
          <p:cNvPicPr>
            <a:picLocks noChangeAspect="1"/>
          </p:cNvPicPr>
          <p:nvPr/>
        </p:nvPicPr>
        <p:blipFill rotWithShape="1">
          <a:blip r:embed="rId3">
            <a:duotone>
              <a:schemeClr val="accent1">
                <a:shade val="45000"/>
                <a:satMod val="135000"/>
              </a:schemeClr>
              <a:prstClr val="white"/>
            </a:duotone>
          </a:blip>
          <a:srcRect t="7650" b="20906"/>
          <a:stretch/>
        </p:blipFill>
        <p:spPr>
          <a:xfrm>
            <a:off x="4944140" y="2397150"/>
            <a:ext cx="3752330" cy="1971444"/>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059615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2">
                                            <p:txEl>
                                              <p:pRg st="2" end="2"/>
                                            </p:txEl>
                                          </p:spTgt>
                                        </p:tgtEl>
                                        <p:attrNameLst>
                                          <p:attrName>style.visibility</p:attrName>
                                        </p:attrNameLst>
                                      </p:cBhvr>
                                      <p:to>
                                        <p:strVal val="visible"/>
                                      </p:to>
                                    </p:set>
                                    <p:anim calcmode="lin" valueType="num">
                                      <p:cBhvr additive="base">
                                        <p:cTn id="19"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2">
                                            <p:txEl>
                                              <p:pRg st="3" end="3"/>
                                            </p:txEl>
                                          </p:spTgt>
                                        </p:tgtEl>
                                        <p:attrNameLst>
                                          <p:attrName>style.visibility</p:attrName>
                                        </p:attrNameLst>
                                      </p:cBhvr>
                                      <p:to>
                                        <p:strVal val="visible"/>
                                      </p:to>
                                    </p:set>
                                    <p:anim calcmode="lin" valueType="num">
                                      <p:cBhvr additive="base">
                                        <p:cTn id="25"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2">
                                            <p:txEl>
                                              <p:pRg st="4" end="4"/>
                                            </p:txEl>
                                          </p:spTgt>
                                        </p:tgtEl>
                                        <p:attrNameLst>
                                          <p:attrName>style.visibility</p:attrName>
                                        </p:attrNameLst>
                                      </p:cBhvr>
                                      <p:to>
                                        <p:strVal val="visible"/>
                                      </p:to>
                                    </p:set>
                                    <p:anim calcmode="lin" valueType="num">
                                      <p:cBhvr additive="base">
                                        <p:cTn id="31" dur="5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2">
                                            <p:txEl>
                                              <p:pRg st="5" end="5"/>
                                            </p:txEl>
                                          </p:spTgt>
                                        </p:tgtEl>
                                        <p:attrNameLst>
                                          <p:attrName>style.visibility</p:attrName>
                                        </p:attrNameLst>
                                      </p:cBhvr>
                                      <p:to>
                                        <p:strVal val="visible"/>
                                      </p:to>
                                    </p:set>
                                    <p:anim calcmode="lin" valueType="num">
                                      <p:cBhvr additive="base">
                                        <p:cTn id="37" dur="5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6"/>
          <p:cNvSpPr>
            <a:spLocks noGrp="1"/>
          </p:cNvSpPr>
          <p:nvPr>
            <p:ph type="title"/>
          </p:nvPr>
        </p:nvSpPr>
        <p:spPr/>
        <p:txBody>
          <a:bodyPr/>
          <a:lstStyle/>
          <a:p>
            <a:pPr eaLnBrk="1" hangingPunct="1"/>
            <a:r>
              <a:rPr lang="en-US" altLang="en-US" dirty="0">
                <a:ea typeface="ＭＳ Ｐゴシック" panose="020B0600070205080204" pitchFamily="34" charset="-128"/>
              </a:rPr>
              <a:t>Subjective Well-Being</a:t>
            </a:r>
          </a:p>
        </p:txBody>
      </p:sp>
      <p:sp>
        <p:nvSpPr>
          <p:cNvPr id="26627" name="Content Placeholder 2"/>
          <p:cNvSpPr>
            <a:spLocks noGrp="1"/>
          </p:cNvSpPr>
          <p:nvPr>
            <p:ph idx="1"/>
          </p:nvPr>
        </p:nvSpPr>
        <p:spPr>
          <a:xfrm>
            <a:off x="847703" y="1501920"/>
            <a:ext cx="7202456" cy="2470932"/>
          </a:xfrm>
        </p:spPr>
        <p:txBody>
          <a:bodyPr>
            <a:normAutofit/>
          </a:bodyPr>
          <a:lstStyle/>
          <a:p>
            <a:pPr eaLnBrk="1" hangingPunct="1">
              <a:buFont typeface="Arial" panose="020B0604020202020204" pitchFamily="34" charset="0"/>
              <a:buNone/>
            </a:pPr>
            <a:r>
              <a:rPr lang="en-US" altLang="en-US" sz="1800" dirty="0">
                <a:ea typeface="ＭＳ Ｐゴシック" panose="020B0600070205080204" pitchFamily="34" charset="-128"/>
              </a:rPr>
              <a:t>People with positive emotions are:</a:t>
            </a:r>
          </a:p>
          <a:p>
            <a:pPr lvl="1"/>
            <a:r>
              <a:rPr lang="en-US" altLang="en-US" sz="1800" dirty="0">
                <a:ea typeface="ＭＳ Ｐゴシック" panose="020B0600070205080204" pitchFamily="34" charset="-128"/>
              </a:rPr>
              <a:t>Healthier</a:t>
            </a:r>
          </a:p>
          <a:p>
            <a:pPr lvl="1"/>
            <a:r>
              <a:rPr lang="en-US" altLang="en-US" sz="1800" dirty="0">
                <a:ea typeface="ＭＳ Ｐゴシック" panose="020B0600070205080204" pitchFamily="34" charset="-128"/>
              </a:rPr>
              <a:t>Experience lower rates of chronic illness</a:t>
            </a:r>
          </a:p>
          <a:p>
            <a:pPr lvl="1"/>
            <a:r>
              <a:rPr lang="en-US" altLang="en-US" sz="1800" dirty="0">
                <a:ea typeface="ＭＳ Ｐゴシック" panose="020B0600070205080204" pitchFamily="34" charset="-128"/>
              </a:rPr>
              <a:t>Have fewer symptoms and less pain when they do fall ill</a:t>
            </a:r>
          </a:p>
          <a:p>
            <a:pPr lvl="1"/>
            <a:r>
              <a:rPr lang="en-US" altLang="en-US" sz="1800" dirty="0">
                <a:ea typeface="ＭＳ Ｐゴシック" panose="020B0600070205080204" pitchFamily="34" charset="-128"/>
              </a:rPr>
              <a:t>Live longer</a:t>
            </a:r>
          </a:p>
        </p:txBody>
      </p:sp>
      <p:sp>
        <p:nvSpPr>
          <p:cNvPr id="2" name="TextBox 1"/>
          <p:cNvSpPr txBox="1"/>
          <p:nvPr/>
        </p:nvSpPr>
        <p:spPr>
          <a:xfrm>
            <a:off x="697832" y="4230564"/>
            <a:ext cx="3801979" cy="261610"/>
          </a:xfrm>
          <a:prstGeom prst="rect">
            <a:avLst/>
          </a:prstGeom>
          <a:noFill/>
        </p:spPr>
        <p:txBody>
          <a:bodyPr wrap="square" rtlCol="0">
            <a:spAutoFit/>
          </a:bodyPr>
          <a:lstStyle/>
          <a:p>
            <a:r>
              <a:rPr lang="en-US" sz="1050" dirty="0"/>
              <a:t>Cohen, S. &amp; Doherty, R., </a:t>
            </a:r>
            <a:r>
              <a:rPr lang="en-US" sz="1050" i="1" dirty="0"/>
              <a:t>Psychological Bulletin</a:t>
            </a:r>
            <a:r>
              <a:rPr lang="en-US" sz="1050" dirty="0"/>
              <a:t>, 2005.</a:t>
            </a:r>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412173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 calcmode="lin" valueType="num">
                                      <p:cBhvr additive="base">
                                        <p:cTn id="1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pPr eaLnBrk="1" hangingPunct="1"/>
            <a:r>
              <a:rPr lang="en-US" altLang="en-US" sz="2700" dirty="0">
                <a:ea typeface="ＭＳ Ｐゴシック" panose="020B0600070205080204" pitchFamily="34" charset="-128"/>
              </a:rPr>
              <a:t>Subjective Well-Being, continued</a:t>
            </a:r>
          </a:p>
        </p:txBody>
      </p:sp>
      <p:sp>
        <p:nvSpPr>
          <p:cNvPr id="53251" name="Content Placeholder 2"/>
          <p:cNvSpPr>
            <a:spLocks noGrp="1"/>
          </p:cNvSpPr>
          <p:nvPr>
            <p:ph idx="1"/>
          </p:nvPr>
        </p:nvSpPr>
        <p:spPr>
          <a:xfrm>
            <a:off x="1957387" y="1200151"/>
            <a:ext cx="5243513" cy="3394472"/>
          </a:xfrm>
        </p:spPr>
        <p:txBody>
          <a:bodyPr/>
          <a:lstStyle/>
          <a:p>
            <a:pPr marL="0" indent="0">
              <a:buNone/>
            </a:pPr>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pPr marL="0" indent="0" algn="r">
              <a:buNone/>
            </a:pPr>
            <a:r>
              <a:rPr lang="en-US" altLang="en-US" sz="2000" dirty="0">
                <a:ea typeface="ＭＳ Ｐゴシック" panose="020B0600070205080204" pitchFamily="34" charset="-128"/>
              </a:rPr>
              <a:t>“People with positive emotions earn more over the course of their lifetimes.”</a:t>
            </a:r>
          </a:p>
          <a:p>
            <a:pPr marL="0" indent="0" algn="r">
              <a:buNone/>
            </a:pPr>
            <a:br>
              <a:rPr lang="en-US" altLang="en-US" sz="1350" dirty="0">
                <a:solidFill>
                  <a:srgbClr val="5F8C32"/>
                </a:solidFill>
                <a:ea typeface="ＭＳ Ｐゴシック" panose="020B0600070205080204" pitchFamily="34" charset="-128"/>
              </a:rPr>
            </a:br>
            <a:r>
              <a:rPr lang="en-US" altLang="en-US" sz="1350" dirty="0">
                <a:solidFill>
                  <a:srgbClr val="5F8C32"/>
                </a:solidFill>
                <a:ea typeface="ＭＳ Ｐゴシック" panose="020B0600070205080204" pitchFamily="34" charset="-128"/>
              </a:rPr>
              <a:t>	</a:t>
            </a:r>
            <a:r>
              <a:rPr lang="en-US" altLang="en-US" sz="1400" dirty="0">
                <a:solidFill>
                  <a:schemeClr val="accent1"/>
                </a:solidFill>
                <a:ea typeface="ＭＳ Ｐゴシック" panose="020B0600070205080204" pitchFamily="34" charset="-128"/>
              </a:rPr>
              <a:t> </a:t>
            </a:r>
            <a:r>
              <a:rPr lang="en-US" altLang="en-US" sz="1400" dirty="0" err="1">
                <a:solidFill>
                  <a:schemeClr val="accent1"/>
                </a:solidFill>
                <a:ea typeface="ＭＳ Ｐゴシック" panose="020B0600070205080204" pitchFamily="34" charset="-128"/>
              </a:rPr>
              <a:t>Diener</a:t>
            </a:r>
            <a:r>
              <a:rPr lang="en-US" altLang="en-US" sz="1400" dirty="0">
                <a:solidFill>
                  <a:schemeClr val="accent1"/>
                </a:solidFill>
                <a:ea typeface="ＭＳ Ｐゴシック" panose="020B0600070205080204" pitchFamily="34" charset="-128"/>
              </a:rPr>
              <a:t>, E. </a:t>
            </a:r>
            <a:r>
              <a:rPr lang="en-US" altLang="en-US" sz="1400" i="1" dirty="0">
                <a:solidFill>
                  <a:schemeClr val="accent1"/>
                </a:solidFill>
                <a:ea typeface="ＭＳ Ｐゴシック" panose="020B0600070205080204" pitchFamily="34" charset="-128"/>
              </a:rPr>
              <a:t>Social Indicators Research</a:t>
            </a:r>
            <a:r>
              <a:rPr lang="en-US" altLang="en-US" sz="1400" dirty="0">
                <a:solidFill>
                  <a:schemeClr val="accent1"/>
                </a:solidFill>
                <a:ea typeface="ＭＳ Ｐゴシック" panose="020B0600070205080204" pitchFamily="34" charset="-128"/>
              </a:rPr>
              <a:t>, 2002.</a:t>
            </a:r>
          </a:p>
          <a:p>
            <a:pPr marL="0" indent="0">
              <a:buNone/>
            </a:pPr>
            <a:endParaRPr lang="en-US" altLang="en-US" dirty="0">
              <a:ea typeface="ＭＳ Ｐゴシック" panose="020B0600070205080204" pitchFamily="34" charset="-128"/>
            </a:endParaRPr>
          </a:p>
          <a:p>
            <a:pPr lvl="2" eaLnBrk="1" hangingPunct="1">
              <a:buFont typeface="Arial" panose="020B0604020202020204" pitchFamily="34" charset="0"/>
              <a:buNone/>
            </a:pPr>
            <a:endParaRPr lang="en-US" altLang="en-US" dirty="0"/>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92265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pPr eaLnBrk="1" hangingPunct="1"/>
            <a:r>
              <a:rPr lang="en-US" altLang="en-US" sz="2700" dirty="0">
                <a:ea typeface="ＭＳ Ｐゴシック" panose="020B0600070205080204" pitchFamily="34" charset="-128"/>
              </a:rPr>
              <a:t>Subjective Well-Being, continued</a:t>
            </a:r>
          </a:p>
        </p:txBody>
      </p:sp>
      <p:sp>
        <p:nvSpPr>
          <p:cNvPr id="55299" name="Content Placeholder 2"/>
          <p:cNvSpPr>
            <a:spLocks noGrp="1"/>
          </p:cNvSpPr>
          <p:nvPr>
            <p:ph idx="1"/>
          </p:nvPr>
        </p:nvSpPr>
        <p:spPr>
          <a:xfrm>
            <a:off x="1416722" y="1141545"/>
            <a:ext cx="6064417" cy="3394472"/>
          </a:xfrm>
        </p:spPr>
        <p:txBody>
          <a:bodyPr/>
          <a:lstStyle/>
          <a:p>
            <a:pPr marL="0" indent="0">
              <a:buNone/>
            </a:pPr>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pPr marL="0" indent="0" algn="r">
              <a:buNone/>
            </a:pPr>
            <a:r>
              <a:rPr lang="en-US" altLang="en-US" sz="2000" dirty="0">
                <a:ea typeface="ＭＳ Ｐゴシック" panose="020B0600070205080204" pitchFamily="34" charset="-128"/>
              </a:rPr>
              <a:t>“People with positive emotions have more satisfying marriages.”</a:t>
            </a:r>
          </a:p>
          <a:p>
            <a:pPr marL="0" lvl="2" indent="0" algn="r">
              <a:spcBef>
                <a:spcPts val="0"/>
              </a:spcBef>
              <a:buNone/>
            </a:pPr>
            <a:br>
              <a:rPr lang="en-US" altLang="en-US" sz="1350" dirty="0">
                <a:solidFill>
                  <a:srgbClr val="5F8C32"/>
                </a:solidFill>
              </a:rPr>
            </a:br>
            <a:r>
              <a:rPr lang="en-US" altLang="en-US" sz="1350" dirty="0">
                <a:solidFill>
                  <a:schemeClr val="accent1"/>
                </a:solidFill>
              </a:rPr>
              <a:t>Harker, L. &amp; </a:t>
            </a:r>
            <a:r>
              <a:rPr lang="en-US" altLang="en-US" sz="1350" dirty="0" err="1">
                <a:solidFill>
                  <a:schemeClr val="accent1"/>
                </a:solidFill>
              </a:rPr>
              <a:t>Keltner</a:t>
            </a:r>
            <a:r>
              <a:rPr lang="en-US" altLang="en-US" sz="1350" dirty="0">
                <a:solidFill>
                  <a:schemeClr val="accent1"/>
                </a:solidFill>
              </a:rPr>
              <a:t>, D., </a:t>
            </a:r>
          </a:p>
          <a:p>
            <a:pPr marL="0" lvl="2" indent="0" algn="r">
              <a:spcBef>
                <a:spcPts val="0"/>
              </a:spcBef>
              <a:buNone/>
            </a:pPr>
            <a:r>
              <a:rPr lang="en-US" altLang="en-US" sz="1350" i="1" dirty="0">
                <a:solidFill>
                  <a:schemeClr val="accent1"/>
                </a:solidFill>
              </a:rPr>
              <a:t>Journal of Personality and Social Psychology, </a:t>
            </a:r>
            <a:r>
              <a:rPr lang="en-US" altLang="en-US" sz="1350" dirty="0">
                <a:solidFill>
                  <a:schemeClr val="accent1"/>
                </a:solidFill>
              </a:rPr>
              <a:t>2001.</a:t>
            </a:r>
          </a:p>
          <a:p>
            <a:pPr marL="0" indent="0">
              <a:buNone/>
            </a:pPr>
            <a:endParaRPr lang="en-US" altLang="en-US" dirty="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79695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p:txBody>
          <a:bodyPr/>
          <a:lstStyle/>
          <a:p>
            <a:pPr eaLnBrk="1" hangingPunct="1"/>
            <a:r>
              <a:rPr lang="en-US" altLang="en-US">
                <a:ea typeface="ＭＳ Ｐゴシック" panose="020B0600070205080204" pitchFamily="34" charset="-128"/>
              </a:rPr>
              <a:t>On a More Personal Note. . .</a:t>
            </a:r>
          </a:p>
        </p:txBody>
      </p:sp>
      <p:sp>
        <p:nvSpPr>
          <p:cNvPr id="29699" name="Content Placeholder 6"/>
          <p:cNvSpPr>
            <a:spLocks noGrp="1"/>
          </p:cNvSpPr>
          <p:nvPr>
            <p:ph idx="1"/>
          </p:nvPr>
        </p:nvSpPr>
        <p:spPr>
          <a:xfrm>
            <a:off x="847703" y="1501920"/>
            <a:ext cx="7202456" cy="2841479"/>
          </a:xfrm>
        </p:spPr>
        <p:txBody>
          <a:bodyPr/>
          <a:lstStyle/>
          <a:p>
            <a:pPr eaLnBrk="1" hangingPunct="1">
              <a:lnSpc>
                <a:spcPct val="90000"/>
              </a:lnSpc>
            </a:pPr>
            <a:r>
              <a:rPr lang="en-US" altLang="en-US" sz="1800" dirty="0">
                <a:ea typeface="ＭＳ Ｐゴシック" panose="020B0600070205080204" pitchFamily="34" charset="-128"/>
              </a:rPr>
              <a:t>People high on positivity have lower disease risks</a:t>
            </a:r>
          </a:p>
          <a:p>
            <a:pPr eaLnBrk="1" hangingPunct="1">
              <a:lnSpc>
                <a:spcPct val="90000"/>
              </a:lnSpc>
            </a:pPr>
            <a:r>
              <a:rPr lang="en-US" altLang="en-US" sz="1800" dirty="0">
                <a:ea typeface="ＭＳ Ｐゴシック" panose="020B0600070205080204" pitchFamily="34" charset="-128"/>
              </a:rPr>
              <a:t>They are less likely to have high blood pressure, heart attacks, diabetes, or a stroke</a:t>
            </a:r>
          </a:p>
          <a:p>
            <a:pPr eaLnBrk="1" hangingPunct="1">
              <a:lnSpc>
                <a:spcPct val="90000"/>
              </a:lnSpc>
            </a:pPr>
            <a:r>
              <a:rPr lang="en-US" altLang="en-US" sz="1800" dirty="0">
                <a:ea typeface="ＭＳ Ｐゴシック" panose="020B0600070205080204" pitchFamily="34" charset="-128"/>
              </a:rPr>
              <a:t>Scientists have confirmed that positivity predicts longevity</a:t>
            </a:r>
          </a:p>
          <a:p>
            <a:pPr lvl="3" eaLnBrk="1" hangingPunct="1">
              <a:lnSpc>
                <a:spcPct val="90000"/>
              </a:lnSpc>
            </a:pPr>
            <a:endParaRPr lang="en-US" altLang="en-US" dirty="0"/>
          </a:p>
          <a:p>
            <a:pPr marL="1028700" lvl="3" indent="0" algn="r" eaLnBrk="1" hangingPunct="1">
              <a:lnSpc>
                <a:spcPct val="90000"/>
              </a:lnSpc>
              <a:spcBef>
                <a:spcPts val="1800"/>
              </a:spcBef>
              <a:buNone/>
            </a:pPr>
            <a:r>
              <a:rPr lang="en-US" altLang="en-US" sz="2000" dirty="0"/>
              <a:t>"People who express positivity live longer.  </a:t>
            </a:r>
          </a:p>
          <a:p>
            <a:pPr marL="1028700" lvl="3" indent="0" algn="r" eaLnBrk="1" hangingPunct="1">
              <a:lnSpc>
                <a:spcPct val="90000"/>
              </a:lnSpc>
              <a:buNone/>
            </a:pPr>
            <a:r>
              <a:rPr lang="en-US" altLang="en-US" sz="2000" dirty="0"/>
              <a:t>Up to ten years longer.”   </a:t>
            </a:r>
          </a:p>
          <a:p>
            <a:pPr marL="1028700" lvl="3" indent="0" algn="r" eaLnBrk="1" hangingPunct="1">
              <a:lnSpc>
                <a:spcPct val="90000"/>
              </a:lnSpc>
              <a:buNone/>
            </a:pPr>
            <a:r>
              <a:rPr lang="en-US" altLang="en-US" sz="1600" dirty="0">
                <a:solidFill>
                  <a:schemeClr val="accent1"/>
                </a:solidFill>
              </a:rPr>
              <a:t>Dr. B. Fredrickson (2009)</a:t>
            </a:r>
          </a:p>
          <a:p>
            <a:pPr eaLnBrk="1" hangingPunct="1">
              <a:lnSpc>
                <a:spcPct val="90000"/>
              </a:lnSpc>
            </a:pPr>
            <a:endParaRPr lang="en-US" altLang="en-US" dirty="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437253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 calcmode="lin" valueType="num">
                                      <p:cBhvr additive="base">
                                        <p:cTn id="23"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calcmode="lin" valueType="num">
                                      <p:cBhvr additive="base">
                                        <p:cTn id="2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69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 calcmode="lin" valueType="num">
                                      <p:cBhvr additive="base">
                                        <p:cTn id="31"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Why?</a:t>
            </a:r>
          </a:p>
        </p:txBody>
      </p:sp>
      <p:sp>
        <p:nvSpPr>
          <p:cNvPr id="73732" name="Content Placeholder 5"/>
          <p:cNvSpPr>
            <a:spLocks noGrp="1"/>
          </p:cNvSpPr>
          <p:nvPr>
            <p:ph sz="half" idx="1"/>
          </p:nvPr>
        </p:nvSpPr>
        <p:spPr/>
        <p:txBody>
          <a:bodyPr/>
          <a:lstStyle/>
          <a:p>
            <a:pPr eaLnBrk="1" hangingPunct="1"/>
            <a:r>
              <a:rPr lang="en-US" altLang="en-US" sz="1600" dirty="0">
                <a:ea typeface="ＭＳ Ｐゴシック" panose="020B0600070205080204" pitchFamily="34" charset="-128"/>
              </a:rPr>
              <a:t>What happens in the body that creates this connection between emotions and health?</a:t>
            </a:r>
          </a:p>
          <a:p>
            <a:pPr eaLnBrk="1" hangingPunct="1"/>
            <a:r>
              <a:rPr lang="en-US" altLang="en-US" sz="1600" dirty="0">
                <a:ea typeface="ＭＳ Ｐゴシック" panose="020B0600070205080204" pitchFamily="34" charset="-128"/>
              </a:rPr>
              <a:t>Changes in body chemistry</a:t>
            </a:r>
          </a:p>
          <a:p>
            <a:pPr marL="0" indent="0" eaLnBrk="1" hangingPunct="1">
              <a:buNone/>
            </a:pPr>
            <a:endParaRPr lang="en-US" altLang="en-US" dirty="0">
              <a:ea typeface="ＭＳ Ｐゴシック" panose="020B0600070205080204" pitchFamily="34" charset="-128"/>
            </a:endParaRPr>
          </a:p>
        </p:txBody>
      </p:sp>
      <p:pic>
        <p:nvPicPr>
          <p:cNvPr id="3" name="Content Placeholder 2" descr="Treating the diseased &lt;strong&gt;brain&lt;/strong&gt; with artificial stimulation | Knowing ..."/>
          <p:cNvPicPr>
            <a:picLocks noGrp="1" noChangeAspect="1"/>
          </p:cNvPicPr>
          <p:nvPr>
            <p:ph sz="half" idx="2"/>
          </p:nvPr>
        </p:nvPicPr>
        <p:blipFill>
          <a:blip r:embed="rId3"/>
          <a:stretch>
            <a:fillRect/>
          </a:stretch>
        </p:blipFill>
        <p:spPr>
          <a:xfrm>
            <a:off x="4730408" y="1701209"/>
            <a:ext cx="3515954" cy="1940807"/>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359826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2">
                                            <p:txEl>
                                              <p:pRg st="1" end="1"/>
                                            </p:txEl>
                                          </p:spTgt>
                                        </p:tgtEl>
                                        <p:attrNameLst>
                                          <p:attrName>style.visibility</p:attrName>
                                        </p:attrNameLst>
                                      </p:cBhvr>
                                      <p:to>
                                        <p:strVal val="visible"/>
                                      </p:to>
                                    </p:set>
                                    <p:anim calcmode="lin" valueType="num">
                                      <p:cBhvr additive="base">
                                        <p:cTn id="13"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rtlCol="0">
            <a:normAutofit/>
          </a:bodyPr>
          <a:lstStyle/>
          <a:p>
            <a:pPr>
              <a:defRPr/>
            </a:pPr>
            <a:r>
              <a:rPr dirty="0">
                <a:ea typeface="+mj-ea"/>
                <a:cs typeface="+mj-cs"/>
              </a:rPr>
              <a:t>Heart Rate Variability in Positive &amp; Negative Emotional States</a:t>
            </a:r>
          </a:p>
        </p:txBody>
      </p:sp>
      <p:sp>
        <p:nvSpPr>
          <p:cNvPr id="61443" name="Text Box 4"/>
          <p:cNvSpPr txBox="1">
            <a:spLocks noChangeArrowheads="1"/>
          </p:cNvSpPr>
          <p:nvPr/>
        </p:nvSpPr>
        <p:spPr bwMode="auto">
          <a:xfrm>
            <a:off x="1626394" y="1965722"/>
            <a:ext cx="1428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b="1">
                <a:solidFill>
                  <a:srgbClr val="5F8C32"/>
                </a:solidFill>
              </a:rPr>
              <a:t>Frustration</a:t>
            </a:r>
          </a:p>
        </p:txBody>
      </p:sp>
      <p:sp>
        <p:nvSpPr>
          <p:cNvPr id="61444" name="Text Box 5"/>
          <p:cNvSpPr txBox="1">
            <a:spLocks noChangeArrowheads="1"/>
          </p:cNvSpPr>
          <p:nvPr/>
        </p:nvSpPr>
        <p:spPr bwMode="auto">
          <a:xfrm>
            <a:off x="1489472" y="3334941"/>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b="1">
                <a:solidFill>
                  <a:srgbClr val="5F8C32"/>
                </a:solidFill>
              </a:rPr>
              <a:t>Appreciation</a:t>
            </a:r>
          </a:p>
        </p:txBody>
      </p:sp>
      <p:sp>
        <p:nvSpPr>
          <p:cNvPr id="61445" name="Text Box 6"/>
          <p:cNvSpPr txBox="1">
            <a:spLocks noChangeArrowheads="1"/>
          </p:cNvSpPr>
          <p:nvPr/>
        </p:nvSpPr>
        <p:spPr bwMode="auto">
          <a:xfrm>
            <a:off x="401743" y="4203345"/>
            <a:ext cx="33718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050" dirty="0">
                <a:solidFill>
                  <a:schemeClr val="tx1"/>
                </a:solidFill>
              </a:rPr>
              <a:t>Institute of Heart Math (</a:t>
            </a:r>
            <a:r>
              <a:rPr lang="en-US" altLang="en-US" sz="1050" i="1" dirty="0">
                <a:solidFill>
                  <a:schemeClr val="tx1"/>
                </a:solidFill>
              </a:rPr>
              <a:t>2006)</a:t>
            </a:r>
          </a:p>
        </p:txBody>
      </p:sp>
      <p:pic>
        <p:nvPicPr>
          <p:cNvPr id="6144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593" y="1485942"/>
            <a:ext cx="4244327" cy="2751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009785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4"/>
          <p:cNvSpPr>
            <a:spLocks noGrp="1"/>
          </p:cNvSpPr>
          <p:nvPr>
            <p:ph type="title"/>
          </p:nvPr>
        </p:nvSpPr>
        <p:spPr/>
        <p:txBody>
          <a:bodyPr/>
          <a:lstStyle/>
          <a:p>
            <a:pPr eaLnBrk="1" hangingPunct="1"/>
            <a:r>
              <a:rPr lang="en-US" altLang="en-US" dirty="0">
                <a:ea typeface="ＭＳ Ｐゴシック" panose="020B0600070205080204" pitchFamily="34" charset="-128"/>
              </a:rPr>
              <a:t>Cortisol:  The Stress Hormone</a:t>
            </a:r>
          </a:p>
        </p:txBody>
      </p:sp>
      <p:sp>
        <p:nvSpPr>
          <p:cNvPr id="72706" name="Content Placeholder 3"/>
          <p:cNvSpPr>
            <a:spLocks noGrp="1"/>
          </p:cNvSpPr>
          <p:nvPr>
            <p:ph idx="1"/>
          </p:nvPr>
        </p:nvSpPr>
        <p:spPr>
          <a:xfrm>
            <a:off x="847703" y="1369572"/>
            <a:ext cx="7020950" cy="2973827"/>
          </a:xfrm>
        </p:spPr>
        <p:txBody>
          <a:bodyPr>
            <a:normAutofit fontScale="85000" lnSpcReduction="10000"/>
          </a:bodyPr>
          <a:lstStyle/>
          <a:p>
            <a:pPr eaLnBrk="1" hangingPunct="1">
              <a:lnSpc>
                <a:spcPct val="140000"/>
              </a:lnSpc>
              <a:spcBef>
                <a:spcPts val="0"/>
              </a:spcBef>
            </a:pPr>
            <a:r>
              <a:rPr lang="en-US" altLang="en-US" sz="1900" dirty="0">
                <a:ea typeface="ＭＳ Ｐゴシック" panose="020B0600070205080204" pitchFamily="34" charset="-128"/>
              </a:rPr>
              <a:t>Triggers “fight or flight” – blood (and oxygen) flows to extremities, and away from the brain</a:t>
            </a:r>
          </a:p>
          <a:p>
            <a:pPr eaLnBrk="1" hangingPunct="1">
              <a:lnSpc>
                <a:spcPct val="140000"/>
              </a:lnSpc>
              <a:spcBef>
                <a:spcPts val="0"/>
              </a:spcBef>
            </a:pPr>
            <a:r>
              <a:rPr lang="en-US" altLang="en-US" sz="1900" dirty="0">
                <a:ea typeface="ＭＳ Ｐゴシック" panose="020B0600070205080204" pitchFamily="34" charset="-128"/>
              </a:rPr>
              <a:t>Long term</a:t>
            </a:r>
          </a:p>
          <a:p>
            <a:pPr lvl="1" eaLnBrk="1" hangingPunct="1">
              <a:lnSpc>
                <a:spcPct val="140000"/>
              </a:lnSpc>
              <a:spcBef>
                <a:spcPts val="0"/>
              </a:spcBef>
            </a:pPr>
            <a:r>
              <a:rPr lang="en-US" altLang="en-US" sz="1900" dirty="0">
                <a:ea typeface="ＭＳ Ｐゴシック" panose="020B0600070205080204" pitchFamily="34" charset="-128"/>
              </a:rPr>
              <a:t>Elevates blood sugar levels</a:t>
            </a:r>
          </a:p>
          <a:p>
            <a:pPr lvl="1" eaLnBrk="1" hangingPunct="1">
              <a:lnSpc>
                <a:spcPct val="140000"/>
              </a:lnSpc>
              <a:spcBef>
                <a:spcPts val="0"/>
              </a:spcBef>
            </a:pPr>
            <a:r>
              <a:rPr lang="en-US" altLang="en-US" sz="1900" dirty="0">
                <a:ea typeface="ＭＳ Ｐゴシック" panose="020B0600070205080204" pitchFamily="34" charset="-128"/>
              </a:rPr>
              <a:t>Increases bone loss</a:t>
            </a:r>
          </a:p>
          <a:p>
            <a:pPr lvl="1" eaLnBrk="1" hangingPunct="1">
              <a:lnSpc>
                <a:spcPct val="140000"/>
              </a:lnSpc>
              <a:spcBef>
                <a:spcPts val="0"/>
              </a:spcBef>
            </a:pPr>
            <a:r>
              <a:rPr lang="en-US" altLang="en-US" sz="1900" dirty="0">
                <a:ea typeface="ＭＳ Ｐゴシック" panose="020B0600070205080204" pitchFamily="34" charset="-128"/>
              </a:rPr>
              <a:t>Compromises immune function</a:t>
            </a:r>
          </a:p>
          <a:p>
            <a:pPr lvl="1" eaLnBrk="1" hangingPunct="1">
              <a:lnSpc>
                <a:spcPct val="140000"/>
              </a:lnSpc>
              <a:spcBef>
                <a:spcPts val="0"/>
              </a:spcBef>
            </a:pPr>
            <a:r>
              <a:rPr lang="en-US" altLang="en-US" sz="1900" dirty="0">
                <a:ea typeface="ＭＳ Ｐゴシック" panose="020B0600070205080204" pitchFamily="34" charset="-128"/>
              </a:rPr>
              <a:t>Decreases skin repair and regeneration</a:t>
            </a:r>
          </a:p>
          <a:p>
            <a:pPr lvl="1" eaLnBrk="1" hangingPunct="1">
              <a:lnSpc>
                <a:spcPct val="140000"/>
              </a:lnSpc>
              <a:spcBef>
                <a:spcPts val="0"/>
              </a:spcBef>
            </a:pPr>
            <a:r>
              <a:rPr lang="en-US" altLang="en-US" sz="1900" dirty="0">
                <a:ea typeface="ＭＳ Ｐゴシック" panose="020B0600070205080204" pitchFamily="34" charset="-128"/>
              </a:rPr>
              <a:t>Increases fat accumulation</a:t>
            </a:r>
          </a:p>
          <a:p>
            <a:pPr lvl="1" eaLnBrk="1" hangingPunct="1">
              <a:lnSpc>
                <a:spcPct val="140000"/>
              </a:lnSpc>
              <a:spcBef>
                <a:spcPts val="0"/>
              </a:spcBef>
            </a:pPr>
            <a:r>
              <a:rPr lang="en-US" altLang="en-US" sz="1900" dirty="0">
                <a:ea typeface="ＭＳ Ｐゴシック" panose="020B0600070205080204" pitchFamily="34" charset="-128"/>
              </a:rPr>
              <a:t>Destroys brain cells</a:t>
            </a:r>
          </a:p>
          <a:p>
            <a:pPr eaLnBrk="1" hangingPunct="1"/>
            <a:endParaRPr lang="en-US" altLang="en-US" dirty="0">
              <a:ea typeface="ＭＳ Ｐゴシック" panose="020B0600070205080204" pitchFamily="34" charset="-128"/>
            </a:endParaRP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4940104" y="1708485"/>
            <a:ext cx="3967276" cy="2851479"/>
          </a:xfrm>
          <a:prstGeom prst="rect">
            <a:avLst/>
          </a:prstGeom>
        </p:spPr>
      </p:pic>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934069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 calcmode="lin" valueType="num">
                                      <p:cBhvr additive="base">
                                        <p:cTn id="7" dur="500" fill="hold"/>
                                        <p:tgtEl>
                                          <p:spTgt spid="72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6">
                                            <p:txEl>
                                              <p:pRg st="1" end="1"/>
                                            </p:txEl>
                                          </p:spTgt>
                                        </p:tgtEl>
                                        <p:attrNameLst>
                                          <p:attrName>style.visibility</p:attrName>
                                        </p:attrNameLst>
                                      </p:cBhvr>
                                      <p:to>
                                        <p:strVal val="visible"/>
                                      </p:to>
                                    </p:set>
                                    <p:anim calcmode="lin" valueType="num">
                                      <p:cBhvr additive="base">
                                        <p:cTn id="13" dur="500" fill="hold"/>
                                        <p:tgtEl>
                                          <p:spTgt spid="727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2706">
                                            <p:txEl>
                                              <p:pRg st="2" end="2"/>
                                            </p:txEl>
                                          </p:spTgt>
                                        </p:tgtEl>
                                        <p:attrNameLst>
                                          <p:attrName>style.visibility</p:attrName>
                                        </p:attrNameLst>
                                      </p:cBhvr>
                                      <p:to>
                                        <p:strVal val="visible"/>
                                      </p:to>
                                    </p:set>
                                    <p:anim calcmode="lin" valueType="num">
                                      <p:cBhvr additive="base">
                                        <p:cTn id="17" dur="500" fill="hold"/>
                                        <p:tgtEl>
                                          <p:spTgt spid="7270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270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2706">
                                            <p:txEl>
                                              <p:pRg st="3" end="3"/>
                                            </p:txEl>
                                          </p:spTgt>
                                        </p:tgtEl>
                                        <p:attrNameLst>
                                          <p:attrName>style.visibility</p:attrName>
                                        </p:attrNameLst>
                                      </p:cBhvr>
                                      <p:to>
                                        <p:strVal val="visible"/>
                                      </p:to>
                                    </p:set>
                                    <p:anim calcmode="lin" valueType="num">
                                      <p:cBhvr additive="base">
                                        <p:cTn id="21" dur="500" fill="hold"/>
                                        <p:tgtEl>
                                          <p:spTgt spid="7270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270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2706">
                                            <p:txEl>
                                              <p:pRg st="4" end="4"/>
                                            </p:txEl>
                                          </p:spTgt>
                                        </p:tgtEl>
                                        <p:attrNameLst>
                                          <p:attrName>style.visibility</p:attrName>
                                        </p:attrNameLst>
                                      </p:cBhvr>
                                      <p:to>
                                        <p:strVal val="visible"/>
                                      </p:to>
                                    </p:set>
                                    <p:anim calcmode="lin" valueType="num">
                                      <p:cBhvr additive="base">
                                        <p:cTn id="25" dur="500" fill="hold"/>
                                        <p:tgtEl>
                                          <p:spTgt spid="727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2706">
                                            <p:txEl>
                                              <p:pRg st="5" end="5"/>
                                            </p:txEl>
                                          </p:spTgt>
                                        </p:tgtEl>
                                        <p:attrNameLst>
                                          <p:attrName>style.visibility</p:attrName>
                                        </p:attrNameLst>
                                      </p:cBhvr>
                                      <p:to>
                                        <p:strVal val="visible"/>
                                      </p:to>
                                    </p:set>
                                    <p:anim calcmode="lin" valueType="num">
                                      <p:cBhvr additive="base">
                                        <p:cTn id="29" dur="500" fill="hold"/>
                                        <p:tgtEl>
                                          <p:spTgt spid="7270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270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2706">
                                            <p:txEl>
                                              <p:pRg st="6" end="6"/>
                                            </p:txEl>
                                          </p:spTgt>
                                        </p:tgtEl>
                                        <p:attrNameLst>
                                          <p:attrName>style.visibility</p:attrName>
                                        </p:attrNameLst>
                                      </p:cBhvr>
                                      <p:to>
                                        <p:strVal val="visible"/>
                                      </p:to>
                                    </p:set>
                                    <p:anim calcmode="lin" valueType="num">
                                      <p:cBhvr additive="base">
                                        <p:cTn id="33" dur="500" fill="hold"/>
                                        <p:tgtEl>
                                          <p:spTgt spid="7270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270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2706">
                                            <p:txEl>
                                              <p:pRg st="7" end="7"/>
                                            </p:txEl>
                                          </p:spTgt>
                                        </p:tgtEl>
                                        <p:attrNameLst>
                                          <p:attrName>style.visibility</p:attrName>
                                        </p:attrNameLst>
                                      </p:cBhvr>
                                      <p:to>
                                        <p:strVal val="visible"/>
                                      </p:to>
                                    </p:set>
                                    <p:anim calcmode="lin" valueType="num">
                                      <p:cBhvr additive="base">
                                        <p:cTn id="37" dur="500" fill="hold"/>
                                        <p:tgtEl>
                                          <p:spTgt spid="7270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270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ea typeface="ＭＳ Ｐゴシック" panose="020B0600070205080204" pitchFamily="34" charset="-128"/>
              </a:rPr>
              <a:t>What is Social and Emotional Intelligence?</a:t>
            </a:r>
          </a:p>
        </p:txBody>
      </p:sp>
      <p:sp>
        <p:nvSpPr>
          <p:cNvPr id="13315" name="Content Placeholder 2"/>
          <p:cNvSpPr>
            <a:spLocks noGrp="1"/>
          </p:cNvSpPr>
          <p:nvPr>
            <p:ph idx="1"/>
          </p:nvPr>
        </p:nvSpPr>
        <p:spPr>
          <a:xfrm>
            <a:off x="1485900" y="1638301"/>
            <a:ext cx="6172200" cy="2956322"/>
          </a:xfrm>
        </p:spPr>
        <p:txBody>
          <a:bodyPr/>
          <a:lstStyle/>
          <a:p>
            <a:pPr marL="0" indent="0">
              <a:buNone/>
            </a:pPr>
            <a:r>
              <a:rPr lang="en-US" altLang="en-US" sz="1800" dirty="0">
                <a:ea typeface="ＭＳ Ｐゴシック" panose="020B0600070205080204" pitchFamily="34" charset="-128"/>
              </a:rPr>
              <a:t>Social and emotional intelligence is the ability to be aware of our own emotions and those of others, </a:t>
            </a:r>
            <a:r>
              <a:rPr lang="en-US" altLang="en-US" sz="1800" i="1" dirty="0">
                <a:ea typeface="ＭＳ Ｐゴシック" panose="020B0600070205080204" pitchFamily="34" charset="-128"/>
              </a:rPr>
              <a:t>in the moment</a:t>
            </a:r>
            <a:r>
              <a:rPr lang="en-US" altLang="en-US" sz="1800" dirty="0">
                <a:ea typeface="ＭＳ Ｐゴシック" panose="020B0600070205080204" pitchFamily="34" charset="-128"/>
              </a:rPr>
              <a:t>, and to use that information to manage ourselves and our relationships.</a:t>
            </a:r>
          </a:p>
          <a:p>
            <a:pPr marL="0" indent="0">
              <a:lnSpc>
                <a:spcPct val="90000"/>
              </a:lnSpc>
              <a:buNone/>
            </a:pPr>
            <a:r>
              <a:rPr lang="en-US" altLang="en-US" sz="2700" b="1" dirty="0">
                <a:ea typeface="ＭＳ Ｐゴシック" panose="020B0600070205080204" pitchFamily="34" charset="-128"/>
              </a:rPr>
              <a:t> </a:t>
            </a:r>
            <a:endParaRPr lang="en-US" altLang="en-US" sz="2700" dirty="0">
              <a:ea typeface="ＭＳ Ｐゴシック" panose="020B0600070205080204" pitchFamily="34" charset="-128"/>
            </a:endParaRPr>
          </a:p>
        </p:txBody>
      </p:sp>
      <p:sp>
        <p:nvSpPr>
          <p:cNvPr id="13316" name="TextBox 4"/>
          <p:cNvSpPr txBox="1">
            <a:spLocks noChangeArrowheads="1"/>
          </p:cNvSpPr>
          <p:nvPr/>
        </p:nvSpPr>
        <p:spPr bwMode="auto">
          <a:xfrm>
            <a:off x="847703" y="1046373"/>
            <a:ext cx="6115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2100" dirty="0">
                <a:solidFill>
                  <a:schemeClr val="accent1"/>
                </a:solidFill>
              </a:rPr>
              <a:t>A Working Definition</a:t>
            </a: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739529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allAtOnce"/>
      <p:bldP spid="1331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5"/>
          <p:cNvSpPr>
            <a:spLocks noGrp="1"/>
          </p:cNvSpPr>
          <p:nvPr>
            <p:ph idx="1"/>
          </p:nvPr>
        </p:nvSpPr>
        <p:spPr>
          <a:xfrm>
            <a:off x="739419" y="1352101"/>
            <a:ext cx="7202456" cy="2470932"/>
          </a:xfrm>
        </p:spPr>
        <p:txBody>
          <a:bodyPr>
            <a:normAutofit/>
          </a:bodyPr>
          <a:lstStyle/>
          <a:p>
            <a:pPr algn="ctr">
              <a:spcBef>
                <a:spcPts val="0"/>
              </a:spcBef>
              <a:buFont typeface="Arial" panose="020B0604020202020204" pitchFamily="34" charset="0"/>
              <a:buNone/>
            </a:pPr>
            <a:r>
              <a:rPr lang="en-US" altLang="en-US" sz="2800" dirty="0">
                <a:solidFill>
                  <a:schemeClr val="accent1"/>
                </a:solidFill>
                <a:effectLst>
                  <a:outerShdw blurRad="38100" dist="38100" dir="2700000" algn="tl">
                    <a:srgbClr val="000000">
                      <a:alpha val="43137"/>
                    </a:srgbClr>
                  </a:outerShdw>
                </a:effectLst>
                <a:ea typeface="ＭＳ Ｐゴシック" panose="020B0600070205080204" pitchFamily="34" charset="-128"/>
              </a:rPr>
              <a:t>So what’s going on in our brains </a:t>
            </a:r>
          </a:p>
          <a:p>
            <a:pPr algn="ctr">
              <a:spcBef>
                <a:spcPts val="0"/>
              </a:spcBef>
              <a:buFont typeface="Arial" panose="020B0604020202020204" pitchFamily="34" charset="0"/>
              <a:buNone/>
            </a:pPr>
            <a:r>
              <a:rPr lang="en-US" altLang="en-US" sz="2800" dirty="0">
                <a:solidFill>
                  <a:schemeClr val="accent1"/>
                </a:solidFill>
                <a:effectLst>
                  <a:outerShdw blurRad="38100" dist="38100" dir="2700000" algn="tl">
                    <a:srgbClr val="000000">
                      <a:alpha val="43137"/>
                    </a:srgbClr>
                  </a:outerShdw>
                </a:effectLst>
                <a:ea typeface="ＭＳ Ｐゴシック" panose="020B0600070205080204" pitchFamily="34" charset="-128"/>
              </a:rPr>
              <a:t>when it comes to </a:t>
            </a:r>
          </a:p>
          <a:p>
            <a:pPr algn="ctr">
              <a:spcBef>
                <a:spcPts val="0"/>
              </a:spcBef>
              <a:buFont typeface="Arial" panose="020B0604020202020204" pitchFamily="34" charset="0"/>
              <a:buNone/>
            </a:pPr>
            <a:r>
              <a:rPr lang="en-US" altLang="en-US" sz="2800" dirty="0">
                <a:solidFill>
                  <a:schemeClr val="accent1"/>
                </a:solidFill>
                <a:effectLst>
                  <a:outerShdw blurRad="38100" dist="38100" dir="2700000" algn="tl">
                    <a:srgbClr val="000000">
                      <a:alpha val="43137"/>
                    </a:srgbClr>
                  </a:outerShdw>
                </a:effectLst>
                <a:ea typeface="ＭＳ Ｐゴシック" panose="020B0600070205080204" pitchFamily="34" charset="-128"/>
              </a:rPr>
              <a:t>logic and emotion?</a:t>
            </a:r>
          </a:p>
        </p:txBody>
      </p:sp>
      <p:pic>
        <p:nvPicPr>
          <p:cNvPr id="2" name="Graphic 1" descr="Head with Gears"/>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22064" y="2323842"/>
            <a:ext cx="1626781" cy="1626781"/>
          </a:xfrm>
          <a:prstGeom prst="rect">
            <a:avLst/>
          </a:prstGeom>
        </p:spPr>
      </p:pic>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101711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6"/>
          <p:cNvSpPr>
            <a:spLocks noGrp="1"/>
          </p:cNvSpPr>
          <p:nvPr>
            <p:ph type="title"/>
          </p:nvPr>
        </p:nvSpPr>
        <p:spPr/>
        <p:txBody>
          <a:bodyPr/>
          <a:lstStyle/>
          <a:p>
            <a:pPr eaLnBrk="1" hangingPunct="1"/>
            <a:r>
              <a:rPr lang="en-US" altLang="en-US" dirty="0">
                <a:ea typeface="ＭＳ Ｐゴシック" panose="020B0600070205080204" pitchFamily="34" charset="-128"/>
              </a:rPr>
              <a:t>Our THREE Brains</a:t>
            </a:r>
          </a:p>
        </p:txBody>
      </p:sp>
      <p:sp>
        <p:nvSpPr>
          <p:cNvPr id="33795" name="Content Placeholder 2"/>
          <p:cNvSpPr>
            <a:spLocks noGrp="1"/>
          </p:cNvSpPr>
          <p:nvPr>
            <p:ph sz="half" idx="1"/>
          </p:nvPr>
        </p:nvSpPr>
        <p:spPr/>
        <p:txBody>
          <a:bodyPr/>
          <a:lstStyle/>
          <a:p>
            <a:pPr eaLnBrk="1" hangingPunct="1"/>
            <a:r>
              <a:rPr lang="en-US" altLang="en-US" sz="1800" dirty="0">
                <a:ea typeface="ＭＳ Ｐゴシック" panose="020B0600070205080204" pitchFamily="34" charset="-128"/>
              </a:rPr>
              <a:t>Brain stem – autonomic</a:t>
            </a:r>
          </a:p>
          <a:p>
            <a:pPr eaLnBrk="1" hangingPunct="1"/>
            <a:r>
              <a:rPr lang="en-US" altLang="en-US" sz="1800" dirty="0">
                <a:ea typeface="ＭＳ Ｐゴシック" panose="020B0600070205080204" pitchFamily="34" charset="-128"/>
              </a:rPr>
              <a:t>Limbic system/Amygdala – reptile brain (emotion)	</a:t>
            </a:r>
          </a:p>
          <a:p>
            <a:pPr eaLnBrk="1" hangingPunct="1"/>
            <a:r>
              <a:rPr lang="en-US" altLang="en-US" sz="1800" dirty="0">
                <a:ea typeface="ＭＳ Ｐゴシック" panose="020B0600070205080204" pitchFamily="34" charset="-128"/>
              </a:rPr>
              <a:t>Pre-frontal cortex (integrates logic and emotion into judgment</a:t>
            </a:r>
            <a:r>
              <a:rPr lang="en-US" altLang="en-US" dirty="0">
                <a:ea typeface="ＭＳ Ｐゴシック" panose="020B0600070205080204" pitchFamily="34" charset="-128"/>
              </a:rPr>
              <a:t>)</a:t>
            </a:r>
          </a:p>
        </p:txBody>
      </p:sp>
      <p:pic>
        <p:nvPicPr>
          <p:cNvPr id="68612" name="Picture 4" descr="brain"/>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222" y="1264123"/>
            <a:ext cx="3228975" cy="277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9"/>
          <p:cNvSpPr>
            <a:spLocks noChangeArrowheads="1"/>
          </p:cNvSpPr>
          <p:nvPr/>
        </p:nvSpPr>
        <p:spPr bwMode="blackWhite">
          <a:xfrm rot="18673164">
            <a:off x="5093763" y="1138554"/>
            <a:ext cx="289322" cy="748904"/>
          </a:xfrm>
          <a:prstGeom prst="downArrow">
            <a:avLst>
              <a:gd name="adj1" fmla="val 58852"/>
              <a:gd name="adj2" fmla="val 58013"/>
            </a:avLst>
          </a:prstGeom>
          <a:solidFill>
            <a:srgbClr val="FFFF00"/>
          </a:solidFill>
          <a:ln w="635">
            <a:solidFill>
              <a:schemeClr val="tx1"/>
            </a:solidFill>
            <a:miter lim="800000"/>
            <a:headEnd type="none" w="sm" len="sm"/>
            <a:tailEnd type="none" w="sm" len="sm"/>
          </a:ln>
          <a:effectLst>
            <a:outerShdw blurRad="63500" dist="38099" dir="2700000" algn="ctr" rotWithShape="0">
              <a:schemeClr val="tx1">
                <a:alpha val="50000"/>
              </a:schemeClr>
            </a:outerShdw>
          </a:effectLst>
        </p:spPr>
        <p:txBody>
          <a:bodyPr wrap="none" anchor="ctr"/>
          <a:lstStyle/>
          <a:p>
            <a:pPr>
              <a:defRPr/>
            </a:pPr>
            <a:endParaRPr lang="en-US" sz="1350">
              <a:latin typeface="Arial" charset="0"/>
            </a:endParaRPr>
          </a:p>
        </p:txBody>
      </p:sp>
      <p:sp>
        <p:nvSpPr>
          <p:cNvPr id="9" name="AutoShape 9"/>
          <p:cNvSpPr>
            <a:spLocks noChangeArrowheads="1"/>
          </p:cNvSpPr>
          <p:nvPr/>
        </p:nvSpPr>
        <p:spPr bwMode="blackWhite">
          <a:xfrm rot="13005697">
            <a:off x="6021398" y="2958971"/>
            <a:ext cx="289322" cy="727472"/>
          </a:xfrm>
          <a:prstGeom prst="downArrow">
            <a:avLst>
              <a:gd name="adj1" fmla="val 58852"/>
              <a:gd name="adj2" fmla="val 58017"/>
            </a:avLst>
          </a:prstGeom>
          <a:solidFill>
            <a:srgbClr val="FFFF00"/>
          </a:solidFill>
          <a:ln w="635">
            <a:solidFill>
              <a:schemeClr val="tx1"/>
            </a:solidFill>
            <a:miter lim="800000"/>
            <a:headEnd type="none" w="sm" len="sm"/>
            <a:tailEnd type="none" w="sm" len="sm"/>
          </a:ln>
          <a:effectLst>
            <a:outerShdw blurRad="63500" dist="38099" dir="2700000" algn="ctr" rotWithShape="0">
              <a:schemeClr val="tx1">
                <a:alpha val="50000"/>
              </a:schemeClr>
            </a:outerShdw>
          </a:effectLst>
        </p:spPr>
        <p:txBody>
          <a:bodyPr wrap="none" anchor="ctr"/>
          <a:lstStyle/>
          <a:p>
            <a:pPr>
              <a:defRPr/>
            </a:pPr>
            <a:endParaRPr lang="en-US" sz="1350">
              <a:latin typeface="Arial" charset="0"/>
            </a:endParaRPr>
          </a:p>
        </p:txBody>
      </p:sp>
      <p:sp>
        <p:nvSpPr>
          <p:cNvPr id="68615" name="Text Box 8"/>
          <p:cNvSpPr txBox="1">
            <a:spLocks noChangeArrowheads="1"/>
          </p:cNvSpPr>
          <p:nvPr/>
        </p:nvSpPr>
        <p:spPr bwMode="auto">
          <a:xfrm>
            <a:off x="4335860" y="846652"/>
            <a:ext cx="2993231" cy="39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572" tIns="34286" rIns="68572" bIns="34286">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2000" dirty="0">
                <a:solidFill>
                  <a:srgbClr val="5F8C32"/>
                </a:solidFill>
                <a:latin typeface="Calibri" panose="020F0502020204030204" pitchFamily="34" charset="0"/>
              </a:rPr>
              <a:t>Prefrontal</a:t>
            </a:r>
            <a:r>
              <a:rPr lang="en-US" altLang="en-US" sz="2100" dirty="0">
                <a:solidFill>
                  <a:srgbClr val="5F8C32"/>
                </a:solidFill>
                <a:latin typeface="Calibri" panose="020F0502020204030204" pitchFamily="34" charset="0"/>
              </a:rPr>
              <a:t> </a:t>
            </a:r>
            <a:r>
              <a:rPr lang="en-US" altLang="en-US" sz="2000" dirty="0">
                <a:solidFill>
                  <a:srgbClr val="5F8C32"/>
                </a:solidFill>
                <a:latin typeface="Calibri" panose="020F0502020204030204" pitchFamily="34" charset="0"/>
              </a:rPr>
              <a:t>Cortex/Cortex </a:t>
            </a:r>
            <a:endParaRPr lang="en-US" altLang="en-US" sz="2100" dirty="0">
              <a:solidFill>
                <a:srgbClr val="5F8C32"/>
              </a:solidFill>
              <a:latin typeface="Calibri" panose="020F0502020204030204" pitchFamily="34" charset="0"/>
            </a:endParaRPr>
          </a:p>
        </p:txBody>
      </p:sp>
      <p:sp>
        <p:nvSpPr>
          <p:cNvPr id="12" name="Text Box 8"/>
          <p:cNvSpPr txBox="1">
            <a:spLocks noChangeArrowheads="1"/>
          </p:cNvSpPr>
          <p:nvPr/>
        </p:nvSpPr>
        <p:spPr bwMode="auto">
          <a:xfrm>
            <a:off x="4602054" y="3391521"/>
            <a:ext cx="2687555" cy="684795"/>
          </a:xfrm>
          <a:prstGeom prst="rect">
            <a:avLst/>
          </a:prstGeom>
          <a:noFill/>
          <a:ln w="12700">
            <a:noFill/>
            <a:miter lim="800000"/>
            <a:headEnd/>
            <a:tailEnd/>
          </a:ln>
        </p:spPr>
        <p:txBody>
          <a:bodyPr wrap="square" lIns="68572" tIns="34286" rIns="68572" bIns="34286">
            <a:spAutoFit/>
          </a:bodyPr>
          <a:lstStyle/>
          <a:p>
            <a:pPr>
              <a:defRPr/>
            </a:pPr>
            <a:r>
              <a:rPr lang="en-US" sz="2000" dirty="0">
                <a:solidFill>
                  <a:srgbClr val="5F8C32"/>
                </a:solidFill>
                <a:latin typeface="Calibri" panose="020F0502020204030204" pitchFamily="34" charset="0"/>
                <a:ea typeface="ＭＳ Ｐゴシック" charset="-128"/>
              </a:rPr>
              <a:t>Limbic System/Amygdala</a:t>
            </a:r>
          </a:p>
        </p:txBody>
      </p:sp>
      <p:sp>
        <p:nvSpPr>
          <p:cNvPr id="10" name="AutoShape 9"/>
          <p:cNvSpPr>
            <a:spLocks noChangeArrowheads="1"/>
          </p:cNvSpPr>
          <p:nvPr/>
        </p:nvSpPr>
        <p:spPr bwMode="blackWhite">
          <a:xfrm rot="6863335">
            <a:off x="7683867" y="3463636"/>
            <a:ext cx="254875" cy="746522"/>
          </a:xfrm>
          <a:prstGeom prst="downArrow">
            <a:avLst>
              <a:gd name="adj1" fmla="val 58852"/>
              <a:gd name="adj2" fmla="val 58020"/>
            </a:avLst>
          </a:prstGeom>
          <a:solidFill>
            <a:srgbClr val="FFFF00"/>
          </a:solidFill>
          <a:ln w="635">
            <a:solidFill>
              <a:schemeClr val="tx1"/>
            </a:solidFill>
            <a:miter lim="800000"/>
            <a:headEnd type="none" w="sm" len="sm"/>
            <a:tailEnd type="none" w="sm" len="sm"/>
          </a:ln>
          <a:effectLst>
            <a:outerShdw blurRad="63500" dist="38099" dir="2700000" algn="ctr" rotWithShape="0">
              <a:schemeClr val="tx1">
                <a:alpha val="50000"/>
              </a:schemeClr>
            </a:outerShdw>
          </a:effectLst>
        </p:spPr>
        <p:txBody>
          <a:bodyPr wrap="none" anchor="ctr"/>
          <a:lstStyle/>
          <a:p>
            <a:pPr>
              <a:defRPr/>
            </a:pPr>
            <a:endParaRPr lang="en-US" sz="1350">
              <a:latin typeface="Arial" charset="0"/>
            </a:endParaRPr>
          </a:p>
        </p:txBody>
      </p:sp>
      <p:sp>
        <p:nvSpPr>
          <p:cNvPr id="68618" name="TextBox 12"/>
          <p:cNvSpPr txBox="1">
            <a:spLocks noChangeArrowheads="1"/>
          </p:cNvSpPr>
          <p:nvPr/>
        </p:nvSpPr>
        <p:spPr bwMode="auto">
          <a:xfrm>
            <a:off x="7147414" y="4049380"/>
            <a:ext cx="17154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solidFill>
                  <a:srgbClr val="5F8C32"/>
                </a:solidFill>
                <a:latin typeface="Calibri" panose="020F0502020204030204" pitchFamily="34" charset="0"/>
              </a:rPr>
              <a:t>Brain Stem</a:t>
            </a:r>
            <a:endParaRPr lang="en-US" altLang="en-US" sz="200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863544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mph" presetSubtype="0" fill="hold" grpId="1" nodeType="clickEffect">
                                  <p:stCondLst>
                                    <p:cond delay="0"/>
                                  </p:stCondLst>
                                  <p:iterate type="lt">
                                    <p:tmPct val="4000"/>
                                  </p:iterate>
                                  <p:childTnLst>
                                    <p:set>
                                      <p:cBhvr override="childStyle">
                                        <p:cTn id="24" dur="500" fill="hold"/>
                                        <p:tgtEl>
                                          <p:spTgt spid="33795">
                                            <p:txEl>
                                              <p:pRg st="0" end="0"/>
                                            </p:txEl>
                                          </p:spTgt>
                                        </p:tgtEl>
                                        <p:attrNameLst>
                                          <p:attrName>style.color</p:attrName>
                                        </p:attrNameLst>
                                      </p:cBhvr>
                                      <p:to>
                                        <p:clrVal>
                                          <a:schemeClr val="accent2"/>
                                        </p:clrVal>
                                      </p:to>
                                    </p:set>
                                    <p:set>
                                      <p:cBhvr>
                                        <p:cTn id="25" dur="500" fill="hold"/>
                                        <p:tgtEl>
                                          <p:spTgt spid="33795">
                                            <p:txEl>
                                              <p:pRg st="0" end="0"/>
                                            </p:txEl>
                                          </p:spTgt>
                                        </p:tgtEl>
                                        <p:attrNameLst>
                                          <p:attrName>fillcolor</p:attrName>
                                        </p:attrNameLst>
                                      </p:cBhvr>
                                      <p:to>
                                        <p:clrVal>
                                          <a:schemeClr val="accent2"/>
                                        </p:clrVal>
                                      </p:to>
                                    </p:set>
                                    <p:set>
                                      <p:cBhvr>
                                        <p:cTn id="26" dur="500" fill="hold"/>
                                        <p:tgtEl>
                                          <p:spTgt spid="33795">
                                            <p:txEl>
                                              <p:pRg st="0" end="0"/>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mph" presetSubtype="0" fill="hold" grpId="1" nodeType="clickEffect">
                                  <p:stCondLst>
                                    <p:cond delay="0"/>
                                  </p:stCondLst>
                                  <p:iterate type="lt">
                                    <p:tmPct val="4000"/>
                                  </p:iterate>
                                  <p:childTnLst>
                                    <p:set>
                                      <p:cBhvr override="childStyle">
                                        <p:cTn id="30" dur="500" fill="hold"/>
                                        <p:tgtEl>
                                          <p:spTgt spid="33795">
                                            <p:txEl>
                                              <p:pRg st="1" end="1"/>
                                            </p:txEl>
                                          </p:spTgt>
                                        </p:tgtEl>
                                        <p:attrNameLst>
                                          <p:attrName>style.color</p:attrName>
                                        </p:attrNameLst>
                                      </p:cBhvr>
                                      <p:to>
                                        <p:clrVal>
                                          <a:schemeClr val="accent2"/>
                                        </p:clrVal>
                                      </p:to>
                                    </p:set>
                                    <p:set>
                                      <p:cBhvr>
                                        <p:cTn id="31" dur="500" fill="hold"/>
                                        <p:tgtEl>
                                          <p:spTgt spid="33795">
                                            <p:txEl>
                                              <p:pRg st="1" end="1"/>
                                            </p:txEl>
                                          </p:spTgt>
                                        </p:tgtEl>
                                        <p:attrNameLst>
                                          <p:attrName>fillcolor</p:attrName>
                                        </p:attrNameLst>
                                      </p:cBhvr>
                                      <p:to>
                                        <p:clrVal>
                                          <a:schemeClr val="accent2"/>
                                        </p:clrVal>
                                      </p:to>
                                    </p:set>
                                    <p:set>
                                      <p:cBhvr>
                                        <p:cTn id="32" dur="500" fill="hold"/>
                                        <p:tgtEl>
                                          <p:spTgt spid="33795">
                                            <p:txEl>
                                              <p:pRg st="1" end="1"/>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mph" presetSubtype="0" fill="hold" grpId="1" nodeType="clickEffect">
                                  <p:stCondLst>
                                    <p:cond delay="0"/>
                                  </p:stCondLst>
                                  <p:iterate type="lt">
                                    <p:tmPct val="4000"/>
                                  </p:iterate>
                                  <p:childTnLst>
                                    <p:set>
                                      <p:cBhvr override="childStyle">
                                        <p:cTn id="36" dur="500" fill="hold"/>
                                        <p:tgtEl>
                                          <p:spTgt spid="33795">
                                            <p:txEl>
                                              <p:pRg st="2" end="2"/>
                                            </p:txEl>
                                          </p:spTgt>
                                        </p:tgtEl>
                                        <p:attrNameLst>
                                          <p:attrName>style.color</p:attrName>
                                        </p:attrNameLst>
                                      </p:cBhvr>
                                      <p:to>
                                        <p:clrVal>
                                          <a:schemeClr val="accent2"/>
                                        </p:clrVal>
                                      </p:to>
                                    </p:set>
                                    <p:set>
                                      <p:cBhvr>
                                        <p:cTn id="37" dur="500" fill="hold"/>
                                        <p:tgtEl>
                                          <p:spTgt spid="33795">
                                            <p:txEl>
                                              <p:pRg st="2" end="2"/>
                                            </p:txEl>
                                          </p:spTgt>
                                        </p:tgtEl>
                                        <p:attrNameLst>
                                          <p:attrName>fillcolor</p:attrName>
                                        </p:attrNameLst>
                                      </p:cBhvr>
                                      <p:to>
                                        <p:clrVal>
                                          <a:schemeClr val="accent2"/>
                                        </p:clrVal>
                                      </p:to>
                                    </p:set>
                                    <p:set>
                                      <p:cBhvr>
                                        <p:cTn id="38" dur="500" fill="hold"/>
                                        <p:tgtEl>
                                          <p:spTgt spid="3379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5"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960" y="956765"/>
            <a:ext cx="3411991" cy="293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5"/>
          <p:cNvSpPr>
            <a:spLocks noChangeArrowheads="1"/>
          </p:cNvSpPr>
          <p:nvPr/>
        </p:nvSpPr>
        <p:spPr bwMode="blackWhite">
          <a:xfrm rot="13624197">
            <a:off x="5394990" y="2643350"/>
            <a:ext cx="286941" cy="1357313"/>
          </a:xfrm>
          <a:prstGeom prst="downArrow">
            <a:avLst>
              <a:gd name="adj1" fmla="val 58852"/>
              <a:gd name="adj2" fmla="val 94058"/>
            </a:avLst>
          </a:prstGeom>
          <a:solidFill>
            <a:srgbClr val="FFFF00"/>
          </a:solidFill>
          <a:ln w="635">
            <a:solidFill>
              <a:schemeClr val="tx1"/>
            </a:solidFill>
            <a:miter lim="800000"/>
            <a:headEnd type="none" w="sm" len="sm"/>
            <a:tailEnd type="none" w="sm" len="sm"/>
          </a:ln>
          <a:effectLst>
            <a:outerShdw blurRad="63500" dist="38099" dir="2700000" algn="ctr" rotWithShape="0">
              <a:schemeClr val="tx1">
                <a:alpha val="50000"/>
              </a:schemeClr>
            </a:outerShdw>
          </a:effectLst>
        </p:spPr>
        <p:txBody>
          <a:bodyPr wrap="none" anchor="ctr"/>
          <a:lstStyle/>
          <a:p>
            <a:pPr>
              <a:defRPr/>
            </a:pPr>
            <a:endParaRPr lang="en-US" sz="1350">
              <a:latin typeface="Arial" charset="0"/>
            </a:endParaRPr>
          </a:p>
        </p:txBody>
      </p:sp>
      <p:sp>
        <p:nvSpPr>
          <p:cNvPr id="49157" name="Text Box 8"/>
          <p:cNvSpPr txBox="1">
            <a:spLocks noChangeArrowheads="1"/>
          </p:cNvSpPr>
          <p:nvPr/>
        </p:nvSpPr>
        <p:spPr bwMode="auto">
          <a:xfrm>
            <a:off x="3013186" y="3173719"/>
            <a:ext cx="2775347" cy="715572"/>
          </a:xfrm>
          <a:prstGeom prst="rect">
            <a:avLst/>
          </a:prstGeom>
          <a:noFill/>
          <a:ln w="12700">
            <a:noFill/>
            <a:miter lim="800000"/>
            <a:headEnd/>
            <a:tailEnd/>
          </a:ln>
        </p:spPr>
        <p:txBody>
          <a:bodyPr lIns="68572" tIns="34286" rIns="68572" bIns="34286">
            <a:spAutoFit/>
          </a:bodyPr>
          <a:lstStyle/>
          <a:p>
            <a:pPr>
              <a:defRPr/>
            </a:pPr>
            <a:r>
              <a:rPr lang="en-US" sz="2100" b="1" dirty="0">
                <a:solidFill>
                  <a:srgbClr val="5F8C32"/>
                </a:solidFill>
                <a:latin typeface="+mj-lt"/>
                <a:ea typeface="ＭＳ Ｐゴシック" charset="-128"/>
              </a:rPr>
              <a:t>Limbic System/ </a:t>
            </a:r>
            <a:r>
              <a:rPr lang="en-US" sz="2100" b="1" dirty="0" err="1">
                <a:solidFill>
                  <a:srgbClr val="5F8C32"/>
                </a:solidFill>
                <a:latin typeface="+mj-lt"/>
                <a:ea typeface="ＭＳ Ｐゴシック" charset="-128"/>
              </a:rPr>
              <a:t>Amygdala</a:t>
            </a:r>
            <a:endParaRPr lang="en-US" sz="2100" b="1" dirty="0">
              <a:solidFill>
                <a:srgbClr val="5F8C32"/>
              </a:solidFill>
              <a:latin typeface="+mj-lt"/>
              <a:ea typeface="ＭＳ Ｐゴシック" charset="-128"/>
            </a:endParaRPr>
          </a:p>
        </p:txBody>
      </p:sp>
      <p:sp>
        <p:nvSpPr>
          <p:cNvPr id="7177" name="AutoShape 9"/>
          <p:cNvSpPr>
            <a:spLocks noChangeArrowheads="1"/>
          </p:cNvSpPr>
          <p:nvPr/>
        </p:nvSpPr>
        <p:spPr bwMode="blackWhite">
          <a:xfrm rot="16985751">
            <a:off x="4456332" y="905279"/>
            <a:ext cx="289322" cy="844154"/>
          </a:xfrm>
          <a:prstGeom prst="downArrow">
            <a:avLst>
              <a:gd name="adj1" fmla="val 58852"/>
              <a:gd name="adj2" fmla="val 58016"/>
            </a:avLst>
          </a:prstGeom>
          <a:solidFill>
            <a:srgbClr val="FFFF00"/>
          </a:solidFill>
          <a:ln w="635">
            <a:solidFill>
              <a:schemeClr val="tx1"/>
            </a:solidFill>
            <a:miter lim="800000"/>
            <a:headEnd type="none" w="sm" len="sm"/>
            <a:tailEnd type="none" w="sm" len="sm"/>
          </a:ln>
          <a:effectLst>
            <a:outerShdw blurRad="63500" dist="38099" dir="2700000" algn="ctr" rotWithShape="0">
              <a:schemeClr val="tx1">
                <a:alpha val="50000"/>
              </a:schemeClr>
            </a:outerShdw>
          </a:effectLst>
        </p:spPr>
        <p:txBody>
          <a:bodyPr wrap="none" anchor="ctr"/>
          <a:lstStyle/>
          <a:p>
            <a:pPr>
              <a:defRPr/>
            </a:pPr>
            <a:endParaRPr lang="en-US" sz="1350">
              <a:latin typeface="Arial" charset="0"/>
            </a:endParaRPr>
          </a:p>
        </p:txBody>
      </p:sp>
      <p:sp>
        <p:nvSpPr>
          <p:cNvPr id="70663" name="Title 7"/>
          <p:cNvSpPr>
            <a:spLocks noGrp="1"/>
          </p:cNvSpPr>
          <p:nvPr>
            <p:ph type="title"/>
          </p:nvPr>
        </p:nvSpPr>
        <p:spPr/>
        <p:txBody>
          <a:bodyPr/>
          <a:lstStyle/>
          <a:p>
            <a:pPr eaLnBrk="1" hangingPunct="1"/>
            <a:r>
              <a:rPr lang="en-US" altLang="en-US" dirty="0">
                <a:ea typeface="ＭＳ Ｐゴシック" panose="020B0600070205080204" pitchFamily="34" charset="-128"/>
              </a:rPr>
              <a:t>Self-Mastery</a:t>
            </a:r>
            <a:br>
              <a:rPr lang="en-US" altLang="en-US" dirty="0">
                <a:ea typeface="ＭＳ Ｐゴシック" panose="020B0600070205080204" pitchFamily="34" charset="-128"/>
              </a:rPr>
            </a:br>
            <a:r>
              <a:rPr lang="en-US" altLang="en-US" sz="2000" dirty="0">
                <a:solidFill>
                  <a:schemeClr val="accent1"/>
                </a:solidFill>
                <a:ea typeface="ＭＳ Ｐゴシック" panose="020B0600070205080204" pitchFamily="34" charset="-128"/>
              </a:rPr>
              <a:t>Prefrontal Cortex</a:t>
            </a:r>
            <a:endParaRPr lang="en-US" altLang="en-US" dirty="0">
              <a:solidFill>
                <a:schemeClr val="accent1"/>
              </a:solidFill>
              <a:ea typeface="ＭＳ Ｐゴシック" panose="020B0600070205080204" pitchFamily="34" charset="-128"/>
            </a:endParaRPr>
          </a:p>
        </p:txBody>
      </p:sp>
      <p:sp>
        <p:nvSpPr>
          <p:cNvPr id="2" name="Content Placeholder 1"/>
          <p:cNvSpPr>
            <a:spLocks noGrp="1"/>
          </p:cNvSpPr>
          <p:nvPr>
            <p:ph sz="half" idx="1"/>
          </p:nvPr>
        </p:nvSpPr>
        <p:spPr>
          <a:xfrm>
            <a:off x="846875" y="1624216"/>
            <a:ext cx="3822536" cy="2470389"/>
          </a:xfrm>
        </p:spPr>
        <p:txBody>
          <a:bodyPr/>
          <a:lstStyle/>
          <a:p>
            <a:r>
              <a:rPr lang="en-US" altLang="en-US" sz="1800" dirty="0"/>
              <a:t>Social &amp; emotional intelligence involves the interaction of two parts of the brain</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872563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Does All This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9371160"/>
              </p:ext>
            </p:extLst>
          </p:nvPr>
        </p:nvGraphicFramePr>
        <p:xfrm>
          <a:off x="712381" y="1265274"/>
          <a:ext cx="7719238" cy="3264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080941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6"/>
          <p:cNvSpPr>
            <a:spLocks noGrp="1"/>
          </p:cNvSpPr>
          <p:nvPr>
            <p:ph type="title"/>
          </p:nvPr>
        </p:nvSpPr>
        <p:spPr/>
        <p:txBody>
          <a:bodyPr/>
          <a:lstStyle/>
          <a:p>
            <a:pPr eaLnBrk="1" hangingPunct="1"/>
            <a:r>
              <a:rPr lang="en-US" altLang="en-US" dirty="0">
                <a:ea typeface="ＭＳ Ｐゴシック" panose="020B0600070205080204" pitchFamily="34" charset="-128"/>
              </a:rPr>
              <a:t>Self Recognition</a:t>
            </a:r>
          </a:p>
        </p:txBody>
      </p:sp>
      <p:sp>
        <p:nvSpPr>
          <p:cNvPr id="3" name="Content Placeholder 2"/>
          <p:cNvSpPr>
            <a:spLocks noGrp="1"/>
          </p:cNvSpPr>
          <p:nvPr>
            <p:ph sz="half" idx="1"/>
          </p:nvPr>
        </p:nvSpPr>
        <p:spPr/>
        <p:txBody>
          <a:bodyPr/>
          <a:lstStyle/>
          <a:p>
            <a:pPr marL="285750" indent="-285750">
              <a:buFont typeface="Arial" panose="020B0604020202020204" pitchFamily="34" charset="0"/>
              <a:buChar char="•"/>
            </a:pPr>
            <a:r>
              <a:rPr lang="en-US" altLang="en-US" sz="1800" dirty="0">
                <a:ea typeface="ＭＳ Ｐゴシック" panose="020B0600070205080204" pitchFamily="34" charset="-128"/>
              </a:rPr>
              <a:t>Emotional Self Awareness</a:t>
            </a:r>
          </a:p>
          <a:p>
            <a:pPr marL="285750" indent="-285750">
              <a:buFont typeface="Arial" panose="020B0604020202020204" pitchFamily="34" charset="0"/>
              <a:buChar char="•"/>
            </a:pPr>
            <a:r>
              <a:rPr lang="en-US" altLang="en-US" sz="1800" dirty="0">
                <a:ea typeface="ＭＳ Ｐゴシック" panose="020B0600070205080204" pitchFamily="34" charset="-128"/>
              </a:rPr>
              <a:t>Accurate Self Assessment</a:t>
            </a:r>
          </a:p>
          <a:p>
            <a:pPr marL="285750" indent="-285750">
              <a:buFont typeface="Arial" panose="020B0604020202020204" pitchFamily="34" charset="0"/>
              <a:buChar char="•"/>
            </a:pPr>
            <a:r>
              <a:rPr lang="en-US" altLang="en-US" sz="1800" dirty="0">
                <a:ea typeface="ＭＳ Ｐゴシック" panose="020B0600070205080204" pitchFamily="34" charset="-128"/>
              </a:rPr>
              <a:t>Personal Power</a:t>
            </a:r>
          </a:p>
          <a:p>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5188688" y="898668"/>
            <a:ext cx="3507636" cy="3337520"/>
          </a:xfrm>
          <a:prstGeom prst="rect">
            <a:avLst/>
          </a:prstGeom>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4032265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6"/>
          <p:cNvSpPr>
            <a:spLocks noGrp="1"/>
          </p:cNvSpPr>
          <p:nvPr>
            <p:ph type="title"/>
          </p:nvPr>
        </p:nvSpPr>
        <p:spPr/>
        <p:txBody>
          <a:bodyPr/>
          <a:lstStyle/>
          <a:p>
            <a:pPr eaLnBrk="1" hangingPunct="1"/>
            <a:r>
              <a:rPr lang="en-US" altLang="en-US" dirty="0">
                <a:ea typeface="ＭＳ Ｐゴシック" panose="020B0600070205080204" pitchFamily="34" charset="-128"/>
              </a:rPr>
              <a:t>Self Management</a:t>
            </a:r>
          </a:p>
        </p:txBody>
      </p:sp>
      <p:sp>
        <p:nvSpPr>
          <p:cNvPr id="4" name="Text Placeholder 3"/>
          <p:cNvSpPr>
            <a:spLocks noGrp="1"/>
          </p:cNvSpPr>
          <p:nvPr>
            <p:ph sz="half" idx="1"/>
          </p:nvPr>
        </p:nvSpPr>
        <p:spPr>
          <a:xfrm>
            <a:off x="846875" y="1382230"/>
            <a:ext cx="3483864" cy="3009013"/>
          </a:xfrm>
        </p:spPr>
        <p:txBody>
          <a:bodyPr>
            <a:normAutofit/>
          </a:bodyPr>
          <a:lstStyle/>
          <a:p>
            <a:pPr marL="285750" indent="-285750">
              <a:lnSpc>
                <a:spcPct val="130000"/>
              </a:lnSpc>
              <a:spcBef>
                <a:spcPts val="0"/>
              </a:spcBef>
              <a:buFont typeface="Arial" panose="020B0604020202020204" pitchFamily="34" charset="0"/>
              <a:buChar char="•"/>
              <a:defRPr/>
            </a:pPr>
            <a:r>
              <a:rPr lang="en-US" sz="1600" dirty="0"/>
              <a:t>Behavioral Self Control</a:t>
            </a:r>
          </a:p>
          <a:p>
            <a:pPr marL="285750" indent="-285750">
              <a:lnSpc>
                <a:spcPct val="130000"/>
              </a:lnSpc>
              <a:spcBef>
                <a:spcPts val="0"/>
              </a:spcBef>
              <a:buFont typeface="Arial" panose="020B0604020202020204" pitchFamily="34" charset="0"/>
              <a:buChar char="•"/>
              <a:defRPr/>
            </a:pPr>
            <a:r>
              <a:rPr lang="en-US" sz="1600" dirty="0"/>
              <a:t>Integrity</a:t>
            </a:r>
          </a:p>
          <a:p>
            <a:pPr marL="285750" indent="-285750">
              <a:lnSpc>
                <a:spcPct val="130000"/>
              </a:lnSpc>
              <a:spcBef>
                <a:spcPts val="0"/>
              </a:spcBef>
              <a:buFont typeface="Arial" panose="020B0604020202020204" pitchFamily="34" charset="0"/>
              <a:buChar char="•"/>
              <a:defRPr/>
            </a:pPr>
            <a:r>
              <a:rPr lang="en-US" sz="1600" dirty="0"/>
              <a:t>Innovation &amp; Creativity</a:t>
            </a:r>
          </a:p>
          <a:p>
            <a:pPr marL="285750" indent="-285750">
              <a:lnSpc>
                <a:spcPct val="130000"/>
              </a:lnSpc>
              <a:spcBef>
                <a:spcPts val="0"/>
              </a:spcBef>
              <a:buFont typeface="Arial" panose="020B0604020202020204" pitchFamily="34" charset="0"/>
              <a:buChar char="•"/>
              <a:defRPr/>
            </a:pPr>
            <a:r>
              <a:rPr lang="en-US" sz="1600" dirty="0"/>
              <a:t>Initiative &amp; Bias for Action</a:t>
            </a:r>
          </a:p>
          <a:p>
            <a:pPr marL="285750" indent="-285750">
              <a:lnSpc>
                <a:spcPct val="130000"/>
              </a:lnSpc>
              <a:spcBef>
                <a:spcPts val="0"/>
              </a:spcBef>
              <a:buFont typeface="Arial" panose="020B0604020202020204" pitchFamily="34" charset="0"/>
              <a:buChar char="•"/>
              <a:defRPr/>
            </a:pPr>
            <a:r>
              <a:rPr lang="en-US" sz="1600" dirty="0"/>
              <a:t>Achievement Drive</a:t>
            </a:r>
          </a:p>
          <a:p>
            <a:pPr marL="285750" indent="-285750">
              <a:lnSpc>
                <a:spcPct val="130000"/>
              </a:lnSpc>
              <a:spcBef>
                <a:spcPts val="0"/>
              </a:spcBef>
              <a:buFont typeface="Arial" panose="020B0604020202020204" pitchFamily="34" charset="0"/>
              <a:buChar char="•"/>
              <a:defRPr/>
            </a:pPr>
            <a:r>
              <a:rPr lang="en-US" sz="1600" dirty="0"/>
              <a:t>Realistic Optimism</a:t>
            </a:r>
          </a:p>
          <a:p>
            <a:pPr marL="285750" indent="-285750">
              <a:lnSpc>
                <a:spcPct val="130000"/>
              </a:lnSpc>
              <a:spcBef>
                <a:spcPts val="0"/>
              </a:spcBef>
              <a:buFont typeface="Arial" panose="020B0604020202020204" pitchFamily="34" charset="0"/>
              <a:buChar char="•"/>
              <a:defRPr/>
            </a:pPr>
            <a:r>
              <a:rPr lang="en-US" sz="1600" dirty="0"/>
              <a:t>Resilience</a:t>
            </a:r>
          </a:p>
          <a:p>
            <a:pPr marL="285750" indent="-285750">
              <a:lnSpc>
                <a:spcPct val="130000"/>
              </a:lnSpc>
              <a:spcBef>
                <a:spcPts val="0"/>
              </a:spcBef>
              <a:buFont typeface="Arial" panose="020B0604020202020204" pitchFamily="34" charset="0"/>
              <a:buChar char="•"/>
              <a:defRPr/>
            </a:pPr>
            <a:r>
              <a:rPr lang="en-US" sz="1600" dirty="0"/>
              <a:t>Personal Agility</a:t>
            </a:r>
          </a:p>
          <a:p>
            <a:pPr marL="285750" indent="-285750">
              <a:lnSpc>
                <a:spcPct val="130000"/>
              </a:lnSpc>
              <a:spcBef>
                <a:spcPts val="0"/>
              </a:spcBef>
              <a:buFont typeface="Arial" panose="020B0604020202020204" pitchFamily="34" charset="0"/>
              <a:buChar char="•"/>
              <a:defRPr/>
            </a:pPr>
            <a:r>
              <a:rPr lang="en-US" sz="1600" dirty="0"/>
              <a:t>Intentionality</a:t>
            </a:r>
          </a:p>
          <a:p>
            <a:endParaRPr lang="en-US" dirty="0"/>
          </a:p>
        </p:txBody>
      </p:sp>
      <p:pic>
        <p:nvPicPr>
          <p:cNvPr id="11" name="Picture 10"/>
          <p:cNvPicPr>
            <a:picLocks noChangeAspect="1"/>
          </p:cNvPicPr>
          <p:nvPr/>
        </p:nvPicPr>
        <p:blipFill rotWithShape="1">
          <a:blip r:embed="rId3">
            <a:clrChange>
              <a:clrFrom>
                <a:srgbClr val="FDFDFD"/>
              </a:clrFrom>
              <a:clrTo>
                <a:srgbClr val="FDFDFD">
                  <a:alpha val="0"/>
                </a:srgbClr>
              </a:clrTo>
            </a:clrChange>
          </a:blip>
          <a:srcRect l="5046" t="3766" r="2536" b="1977"/>
          <a:stretch/>
        </p:blipFill>
        <p:spPr>
          <a:xfrm>
            <a:off x="5213863" y="1063256"/>
            <a:ext cx="3143328" cy="3094073"/>
          </a:xfrm>
          <a:prstGeom prst="ellipse">
            <a:avLst/>
          </a:prstGeom>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209699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7"/>
          <p:cNvSpPr>
            <a:spLocks noGrp="1"/>
          </p:cNvSpPr>
          <p:nvPr>
            <p:ph type="title"/>
          </p:nvPr>
        </p:nvSpPr>
        <p:spPr/>
        <p:txBody>
          <a:bodyPr/>
          <a:lstStyle/>
          <a:p>
            <a:pPr eaLnBrk="1" hangingPunct="1"/>
            <a:r>
              <a:rPr lang="en-US" altLang="en-US" dirty="0">
                <a:ea typeface="ＭＳ Ｐゴシック" panose="020B0600070205080204" pitchFamily="34" charset="-128"/>
              </a:rPr>
              <a:t>Social Recognition</a:t>
            </a:r>
          </a:p>
        </p:txBody>
      </p:sp>
      <p:sp>
        <p:nvSpPr>
          <p:cNvPr id="38916" name="Content Placeholder 6"/>
          <p:cNvSpPr>
            <a:spLocks noGrp="1"/>
          </p:cNvSpPr>
          <p:nvPr>
            <p:ph sz="half" idx="1"/>
          </p:nvPr>
        </p:nvSpPr>
        <p:spPr>
          <a:xfrm>
            <a:off x="846875" y="1624216"/>
            <a:ext cx="4118530" cy="2470389"/>
          </a:xfrm>
        </p:spPr>
        <p:txBody>
          <a:bodyPr>
            <a:normAutofit/>
          </a:bodyPr>
          <a:lstStyle/>
          <a:p>
            <a:pPr marL="287338" indent="-287338">
              <a:buFont typeface="Arial" panose="020B0604020202020204" pitchFamily="34" charset="0"/>
              <a:buChar char="•"/>
              <a:defRPr/>
            </a:pPr>
            <a:r>
              <a:rPr lang="en-US" sz="1800" dirty="0"/>
              <a:t>Empathy</a:t>
            </a:r>
          </a:p>
          <a:p>
            <a:pPr marL="287338" indent="-287338">
              <a:buFont typeface="Arial" panose="020B0604020202020204" pitchFamily="34" charset="0"/>
              <a:buChar char="•"/>
              <a:defRPr/>
            </a:pPr>
            <a:r>
              <a:rPr lang="en-US" sz="1800" dirty="0"/>
              <a:t>Situational/ Organizational Awareness</a:t>
            </a:r>
          </a:p>
          <a:p>
            <a:pPr marL="287338" indent="-287338">
              <a:buFont typeface="Arial" panose="020B0604020202020204" pitchFamily="34" charset="0"/>
              <a:buChar char="•"/>
              <a:defRPr/>
            </a:pPr>
            <a:r>
              <a:rPr lang="en-US" sz="1800" dirty="0"/>
              <a:t>Service Ethic</a:t>
            </a:r>
            <a:endParaRPr lang="en-US" altLang="en-US" sz="1800" dirty="0">
              <a:ea typeface="ＭＳ Ｐゴシック" panose="020B0600070205080204" pitchFamily="34" charset="-128"/>
            </a:endParaRPr>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5124893" y="969814"/>
            <a:ext cx="3425932" cy="3385436"/>
          </a:xfrm>
          <a:prstGeom prst="rect">
            <a:avLst/>
          </a:prstGeom>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422716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fade">
                                      <p:cBhvr>
                                        <p:cTn id="7" dur="1000"/>
                                        <p:tgtEl>
                                          <p:spTgt spid="389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6">
                                            <p:txEl>
                                              <p:pRg st="1" end="1"/>
                                            </p:txEl>
                                          </p:spTgt>
                                        </p:tgtEl>
                                        <p:attrNameLst>
                                          <p:attrName>style.visibility</p:attrName>
                                        </p:attrNameLst>
                                      </p:cBhvr>
                                      <p:to>
                                        <p:strVal val="visible"/>
                                      </p:to>
                                    </p:set>
                                    <p:animEffect transition="in" filter="fade">
                                      <p:cBhvr>
                                        <p:cTn id="10" dur="1000"/>
                                        <p:tgtEl>
                                          <p:spTgt spid="389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6">
                                            <p:txEl>
                                              <p:pRg st="2" end="2"/>
                                            </p:txEl>
                                          </p:spTgt>
                                        </p:tgtEl>
                                        <p:attrNameLst>
                                          <p:attrName>style.visibility</p:attrName>
                                        </p:attrNameLst>
                                      </p:cBhvr>
                                      <p:to>
                                        <p:strVal val="visible"/>
                                      </p:to>
                                    </p:set>
                                    <p:animEffect transition="in" filter="fade">
                                      <p:cBhvr>
                                        <p:cTn id="13" dur="1000"/>
                                        <p:tgtEl>
                                          <p:spTgt spid="389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6"/>
          <p:cNvSpPr>
            <a:spLocks noGrp="1"/>
          </p:cNvSpPr>
          <p:nvPr>
            <p:ph type="title"/>
          </p:nvPr>
        </p:nvSpPr>
        <p:spPr/>
        <p:txBody>
          <a:bodyPr/>
          <a:lstStyle/>
          <a:p>
            <a:pPr eaLnBrk="1" hangingPunct="1"/>
            <a:r>
              <a:rPr lang="en-US" altLang="en-US" dirty="0">
                <a:ea typeface="ＭＳ Ｐゴシック" panose="020B0600070205080204" pitchFamily="34" charset="-128"/>
              </a:rPr>
              <a:t>Social Management</a:t>
            </a:r>
          </a:p>
        </p:txBody>
      </p:sp>
      <p:sp>
        <p:nvSpPr>
          <p:cNvPr id="5" name="Text Placeholder 4"/>
          <p:cNvSpPr>
            <a:spLocks noGrp="1"/>
          </p:cNvSpPr>
          <p:nvPr>
            <p:ph sz="half" idx="1"/>
          </p:nvPr>
        </p:nvSpPr>
        <p:spPr>
          <a:xfrm>
            <a:off x="846875" y="1339703"/>
            <a:ext cx="3483864" cy="3147238"/>
          </a:xfrm>
        </p:spPr>
        <p:txBody>
          <a:bodyPr>
            <a:normAutofit/>
          </a:bodyPr>
          <a:lstStyle/>
          <a:p>
            <a:pPr marL="285750" indent="-285750">
              <a:lnSpc>
                <a:spcPct val="80000"/>
              </a:lnSpc>
              <a:buFont typeface="Arial" panose="020B0604020202020204" pitchFamily="34" charset="0"/>
              <a:buChar char="•"/>
              <a:defRPr/>
            </a:pPr>
            <a:r>
              <a:rPr lang="en-US" sz="1600" dirty="0"/>
              <a:t>Communication</a:t>
            </a:r>
          </a:p>
          <a:p>
            <a:pPr marL="285750" indent="-285750">
              <a:lnSpc>
                <a:spcPct val="80000"/>
              </a:lnSpc>
              <a:buFont typeface="Arial" panose="020B0604020202020204" pitchFamily="34" charset="0"/>
              <a:buChar char="•"/>
              <a:defRPr/>
            </a:pPr>
            <a:r>
              <a:rPr lang="en-US" sz="1600" dirty="0"/>
              <a:t>Interpersonal Effectiveness</a:t>
            </a:r>
          </a:p>
          <a:p>
            <a:pPr marL="285750" indent="-285750">
              <a:lnSpc>
                <a:spcPct val="80000"/>
              </a:lnSpc>
              <a:buFont typeface="Arial" panose="020B0604020202020204" pitchFamily="34" charset="0"/>
              <a:buChar char="•"/>
              <a:defRPr/>
            </a:pPr>
            <a:r>
              <a:rPr lang="en-US" sz="1600" dirty="0"/>
              <a:t>Powerful Influencing Skills</a:t>
            </a:r>
          </a:p>
          <a:p>
            <a:pPr marL="285750" indent="-285750">
              <a:lnSpc>
                <a:spcPct val="80000"/>
              </a:lnSpc>
              <a:buFont typeface="Arial" panose="020B0604020202020204" pitchFamily="34" charset="0"/>
              <a:buChar char="•"/>
              <a:defRPr/>
            </a:pPr>
            <a:r>
              <a:rPr lang="en-US" sz="1600" dirty="0"/>
              <a:t>Conflict Management</a:t>
            </a:r>
          </a:p>
          <a:p>
            <a:pPr marL="285750" indent="-285750">
              <a:lnSpc>
                <a:spcPct val="80000"/>
              </a:lnSpc>
              <a:buFont typeface="Arial" panose="020B0604020202020204" pitchFamily="34" charset="0"/>
              <a:buChar char="•"/>
              <a:defRPr/>
            </a:pPr>
            <a:r>
              <a:rPr lang="en-US" sz="1600" dirty="0"/>
              <a:t>Inspirational Leadership</a:t>
            </a:r>
          </a:p>
          <a:p>
            <a:pPr marL="285750" indent="-285750">
              <a:lnSpc>
                <a:spcPct val="80000"/>
              </a:lnSpc>
              <a:buFont typeface="Arial" panose="020B0604020202020204" pitchFamily="34" charset="0"/>
              <a:buChar char="•"/>
              <a:defRPr/>
            </a:pPr>
            <a:r>
              <a:rPr lang="en-US" sz="1600" dirty="0"/>
              <a:t>Catalyzing Change</a:t>
            </a:r>
          </a:p>
          <a:p>
            <a:pPr marL="285750" indent="-285750">
              <a:lnSpc>
                <a:spcPct val="80000"/>
              </a:lnSpc>
              <a:buFont typeface="Arial" panose="020B0604020202020204" pitchFamily="34" charset="0"/>
              <a:buChar char="•"/>
              <a:defRPr/>
            </a:pPr>
            <a:r>
              <a:rPr lang="en-US" sz="1600" dirty="0"/>
              <a:t>Building Bonds</a:t>
            </a:r>
          </a:p>
          <a:p>
            <a:pPr marL="285750" indent="-285750">
              <a:lnSpc>
                <a:spcPct val="80000"/>
              </a:lnSpc>
              <a:buFont typeface="Arial" panose="020B0604020202020204" pitchFamily="34" charset="0"/>
              <a:buChar char="•"/>
              <a:defRPr/>
            </a:pPr>
            <a:r>
              <a:rPr lang="en-US" sz="1600" dirty="0"/>
              <a:t>Teamwork &amp; Collaboration</a:t>
            </a:r>
          </a:p>
          <a:p>
            <a:pPr marL="285750" indent="-285750">
              <a:lnSpc>
                <a:spcPct val="80000"/>
              </a:lnSpc>
              <a:buFont typeface="Arial" panose="020B0604020202020204" pitchFamily="34" charset="0"/>
              <a:buChar char="•"/>
              <a:defRPr/>
            </a:pPr>
            <a:r>
              <a:rPr lang="en-US" sz="1600" dirty="0"/>
              <a:t>Coaching &amp; Mentoring Others</a:t>
            </a:r>
          </a:p>
          <a:p>
            <a:pPr marL="285750" indent="-285750">
              <a:lnSpc>
                <a:spcPct val="80000"/>
              </a:lnSpc>
              <a:buFont typeface="Arial" panose="020B0604020202020204" pitchFamily="34" charset="0"/>
              <a:buChar char="•"/>
              <a:defRPr/>
            </a:pPr>
            <a:r>
              <a:rPr lang="en-US" sz="1600" dirty="0"/>
              <a:t>Building Trust</a:t>
            </a:r>
          </a:p>
        </p:txBody>
      </p:sp>
      <p:pic>
        <p:nvPicPr>
          <p:cNvPr id="10" name="Content Placeholder 9"/>
          <p:cNvPicPr>
            <a:picLocks noGrp="1" noChangeAspect="1"/>
          </p:cNvPicPr>
          <p:nvPr>
            <p:ph sz="half" idx="2"/>
          </p:nvPr>
        </p:nvPicPr>
        <p:blipFill>
          <a:blip r:embed="rId3">
            <a:clrChange>
              <a:clrFrom>
                <a:srgbClr val="FFFFFF"/>
              </a:clrFrom>
              <a:clrTo>
                <a:srgbClr val="FFFFFF">
                  <a:alpha val="0"/>
                </a:srgbClr>
              </a:clrTo>
            </a:clrChange>
          </a:blip>
          <a:stretch>
            <a:fillRect/>
          </a:stretch>
        </p:blipFill>
        <p:spPr>
          <a:xfrm>
            <a:off x="5121406" y="1041991"/>
            <a:ext cx="3377677" cy="3257046"/>
          </a:xfrm>
          <a:prstGeom prst="rect">
            <a:avLst/>
          </a:prstGeom>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56886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p:txBody>
          <a:bodyPr/>
          <a:lstStyle/>
          <a:p>
            <a:pPr eaLnBrk="1" hangingPunct="1"/>
            <a:r>
              <a:rPr lang="en-US" altLang="en-US" dirty="0">
                <a:ea typeface="ＭＳ Ｐゴシック" panose="020B0600070205080204" pitchFamily="34" charset="-128"/>
              </a:rPr>
              <a:t>S+EI Summary</a:t>
            </a:r>
          </a:p>
        </p:txBody>
      </p:sp>
      <p:sp>
        <p:nvSpPr>
          <p:cNvPr id="45059" name="Content Placeholder 6"/>
          <p:cNvSpPr>
            <a:spLocks noGrp="1"/>
          </p:cNvSpPr>
          <p:nvPr>
            <p:ph idx="1"/>
          </p:nvPr>
        </p:nvSpPr>
        <p:spPr>
          <a:xfrm>
            <a:off x="847703" y="1374329"/>
            <a:ext cx="7202456" cy="2761735"/>
          </a:xfrm>
        </p:spPr>
        <p:txBody>
          <a:bodyPr>
            <a:noAutofit/>
          </a:bodyPr>
          <a:lstStyle/>
          <a:p>
            <a:pPr eaLnBrk="1" hangingPunct="1"/>
            <a:r>
              <a:rPr lang="en-US" altLang="en-US" sz="1800" dirty="0">
                <a:ea typeface="ＭＳ Ｐゴシック" panose="020B0600070205080204" pitchFamily="34" charset="-128"/>
              </a:rPr>
              <a:t>These competencies are measurable and learnable</a:t>
            </a:r>
          </a:p>
          <a:p>
            <a:pPr eaLnBrk="1" hangingPunct="1"/>
            <a:r>
              <a:rPr lang="en-US" altLang="en-US" sz="1800" dirty="0">
                <a:ea typeface="ＭＳ Ｐゴシック" panose="020B0600070205080204" pitchFamily="34" charset="-128"/>
              </a:rPr>
              <a:t>Best learned through coaching (and training)</a:t>
            </a:r>
          </a:p>
          <a:p>
            <a:pPr eaLnBrk="1" hangingPunct="1"/>
            <a:r>
              <a:rPr lang="en-US" altLang="en-US" sz="1800" dirty="0">
                <a:ea typeface="ＭＳ Ｐゴシック" panose="020B0600070205080204" pitchFamily="34" charset="-128"/>
              </a:rPr>
              <a:t>Starts with awareness (an assessment)</a:t>
            </a:r>
          </a:p>
          <a:p>
            <a:pPr eaLnBrk="1" hangingPunct="1"/>
            <a:r>
              <a:rPr lang="en-US" altLang="en-US" sz="1800" dirty="0">
                <a:ea typeface="ＭＳ Ｐゴシック" panose="020B0600070205080204" pitchFamily="34" charset="-128"/>
              </a:rPr>
              <a:t>Ideal when integrated into the organizational culture</a:t>
            </a:r>
          </a:p>
          <a:p>
            <a:pPr eaLnBrk="1" hangingPunct="1"/>
            <a:r>
              <a:rPr lang="en-US" altLang="en-US" sz="1800" dirty="0">
                <a:ea typeface="ＭＳ Ｐゴシック" panose="020B0600070205080204" pitchFamily="34" charset="-128"/>
              </a:rPr>
              <a:t>S+EI is a core skill-set</a:t>
            </a:r>
          </a:p>
          <a:p>
            <a:pPr eaLnBrk="1" hangingPunct="1"/>
            <a:r>
              <a:rPr lang="en-US" altLang="en-US" sz="1800" dirty="0">
                <a:ea typeface="ＭＳ Ｐゴシック" panose="020B0600070205080204" pitchFamily="34" charset="-128"/>
              </a:rPr>
              <a:t>Grounded in science</a:t>
            </a:r>
          </a:p>
          <a:p>
            <a:pPr eaLnBrk="1" hangingPunct="1"/>
            <a:r>
              <a:rPr lang="en-US" altLang="en-US" sz="1800" dirty="0">
                <a:ea typeface="ＭＳ Ｐゴシック" panose="020B0600070205080204" pitchFamily="34" charset="-128"/>
              </a:rPr>
              <a:t>Proven ROI</a:t>
            </a:r>
          </a:p>
          <a:p>
            <a:pPr eaLnBrk="1" hangingPunct="1"/>
            <a:endParaRPr lang="en-US" altLang="en-US" sz="1600" dirty="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87457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9">
                                            <p:txEl>
                                              <p:pRg st="6" end="6"/>
                                            </p:txEl>
                                          </p:spTgt>
                                        </p:tgtEl>
                                        <p:attrNameLst>
                                          <p:attrName>style.visibility</p:attrName>
                                        </p:attrNameLst>
                                      </p:cBhvr>
                                      <p:to>
                                        <p:strVal val="visible"/>
                                      </p:to>
                                    </p:set>
                                    <p:anim calcmode="lin" valueType="num">
                                      <p:cBhvr additive="base">
                                        <p:cTn id="43"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Intelligence EIQ-2</a:t>
            </a:r>
          </a:p>
        </p:txBody>
      </p:sp>
      <p:sp>
        <p:nvSpPr>
          <p:cNvPr id="3" name="Text Placeholder 2"/>
          <p:cNvSpPr>
            <a:spLocks noGrp="1"/>
          </p:cNvSpPr>
          <p:nvPr>
            <p:ph type="body" idx="1"/>
          </p:nvPr>
        </p:nvSpPr>
        <p:spPr/>
        <p:txBody>
          <a:bodyPr>
            <a:normAutofit/>
          </a:bodyPr>
          <a:lstStyle/>
          <a:p>
            <a:r>
              <a:rPr lang="en-US" sz="1600" dirty="0">
                <a:solidFill>
                  <a:schemeClr val="accent1"/>
                </a:solidFill>
              </a:rPr>
              <a:t>An Evaluation of Emotional Intelligence Styles</a:t>
            </a:r>
          </a:p>
        </p:txBody>
      </p:sp>
      <p:pic>
        <p:nvPicPr>
          <p:cNvPr id="5" name="Picture 4"/>
          <p:cNvPicPr>
            <a:picLocks noChangeAspect="1"/>
          </p:cNvPicPr>
          <p:nvPr/>
        </p:nvPicPr>
        <p:blipFill>
          <a:blip r:embed="rId2">
            <a:clrChange>
              <a:clrFrom>
                <a:srgbClr val="FEFEFE"/>
              </a:clrFrom>
              <a:clrTo>
                <a:srgbClr val="FEFEFE">
                  <a:alpha val="0"/>
                </a:srgbClr>
              </a:clrTo>
            </a:clrChange>
          </a:blip>
          <a:stretch>
            <a:fillRect/>
          </a:stretch>
        </p:blipFill>
        <p:spPr>
          <a:xfrm>
            <a:off x="6241311" y="845216"/>
            <a:ext cx="2390461" cy="2481310"/>
          </a:xfrm>
          <a:prstGeom prst="rect">
            <a:avLst/>
          </a:prstGeom>
        </p:spPr>
      </p:pic>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42990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3"/>
          <p:cNvSpPr>
            <a:spLocks noGrp="1"/>
          </p:cNvSpPr>
          <p:nvPr>
            <p:ph type="title"/>
          </p:nvPr>
        </p:nvSpPr>
        <p:spPr/>
        <p:txBody>
          <a:bodyPr/>
          <a:lstStyle/>
          <a:p>
            <a:pPr eaLnBrk="1" hangingPunct="1"/>
            <a:r>
              <a:rPr lang="en-US" altLang="en-US" dirty="0">
                <a:ea typeface="ＭＳ Ｐゴシック" panose="020B0600070205080204" pitchFamily="34" charset="-128"/>
              </a:rPr>
              <a:t>S+EI Four-Quadrant Model</a:t>
            </a:r>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2259645726"/>
              </p:ext>
            </p:extLst>
          </p:nvPr>
        </p:nvGraphicFramePr>
        <p:xfrm>
          <a:off x="712381" y="1265274"/>
          <a:ext cx="7719238" cy="326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74917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Questions</a:t>
            </a:r>
          </a:p>
        </p:txBody>
      </p:sp>
      <p:sp>
        <p:nvSpPr>
          <p:cNvPr id="56323" name="Content Placeholder 4"/>
          <p:cNvSpPr>
            <a:spLocks noGrp="1"/>
          </p:cNvSpPr>
          <p:nvPr>
            <p:ph idx="1"/>
          </p:nvPr>
        </p:nvSpPr>
        <p:spPr>
          <a:xfrm>
            <a:off x="847703" y="1501920"/>
            <a:ext cx="7202456" cy="2470932"/>
          </a:xfrm>
        </p:spPr>
        <p:txBody>
          <a:bodyPr>
            <a:normAutofit/>
          </a:bodyPr>
          <a:lstStyle/>
          <a:p>
            <a:pPr eaLnBrk="1" hangingPunct="1"/>
            <a:r>
              <a:rPr lang="en-US" altLang="en-US" sz="1800" dirty="0">
                <a:ea typeface="ＭＳ Ｐゴシック" panose="020B0600070205080204" pitchFamily="34" charset="-128"/>
              </a:rPr>
              <a:t>Do I need to be competent in ALL these areas to have high EQ?</a:t>
            </a:r>
          </a:p>
          <a:p>
            <a:pPr eaLnBrk="1" hangingPunct="1"/>
            <a:r>
              <a:rPr lang="en-US" altLang="en-US" sz="1800" dirty="0">
                <a:ea typeface="ＭＳ Ｐゴシック" panose="020B0600070205080204" pitchFamily="34" charset="-128"/>
              </a:rPr>
              <a:t>Are some of the competencies more important than others given my life space?</a:t>
            </a:r>
          </a:p>
          <a:p>
            <a:pPr eaLnBrk="1" hangingPunct="1"/>
            <a:r>
              <a:rPr lang="en-US" altLang="en-US" sz="1800" dirty="0">
                <a:ea typeface="ＭＳ Ｐゴシック" panose="020B0600070205080204" pitchFamily="34" charset="-128"/>
              </a:rPr>
              <a:t>How can I learn which of the competencies I am strong in, and which I need to think of developing?</a:t>
            </a: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411912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3"/>
          <p:cNvSpPr>
            <a:spLocks noGrp="1"/>
          </p:cNvSpPr>
          <p:nvPr>
            <p:ph type="title"/>
          </p:nvPr>
        </p:nvSpPr>
        <p:spPr/>
        <p:txBody>
          <a:bodyPr/>
          <a:lstStyle/>
          <a:p>
            <a:pPr eaLnBrk="1" hangingPunct="1"/>
            <a:r>
              <a:rPr lang="en-US" altLang="en-US">
                <a:ea typeface="ＭＳ Ｐゴシック" panose="020B0600070205080204" pitchFamily="34" charset="-128"/>
              </a:rPr>
              <a:t>S+EI = A Collection of Skills</a:t>
            </a:r>
          </a:p>
        </p:txBody>
      </p:sp>
      <p:sp>
        <p:nvSpPr>
          <p:cNvPr id="49154" name="Content Placeholder 6"/>
          <p:cNvSpPr>
            <a:spLocks noGrp="1"/>
          </p:cNvSpPr>
          <p:nvPr>
            <p:ph idx="1"/>
          </p:nvPr>
        </p:nvSpPr>
        <p:spPr/>
        <p:txBody>
          <a:bodyPr>
            <a:normAutofit/>
          </a:bodyPr>
          <a:lstStyle/>
          <a:p>
            <a:pPr eaLnBrk="1" hangingPunct="1"/>
            <a:r>
              <a:rPr lang="en-US" altLang="en-US" sz="1800" dirty="0">
                <a:ea typeface="ＭＳ Ｐゴシック" panose="020B0600070205080204" pitchFamily="34" charset="-128"/>
              </a:rPr>
              <a:t>Being aware of what’s going on within us, in the moment</a:t>
            </a:r>
          </a:p>
          <a:p>
            <a:pPr eaLnBrk="1" hangingPunct="1"/>
            <a:r>
              <a:rPr lang="en-US" altLang="en-US" sz="1800" dirty="0">
                <a:ea typeface="ＭＳ Ｐゴシック" panose="020B0600070205080204" pitchFamily="34" charset="-128"/>
              </a:rPr>
              <a:t>Being aware of what might be going on within others, and responding with care and consideration</a:t>
            </a:r>
          </a:p>
          <a:p>
            <a:pPr eaLnBrk="1" hangingPunct="1"/>
            <a:r>
              <a:rPr lang="en-US" altLang="en-US" sz="1800" dirty="0">
                <a:ea typeface="ＭＳ Ｐゴシック" panose="020B0600070205080204" pitchFamily="34" charset="-128"/>
              </a:rPr>
              <a:t>Managing ourselves, in the moment</a:t>
            </a:r>
          </a:p>
          <a:p>
            <a:pPr eaLnBrk="1" hangingPunct="1"/>
            <a:r>
              <a:rPr lang="en-US" altLang="en-US" sz="1800" dirty="0">
                <a:ea typeface="ＭＳ Ｐゴシック" panose="020B0600070205080204" pitchFamily="34" charset="-128"/>
              </a:rPr>
              <a:t>Managing our relationships with others</a:t>
            </a: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22106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500" fill="hold"/>
                                        <p:tgtEl>
                                          <p:spTgt spid="491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4">
                                            <p:txEl>
                                              <p:pRg st="1" end="1"/>
                                            </p:txEl>
                                          </p:spTgt>
                                        </p:tgtEl>
                                        <p:attrNameLst>
                                          <p:attrName>style.visibility</p:attrName>
                                        </p:attrNameLst>
                                      </p:cBhvr>
                                      <p:to>
                                        <p:strVal val="visible"/>
                                      </p:to>
                                    </p:set>
                                    <p:anim calcmode="lin" valueType="num">
                                      <p:cBhvr additive="base">
                                        <p:cTn id="13"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4">
                                            <p:txEl>
                                              <p:pRg st="2" end="2"/>
                                            </p:txEl>
                                          </p:spTgt>
                                        </p:tgtEl>
                                        <p:attrNameLst>
                                          <p:attrName>style.visibility</p:attrName>
                                        </p:attrNameLst>
                                      </p:cBhvr>
                                      <p:to>
                                        <p:strVal val="visible"/>
                                      </p:to>
                                    </p:set>
                                    <p:anim calcmode="lin" valueType="num">
                                      <p:cBhvr additive="base">
                                        <p:cTn id="19"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4">
                                            <p:txEl>
                                              <p:pRg st="3" end="3"/>
                                            </p:txEl>
                                          </p:spTgt>
                                        </p:tgtEl>
                                        <p:attrNameLst>
                                          <p:attrName>style.visibility</p:attrName>
                                        </p:attrNameLst>
                                      </p:cBhvr>
                                      <p:to>
                                        <p:strVal val="visible"/>
                                      </p:to>
                                    </p:set>
                                    <p:anim calcmode="lin" valueType="num">
                                      <p:cBhvr additive="base">
                                        <p:cTn id="25"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Albert Einstein</a:t>
            </a:r>
          </a:p>
        </p:txBody>
      </p:sp>
      <p:pic>
        <p:nvPicPr>
          <p:cNvPr id="3" name="Picture Placeholder 2"/>
          <p:cNvPicPr>
            <a:picLocks noGrp="1" noChangeAspect="1"/>
          </p:cNvPicPr>
          <p:nvPr>
            <p:ph type="pic" idx="1"/>
          </p:nvPr>
        </p:nvPicPr>
        <p:blipFill>
          <a:blip r:embed="rId3"/>
          <a:srcRect l="12308" r="12308"/>
          <a:stretch>
            <a:fillRect/>
          </a:stretch>
        </p:blipFill>
        <p:spPr/>
      </p:pic>
      <p:sp>
        <p:nvSpPr>
          <p:cNvPr id="4" name="Text Placeholder 3"/>
          <p:cNvSpPr>
            <a:spLocks noGrp="1"/>
          </p:cNvSpPr>
          <p:nvPr>
            <p:ph type="body" sz="half" idx="2"/>
          </p:nvPr>
        </p:nvSpPr>
        <p:spPr/>
        <p:txBody>
          <a:bodyPr/>
          <a:lstStyle/>
          <a:p>
            <a:r>
              <a:rPr lang="en-US" altLang="en-US" sz="1800" dirty="0">
                <a:ea typeface="ＭＳ Ｐゴシック" panose="020B0600070205080204" pitchFamily="34" charset="-128"/>
              </a:rPr>
              <a:t>“We should take care not to make the intellect our god. It has, of course, powerful muscles, but no personality. It cannot lead, it can only serve.”</a:t>
            </a:r>
          </a:p>
          <a:p>
            <a:endParaRPr lang="en-US" dirty="0"/>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611845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ctrTitle"/>
          </p:nvPr>
        </p:nvSpPr>
        <p:spPr/>
        <p:txBody>
          <a:bodyPr>
            <a:normAutofit/>
          </a:bodyPr>
          <a:lstStyle/>
          <a:p>
            <a:r>
              <a:rPr lang="en-US" altLang="en-US" sz="3600" dirty="0">
                <a:ea typeface="ＭＳ Ｐゴシック" panose="020B0600070205080204" pitchFamily="34" charset="-128"/>
              </a:rPr>
              <a:t>Appendix</a:t>
            </a:r>
          </a:p>
        </p:txBody>
      </p:sp>
      <p:sp>
        <p:nvSpPr>
          <p:cNvPr id="5" name="Subtitle 4"/>
          <p:cNvSpPr>
            <a:spLocks noGrp="1"/>
          </p:cNvSpPr>
          <p:nvPr>
            <p:ph type="subTitle" idx="1"/>
          </p:nvPr>
        </p:nvSpPr>
        <p:spPr/>
        <p:txBody>
          <a:bodyPr/>
          <a:lstStyle/>
          <a:p>
            <a:pPr>
              <a:buFont typeface="Arial" charset="0"/>
              <a:buNone/>
              <a:defRPr/>
            </a:pPr>
            <a:endParaRPr lang="en-US" dirty="0"/>
          </a:p>
        </p:txBody>
      </p:sp>
    </p:spTree>
    <p:extLst>
      <p:ext uri="{BB962C8B-B14F-4D97-AF65-F5344CB8AC3E}">
        <p14:creationId xmlns:p14="http://schemas.microsoft.com/office/powerpoint/2010/main" val="805167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7451"/>
          <a:stretch/>
        </p:blipFill>
        <p:spPr bwMode="auto">
          <a:xfrm>
            <a:off x="1093992" y="1318437"/>
            <a:ext cx="6552650" cy="31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3"/>
          <p:cNvSpPr txBox="1">
            <a:spLocks noChangeArrowheads="1"/>
          </p:cNvSpPr>
          <p:nvPr/>
        </p:nvSpPr>
        <p:spPr bwMode="auto">
          <a:xfrm>
            <a:off x="1678782" y="788194"/>
            <a:ext cx="125015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675"/>
              <a:t>831</a:t>
            </a:r>
          </a:p>
        </p:txBody>
      </p:sp>
      <p:sp>
        <p:nvSpPr>
          <p:cNvPr id="4" name="Title 3"/>
          <p:cNvSpPr>
            <a:spLocks noGrp="1"/>
          </p:cNvSpPr>
          <p:nvPr>
            <p:ph type="title"/>
          </p:nvPr>
        </p:nvSpPr>
        <p:spPr/>
        <p:txBody>
          <a:bodyPr/>
          <a:lstStyle/>
          <a:p>
            <a:r>
              <a:rPr lang="en-US" altLang="en-US" dirty="0">
                <a:ea typeface="ＭＳ Ｐゴシック" panose="020B0600070205080204" pitchFamily="34" charset="-128"/>
              </a:rPr>
              <a:t>Coaching Exercise # 1:  Jerry</a:t>
            </a:r>
            <a:endParaRPr lang="en-US" dirty="0"/>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959824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26775"/>
          <a:stretch/>
        </p:blipFill>
        <p:spPr bwMode="auto">
          <a:xfrm>
            <a:off x="1014800" y="1233377"/>
            <a:ext cx="6709172" cy="326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Coaching Exercise#2:  Sue</a:t>
            </a:r>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454818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4"/>
          <p:cNvSpPr>
            <a:spLocks noGrp="1"/>
          </p:cNvSpPr>
          <p:nvPr>
            <p:ph type="title"/>
          </p:nvPr>
        </p:nvSpPr>
        <p:spPr>
          <a:xfrm>
            <a:off x="839896" y="581321"/>
            <a:ext cx="4944216" cy="1098623"/>
          </a:xfrm>
        </p:spPr>
        <p:txBody>
          <a:bodyPr/>
          <a:lstStyle/>
          <a:p>
            <a:pPr eaLnBrk="1" hangingPunct="1">
              <a:lnSpc>
                <a:spcPct val="120000"/>
              </a:lnSpc>
            </a:pPr>
            <a:r>
              <a:rPr lang="en-US" altLang="en-US" dirty="0">
                <a:ea typeface="ＭＳ Ｐゴシック" panose="020B0600070205080204" pitchFamily="34" charset="-128"/>
              </a:rPr>
              <a:t>Our Culture Worships Intellect</a:t>
            </a:r>
          </a:p>
        </p:txBody>
      </p:sp>
      <p:pic>
        <p:nvPicPr>
          <p:cNvPr id="3" name="Picture Placeholder 2"/>
          <p:cNvPicPr>
            <a:picLocks noGrp="1" noChangeAspect="1"/>
          </p:cNvPicPr>
          <p:nvPr>
            <p:ph type="pic" idx="1"/>
          </p:nvPr>
        </p:nvPicPr>
        <p:blipFill>
          <a:blip r:embed="rId3"/>
          <a:srcRect l="7102" r="7102"/>
          <a:stretch>
            <a:fillRect/>
          </a:stretch>
        </p:blipFill>
        <p:spPr/>
      </p:pic>
      <p:sp>
        <p:nvSpPr>
          <p:cNvPr id="46084" name="Content Placeholder 4"/>
          <p:cNvSpPr>
            <a:spLocks noGrp="1"/>
          </p:cNvSpPr>
          <p:nvPr>
            <p:ph type="body" sz="half" idx="2"/>
          </p:nvPr>
        </p:nvSpPr>
        <p:spPr>
          <a:xfrm>
            <a:off x="846185" y="1679944"/>
            <a:ext cx="4384865" cy="2913321"/>
          </a:xfrm>
        </p:spPr>
        <p:txBody>
          <a:bodyPr>
            <a:noAutofit/>
          </a:bodyPr>
          <a:lstStyle/>
          <a:p>
            <a:pPr eaLnBrk="1" hangingPunct="1"/>
            <a:r>
              <a:rPr lang="en-US" altLang="en-US" sz="1400" dirty="0">
                <a:ea typeface="ＭＳ Ｐゴシック" panose="020B0600070205080204" pitchFamily="34" charset="-128"/>
              </a:rPr>
              <a:t>Descartes - “I think; therefore I am.”</a:t>
            </a:r>
          </a:p>
          <a:p>
            <a:pPr eaLnBrk="1" hangingPunct="1"/>
            <a:r>
              <a:rPr lang="en-US" altLang="en-US" sz="1400" dirty="0">
                <a:ea typeface="ＭＳ Ｐゴシック" panose="020B0600070205080204" pitchFamily="34" charset="-128"/>
              </a:rPr>
              <a:t>Today’s schools:</a:t>
            </a:r>
          </a:p>
          <a:p>
            <a:pPr marL="514350" lvl="1" indent="-171450" eaLnBrk="1" hangingPunct="1">
              <a:buFont typeface="Arial" panose="020B0604020202020204" pitchFamily="34" charset="0"/>
              <a:buChar char="•"/>
            </a:pPr>
            <a:r>
              <a:rPr lang="en-US" altLang="en-US" sz="1400" dirty="0">
                <a:ea typeface="ＭＳ Ｐゴシック" panose="020B0600070205080204" pitchFamily="34" charset="-128"/>
              </a:rPr>
              <a:t>Honor roll</a:t>
            </a:r>
          </a:p>
          <a:p>
            <a:pPr marL="514350" lvl="1" indent="-171450" eaLnBrk="1" hangingPunct="1">
              <a:buFont typeface="Arial" panose="020B0604020202020204" pitchFamily="34" charset="0"/>
              <a:buChar char="•"/>
            </a:pPr>
            <a:r>
              <a:rPr lang="en-US" altLang="en-US" sz="1400" dirty="0">
                <a:ea typeface="ＭＳ Ｐゴシック" panose="020B0600070205080204" pitchFamily="34" charset="-128"/>
              </a:rPr>
              <a:t>GPA</a:t>
            </a:r>
          </a:p>
          <a:p>
            <a:pPr marL="514350" lvl="1" indent="-171450" eaLnBrk="1" hangingPunct="1">
              <a:buFont typeface="Arial" panose="020B0604020202020204" pitchFamily="34" charset="0"/>
              <a:buChar char="•"/>
            </a:pPr>
            <a:r>
              <a:rPr lang="en-US" altLang="en-US" sz="1400" dirty="0">
                <a:ea typeface="ＭＳ Ｐゴシック" panose="020B0600070205080204" pitchFamily="34" charset="-128"/>
              </a:rPr>
              <a:t>Valedictorian</a:t>
            </a:r>
          </a:p>
          <a:p>
            <a:pPr marL="514350" lvl="1" indent="-171450" eaLnBrk="1" hangingPunct="1">
              <a:buFont typeface="Arial" panose="020B0604020202020204" pitchFamily="34" charset="0"/>
              <a:buChar char="•"/>
            </a:pPr>
            <a:r>
              <a:rPr lang="en-US" altLang="en-US" sz="1400" dirty="0">
                <a:ea typeface="ＭＳ Ｐゴシック" panose="020B0600070205080204" pitchFamily="34" charset="-128"/>
              </a:rPr>
              <a:t>SAT, ACT, GRE, LSAT</a:t>
            </a:r>
          </a:p>
          <a:p>
            <a:pPr eaLnBrk="1" hangingPunct="1"/>
            <a:r>
              <a:rPr lang="en-US" altLang="en-US" sz="1400" dirty="0">
                <a:ea typeface="ＭＳ Ｐゴシック" panose="020B0600070205080204" pitchFamily="34" charset="-128"/>
              </a:rPr>
              <a:t>Today’s employers:</a:t>
            </a:r>
          </a:p>
          <a:p>
            <a:pPr marL="514350" lvl="1" indent="-171450" eaLnBrk="1" hangingPunct="1">
              <a:buFont typeface="Arial" panose="020B0604020202020204" pitchFamily="34" charset="0"/>
              <a:buChar char="•"/>
            </a:pPr>
            <a:r>
              <a:rPr lang="en-US" altLang="en-US" sz="1400" dirty="0">
                <a:ea typeface="ＭＳ Ｐゴシック" panose="020B0600070205080204" pitchFamily="34" charset="-128"/>
              </a:rPr>
              <a:t>Class ranking and GPA</a:t>
            </a:r>
          </a:p>
          <a:p>
            <a:pPr marL="514350" lvl="1" indent="-171450" eaLnBrk="1" hangingPunct="1">
              <a:buFont typeface="Arial" panose="020B0604020202020204" pitchFamily="34" charset="0"/>
              <a:buChar char="•"/>
            </a:pPr>
            <a:r>
              <a:rPr lang="en-US" altLang="en-US" sz="1400" dirty="0">
                <a:ea typeface="ＭＳ Ｐゴシック" panose="020B0600070205080204" pitchFamily="34" charset="-128"/>
              </a:rPr>
              <a:t>Science and math</a:t>
            </a:r>
          </a:p>
        </p:txBody>
      </p:sp>
      <p:sp>
        <p:nvSpPr>
          <p:cNvPr id="2" name="Footer Placeholder 1"/>
          <p:cNvSpPr>
            <a:spLocks noGrp="1"/>
          </p:cNvSpPr>
          <p:nvPr>
            <p:ph type="ftr" sz="quarter" idx="11"/>
          </p:nvPr>
        </p:nvSpPr>
        <p:spPr>
          <a:xfrm>
            <a:off x="843974" y="238981"/>
            <a:ext cx="4130361" cy="240698"/>
          </a:xfrm>
        </p:spPr>
        <p:txBody>
          <a:bodyPr/>
          <a:lstStyle/>
          <a:p>
            <a:r>
              <a:rPr lang="en-US" dirty="0"/>
              <a:t>© Preiser Consultants 2017. All Rights Reserved. Do Not Copy Without Permission.</a:t>
            </a:r>
          </a:p>
        </p:txBody>
      </p:sp>
    </p:spTree>
    <p:extLst>
      <p:ext uri="{BB962C8B-B14F-4D97-AF65-F5344CB8AC3E}">
        <p14:creationId xmlns:p14="http://schemas.microsoft.com/office/powerpoint/2010/main" val="711298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additive="base">
                                        <p:cTn id="13" dur="500" fill="hold"/>
                                        <p:tgtEl>
                                          <p:spTgt spid="460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6084">
                                            <p:txEl>
                                              <p:pRg st="2" end="2"/>
                                            </p:txEl>
                                          </p:spTgt>
                                        </p:tgtEl>
                                        <p:attrNameLst>
                                          <p:attrName>style.visibility</p:attrName>
                                        </p:attrNameLst>
                                      </p:cBhvr>
                                      <p:to>
                                        <p:strVal val="visible"/>
                                      </p:to>
                                    </p:set>
                                    <p:anim calcmode="lin" valueType="num">
                                      <p:cBhvr additive="base">
                                        <p:cTn id="17" dur="500" fill="hold"/>
                                        <p:tgtEl>
                                          <p:spTgt spid="46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608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084">
                                            <p:txEl>
                                              <p:pRg st="3" end="3"/>
                                            </p:txEl>
                                          </p:spTgt>
                                        </p:tgtEl>
                                        <p:attrNameLst>
                                          <p:attrName>style.visibility</p:attrName>
                                        </p:attrNameLst>
                                      </p:cBhvr>
                                      <p:to>
                                        <p:strVal val="visible"/>
                                      </p:to>
                                    </p:set>
                                    <p:anim calcmode="lin" valueType="num">
                                      <p:cBhvr additive="base">
                                        <p:cTn id="21" dur="500" fill="hold"/>
                                        <p:tgtEl>
                                          <p:spTgt spid="4608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608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6084">
                                            <p:txEl>
                                              <p:pRg st="4" end="4"/>
                                            </p:txEl>
                                          </p:spTgt>
                                        </p:tgtEl>
                                        <p:attrNameLst>
                                          <p:attrName>style.visibility</p:attrName>
                                        </p:attrNameLst>
                                      </p:cBhvr>
                                      <p:to>
                                        <p:strVal val="visible"/>
                                      </p:to>
                                    </p:set>
                                    <p:anim calcmode="lin" valueType="num">
                                      <p:cBhvr additive="base">
                                        <p:cTn id="25" dur="500" fill="hold"/>
                                        <p:tgtEl>
                                          <p:spTgt spid="4608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6084">
                                            <p:txEl>
                                              <p:pRg st="5" end="5"/>
                                            </p:txEl>
                                          </p:spTgt>
                                        </p:tgtEl>
                                        <p:attrNameLst>
                                          <p:attrName>style.visibility</p:attrName>
                                        </p:attrNameLst>
                                      </p:cBhvr>
                                      <p:to>
                                        <p:strVal val="visible"/>
                                      </p:to>
                                    </p:set>
                                    <p:anim calcmode="lin" valueType="num">
                                      <p:cBhvr additive="base">
                                        <p:cTn id="29" dur="500" fill="hold"/>
                                        <p:tgtEl>
                                          <p:spTgt spid="4608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0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6084">
                                            <p:txEl>
                                              <p:pRg st="6" end="6"/>
                                            </p:txEl>
                                          </p:spTgt>
                                        </p:tgtEl>
                                        <p:attrNameLst>
                                          <p:attrName>style.visibility</p:attrName>
                                        </p:attrNameLst>
                                      </p:cBhvr>
                                      <p:to>
                                        <p:strVal val="visible"/>
                                      </p:to>
                                    </p:set>
                                    <p:anim calcmode="lin" valueType="num">
                                      <p:cBhvr additive="base">
                                        <p:cTn id="35" dur="500" fill="hold"/>
                                        <p:tgtEl>
                                          <p:spTgt spid="4608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608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084">
                                            <p:txEl>
                                              <p:pRg st="7" end="7"/>
                                            </p:txEl>
                                          </p:spTgt>
                                        </p:tgtEl>
                                        <p:attrNameLst>
                                          <p:attrName>style.visibility</p:attrName>
                                        </p:attrNameLst>
                                      </p:cBhvr>
                                      <p:to>
                                        <p:strVal val="visible"/>
                                      </p:to>
                                    </p:set>
                                    <p:anim calcmode="lin" valueType="num">
                                      <p:cBhvr additive="base">
                                        <p:cTn id="39" dur="500" fill="hold"/>
                                        <p:tgtEl>
                                          <p:spTgt spid="4608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608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6084">
                                            <p:txEl>
                                              <p:pRg st="8" end="8"/>
                                            </p:txEl>
                                          </p:spTgt>
                                        </p:tgtEl>
                                        <p:attrNameLst>
                                          <p:attrName>style.visibility</p:attrName>
                                        </p:attrNameLst>
                                      </p:cBhvr>
                                      <p:to>
                                        <p:strVal val="visible"/>
                                      </p:to>
                                    </p:set>
                                    <p:anim calcmode="lin" valueType="num">
                                      <p:cBhvr additive="base">
                                        <p:cTn id="43" dur="500" fill="hold"/>
                                        <p:tgtEl>
                                          <p:spTgt spid="4608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08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Title 7"/>
          <p:cNvSpPr>
            <a:spLocks noGrp="1"/>
          </p:cNvSpPr>
          <p:nvPr>
            <p:ph type="title"/>
          </p:nvPr>
        </p:nvSpPr>
        <p:spPr/>
        <p:txBody>
          <a:bodyPr/>
          <a:lstStyle/>
          <a:p>
            <a:pPr eaLnBrk="1" hangingPunct="1"/>
            <a:r>
              <a:rPr lang="en-US" altLang="en-US" dirty="0">
                <a:ea typeface="ＭＳ Ｐゴシック" panose="020B0600070205080204" pitchFamily="34" charset="-128"/>
              </a:rPr>
              <a:t>S+EI = Logic + Emotion</a:t>
            </a:r>
          </a:p>
        </p:txBody>
      </p:sp>
      <p:sp>
        <p:nvSpPr>
          <p:cNvPr id="50178" name="Content Placeholder 5"/>
          <p:cNvSpPr>
            <a:spLocks noGrp="1"/>
          </p:cNvSpPr>
          <p:nvPr>
            <p:ph sz="half" idx="1"/>
          </p:nvPr>
        </p:nvSpPr>
        <p:spPr>
          <a:xfrm>
            <a:off x="846875" y="1513007"/>
            <a:ext cx="3483864" cy="2581598"/>
          </a:xfrm>
        </p:spPr>
        <p:txBody>
          <a:bodyPr/>
          <a:lstStyle/>
          <a:p>
            <a:pPr marL="0" indent="0" eaLnBrk="1" hangingPunct="1">
              <a:buNone/>
            </a:pPr>
            <a:r>
              <a:rPr lang="en-US" altLang="en-US" sz="1800" dirty="0">
                <a:ea typeface="ＭＳ Ｐゴシック" panose="020B0600070205080204" pitchFamily="34" charset="-128"/>
              </a:rPr>
              <a:t>Pure logic has no heart</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buFont typeface="Arial" panose="020B0604020202020204" pitchFamily="34" charset="0"/>
              <a:buNone/>
            </a:pPr>
            <a:endParaRPr lang="en-US" altLang="en-US" dirty="0">
              <a:ea typeface="ＭＳ Ｐゴシック" panose="020B0600070205080204" pitchFamily="34" charset="-128"/>
            </a:endParaRPr>
          </a:p>
        </p:txBody>
      </p:sp>
      <p:sp>
        <p:nvSpPr>
          <p:cNvPr id="50179" name="Content Placeholder 6"/>
          <p:cNvSpPr>
            <a:spLocks noGrp="1"/>
          </p:cNvSpPr>
          <p:nvPr>
            <p:ph sz="half" idx="2"/>
          </p:nvPr>
        </p:nvSpPr>
        <p:spPr>
          <a:xfrm>
            <a:off x="4571704" y="1513007"/>
            <a:ext cx="3742955" cy="2465321"/>
          </a:xfrm>
        </p:spPr>
        <p:txBody>
          <a:bodyPr/>
          <a:lstStyle/>
          <a:p>
            <a:pPr marL="0" indent="0" eaLnBrk="1" hangingPunct="1">
              <a:buNone/>
            </a:pPr>
            <a:r>
              <a:rPr lang="en-US" altLang="en-US" sz="1800" dirty="0">
                <a:ea typeface="ＭＳ Ｐゴシック" panose="020B0600070205080204" pitchFamily="34" charset="-128"/>
              </a:rPr>
              <a:t>Pure emotion has no reasoning</a:t>
            </a:r>
          </a:p>
          <a:p>
            <a:pPr eaLnBrk="1" hangingPunct="1"/>
            <a:endParaRPr lang="en-US" altLang="en-US" dirty="0">
              <a:ea typeface="ＭＳ Ｐゴシック" panose="020B0600070205080204" pitchFamily="34" charset="-128"/>
            </a:endParaRPr>
          </a:p>
        </p:txBody>
      </p:sp>
      <p:pic>
        <p:nvPicPr>
          <p:cNvPr id="2" name="Picture 1"/>
          <p:cNvPicPr>
            <a:picLocks noChangeAspect="1"/>
          </p:cNvPicPr>
          <p:nvPr/>
        </p:nvPicPr>
        <p:blipFill>
          <a:blip r:embed="rId3"/>
          <a:stretch>
            <a:fillRect/>
          </a:stretch>
        </p:blipFill>
        <p:spPr>
          <a:xfrm>
            <a:off x="848290" y="1962260"/>
            <a:ext cx="3048000" cy="2409825"/>
          </a:xfrm>
          <a:prstGeom prst="rect">
            <a:avLst/>
          </a:prstGeom>
          <a:ln>
            <a:noFill/>
          </a:ln>
          <a:effectLst>
            <a:outerShdw blurRad="292100" dist="139700" dir="2700000" algn="tl" rotWithShape="0">
              <a:srgbClr val="333333">
                <a:alpha val="65000"/>
              </a:srgbClr>
            </a:outerShdw>
          </a:effectLst>
        </p:spPr>
      </p:pic>
      <p:pic>
        <p:nvPicPr>
          <p:cNvPr id="51202" name="Picture 2" descr="Image result for emotions"/>
          <p:cNvPicPr>
            <a:picLocks noChangeAspect="1" noChangeArrowheads="1"/>
          </p:cNvPicPr>
          <p:nvPr/>
        </p:nvPicPr>
        <p:blipFill rotWithShape="1">
          <a:blip r:embed="rId4">
            <a:extLst>
              <a:ext uri="{28A0092B-C50C-407E-A947-70E740481C1C}">
                <a14:useLocalDpi xmlns:a14="http://schemas.microsoft.com/office/drawing/2010/main" val="0"/>
              </a:ext>
            </a:extLst>
          </a:blip>
          <a:srcRect r="8411"/>
          <a:stretch/>
        </p:blipFill>
        <p:spPr bwMode="auto">
          <a:xfrm>
            <a:off x="4741825" y="1962260"/>
            <a:ext cx="3310691" cy="240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4661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ppt_x"/>
                                          </p:val>
                                        </p:tav>
                                        <p:tav tm="100000">
                                          <p:val>
                                            <p:strVal val="#ppt_x"/>
                                          </p:val>
                                        </p:tav>
                                      </p:tavLst>
                                    </p:anim>
                                    <p:anim calcmode="lin" valueType="num">
                                      <p:cBhvr additive="base">
                                        <p:cTn id="14"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Title 7"/>
          <p:cNvSpPr>
            <a:spLocks noGrp="1"/>
          </p:cNvSpPr>
          <p:nvPr>
            <p:ph type="title"/>
          </p:nvPr>
        </p:nvSpPr>
        <p:spPr/>
        <p:txBody>
          <a:bodyPr/>
          <a:lstStyle/>
          <a:p>
            <a:pPr eaLnBrk="1" hangingPunct="1"/>
            <a:r>
              <a:rPr lang="en-US" altLang="en-US" dirty="0">
                <a:ea typeface="ＭＳ Ｐゴシック" panose="020B0600070205080204" pitchFamily="34" charset="-128"/>
              </a:rPr>
              <a:t>Emotion + Logic = S+EI</a:t>
            </a:r>
          </a:p>
        </p:txBody>
      </p:sp>
      <p:sp>
        <p:nvSpPr>
          <p:cNvPr id="51202" name="Content Placeholder 5"/>
          <p:cNvSpPr>
            <a:spLocks noGrp="1"/>
          </p:cNvSpPr>
          <p:nvPr>
            <p:ph sz="half" idx="1"/>
          </p:nvPr>
        </p:nvSpPr>
        <p:spPr>
          <a:xfrm>
            <a:off x="846875" y="1499942"/>
            <a:ext cx="3701202" cy="2713868"/>
          </a:xfrm>
        </p:spPr>
        <p:txBody>
          <a:bodyPr>
            <a:normAutofit fontScale="92500" lnSpcReduction="10000"/>
          </a:bodyPr>
          <a:lstStyle/>
          <a:p>
            <a:pPr eaLnBrk="1" hangingPunct="1"/>
            <a:r>
              <a:rPr lang="en-US" altLang="en-US" sz="1700" dirty="0">
                <a:ea typeface="ＭＳ Ｐゴシック" panose="020B0600070205080204" pitchFamily="34" charset="-128"/>
              </a:rPr>
              <a:t>Need both emotion AND logic</a:t>
            </a:r>
          </a:p>
          <a:p>
            <a:pPr eaLnBrk="1" hangingPunct="1"/>
            <a:r>
              <a:rPr lang="en-US" altLang="en-US" sz="1700" dirty="0">
                <a:ea typeface="ＭＳ Ｐゴシック" panose="020B0600070205080204" pitchFamily="34" charset="-128"/>
              </a:rPr>
              <a:t>S+EI can be learned</a:t>
            </a:r>
          </a:p>
          <a:p>
            <a:pPr eaLnBrk="1" hangingPunct="1"/>
            <a:r>
              <a:rPr lang="en-US" altLang="en-US" sz="1700" dirty="0">
                <a:ea typeface="ＭＳ Ｐゴシック" panose="020B0600070205080204" pitchFamily="34" charset="-128"/>
              </a:rPr>
              <a:t>It starts with awareness  (assessment)</a:t>
            </a:r>
          </a:p>
          <a:p>
            <a:pPr eaLnBrk="1" hangingPunct="1"/>
            <a:r>
              <a:rPr lang="en-US" altLang="en-US" sz="1700" dirty="0">
                <a:ea typeface="ＭＳ Ｐゴシック" panose="020B0600070205080204" pitchFamily="34" charset="-128"/>
              </a:rPr>
              <a:t>It is best learned through coaching</a:t>
            </a:r>
          </a:p>
          <a:p>
            <a:pPr eaLnBrk="1" hangingPunct="1"/>
            <a:r>
              <a:rPr lang="en-US" altLang="en-US" sz="1700" dirty="0">
                <a:ea typeface="ＭＳ Ｐゴシック" panose="020B0600070205080204" pitchFamily="34" charset="-128"/>
              </a:rPr>
              <a:t>S+EI can be enhanced at any age</a:t>
            </a:r>
          </a:p>
          <a:p>
            <a:pPr eaLnBrk="1" hangingPunct="1"/>
            <a:endParaRPr lang="en-US" altLang="en-US" dirty="0">
              <a:ea typeface="ＭＳ Ｐゴシック" panose="020B0600070205080204" pitchFamily="34" charset="-128"/>
            </a:endParaRPr>
          </a:p>
        </p:txBody>
      </p:sp>
      <p:pic>
        <p:nvPicPr>
          <p:cNvPr id="49154" name="Picture 2" descr="Image result for emotional aware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408" y="1762340"/>
            <a:ext cx="3867778" cy="1933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4347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2">
                                            <p:txEl>
                                              <p:pRg st="1" end="1"/>
                                            </p:txEl>
                                          </p:spTgt>
                                        </p:tgtEl>
                                        <p:attrNameLst>
                                          <p:attrName>style.visibility</p:attrName>
                                        </p:attrNameLst>
                                      </p:cBhvr>
                                      <p:to>
                                        <p:strVal val="visible"/>
                                      </p:to>
                                    </p:set>
                                    <p:anim calcmode="lin" valueType="num">
                                      <p:cBhvr additive="base">
                                        <p:cTn id="13" dur="5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2">
                                            <p:txEl>
                                              <p:pRg st="2" end="2"/>
                                            </p:txEl>
                                          </p:spTgt>
                                        </p:tgtEl>
                                        <p:attrNameLst>
                                          <p:attrName>style.visibility</p:attrName>
                                        </p:attrNameLst>
                                      </p:cBhvr>
                                      <p:to>
                                        <p:strVal val="visible"/>
                                      </p:to>
                                    </p:set>
                                    <p:anim calcmode="lin" valueType="num">
                                      <p:cBhvr additive="base">
                                        <p:cTn id="19"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2">
                                            <p:txEl>
                                              <p:pRg st="3" end="3"/>
                                            </p:txEl>
                                          </p:spTgt>
                                        </p:tgtEl>
                                        <p:attrNameLst>
                                          <p:attrName>style.visibility</p:attrName>
                                        </p:attrNameLst>
                                      </p:cBhvr>
                                      <p:to>
                                        <p:strVal val="visible"/>
                                      </p:to>
                                    </p:set>
                                    <p:anim calcmode="lin" valueType="num">
                                      <p:cBhvr additive="base">
                                        <p:cTn id="25" dur="5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2">
                                            <p:txEl>
                                              <p:pRg st="4" end="4"/>
                                            </p:txEl>
                                          </p:spTgt>
                                        </p:tgtEl>
                                        <p:attrNameLst>
                                          <p:attrName>style.visibility</p:attrName>
                                        </p:attrNameLst>
                                      </p:cBhvr>
                                      <p:to>
                                        <p:strVal val="visible"/>
                                      </p:to>
                                    </p:set>
                                    <p:anim calcmode="lin" valueType="num">
                                      <p:cBhvr additive="base">
                                        <p:cTn id="31" dur="5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le 7"/>
          <p:cNvSpPr>
            <a:spLocks noGrp="1"/>
          </p:cNvSpPr>
          <p:nvPr>
            <p:ph type="title"/>
          </p:nvPr>
        </p:nvSpPr>
        <p:spPr/>
        <p:txBody>
          <a:bodyPr/>
          <a:lstStyle/>
          <a:p>
            <a:pPr eaLnBrk="1" hangingPunct="1"/>
            <a:r>
              <a:rPr lang="en-US" altLang="en-US">
                <a:ea typeface="ＭＳ Ｐゴシック" panose="020B0600070205080204" pitchFamily="34" charset="-128"/>
              </a:rPr>
              <a:t>S+EI Is Not a New Concept</a:t>
            </a:r>
          </a:p>
        </p:txBody>
      </p:sp>
      <p:sp>
        <p:nvSpPr>
          <p:cNvPr id="52226" name="Content Placeholder 5"/>
          <p:cNvSpPr>
            <a:spLocks noGrp="1"/>
          </p:cNvSpPr>
          <p:nvPr>
            <p:ph sz="half" idx="1"/>
          </p:nvPr>
        </p:nvSpPr>
        <p:spPr/>
        <p:txBody>
          <a:bodyPr>
            <a:normAutofit fontScale="92500" lnSpcReduction="20000"/>
          </a:bodyPr>
          <a:lstStyle/>
          <a:p>
            <a:pPr marL="0" indent="0">
              <a:buNone/>
            </a:pPr>
            <a:r>
              <a:rPr lang="en-US" altLang="en-US" sz="1900" dirty="0">
                <a:ea typeface="ＭＳ Ｐゴシック" panose="020B0600070205080204" pitchFamily="34" charset="-128"/>
              </a:rPr>
              <a:t>“Anyone can become angry;  that is easy.  But to be angry with the right person, to the right degree, at the right time, for the right purpose, and in the right way—that is not easy.”</a:t>
            </a:r>
          </a:p>
          <a:p>
            <a:pPr marL="0" indent="0" algn="r">
              <a:buNone/>
            </a:pPr>
            <a:r>
              <a:rPr lang="en-US" altLang="en-US" sz="1350" i="1" dirty="0">
                <a:solidFill>
                  <a:schemeClr val="accent1"/>
                </a:solidFill>
                <a:ea typeface="ＭＳ Ｐゴシック" panose="020B0600070205080204" pitchFamily="34" charset="-128"/>
              </a:rPr>
              <a:t>Aristotle</a:t>
            </a:r>
          </a:p>
          <a:p>
            <a:pPr marL="0" indent="0">
              <a:buNone/>
            </a:pPr>
            <a:endParaRPr lang="en-US" altLang="en-US" dirty="0">
              <a:ea typeface="ＭＳ Ｐゴシック" panose="020B0600070205080204" pitchFamily="34" charset="-128"/>
            </a:endParaRPr>
          </a:p>
        </p:txBody>
      </p:sp>
      <p:pic>
        <p:nvPicPr>
          <p:cNvPr id="1024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124" y="1115767"/>
            <a:ext cx="2586038" cy="3236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5218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5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6">
                                            <p:txEl>
                                              <p:pRg st="1" end="1"/>
                                            </p:txEl>
                                          </p:spTgt>
                                        </p:tgtEl>
                                        <p:attrNameLst>
                                          <p:attrName>style.visibility</p:attrName>
                                        </p:attrNameLst>
                                      </p:cBhvr>
                                      <p:to>
                                        <p:strVal val="visible"/>
                                      </p:to>
                                    </p:set>
                                    <p:anim calcmode="lin" valueType="num">
                                      <p:cBhvr additive="base">
                                        <p:cTn id="13" dur="5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08025" y="754856"/>
            <a:ext cx="6172200" cy="857250"/>
          </a:xfrm>
        </p:spPr>
        <p:txBody>
          <a:bodyPr/>
          <a:lstStyle/>
          <a:p>
            <a:r>
              <a:rPr lang="en-US" altLang="en-US" dirty="0">
                <a:ea typeface="ＭＳ Ｐゴシック" panose="020B0600070205080204" pitchFamily="34" charset="-128"/>
              </a:rPr>
              <a:t>S+EI is about behavior </a:t>
            </a:r>
            <a:br>
              <a:rPr lang="en-US" altLang="en-US" dirty="0">
                <a:ea typeface="ＭＳ Ｐゴシック" panose="020B0600070205080204" pitchFamily="34" charset="-128"/>
              </a:rPr>
            </a:br>
            <a:r>
              <a:rPr lang="en-US" altLang="en-US" sz="1800" dirty="0">
                <a:solidFill>
                  <a:schemeClr val="accent1"/>
                </a:solidFill>
                <a:ea typeface="ＭＳ Ｐゴシック" panose="020B0600070205080204" pitchFamily="34" charset="-128"/>
              </a:rPr>
              <a:t>(and behavior can be changed)</a:t>
            </a:r>
            <a:endParaRPr lang="en-US" altLang="en-US" dirty="0">
              <a:solidFill>
                <a:schemeClr val="accent1"/>
              </a:solidFill>
              <a:ea typeface="ＭＳ Ｐゴシック" panose="020B0600070205080204"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4601821"/>
              </p:ext>
            </p:extLst>
          </p:nvPr>
        </p:nvGraphicFramePr>
        <p:xfrm>
          <a:off x="1732548" y="1326188"/>
          <a:ext cx="7285958" cy="310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5796882" y="3643776"/>
            <a:ext cx="2119897" cy="461665"/>
          </a:xfrm>
          <a:prstGeom prst="rect">
            <a:avLst/>
          </a:prstGeom>
          <a:noFill/>
        </p:spPr>
        <p:txBody>
          <a:bodyPr wrap="square">
            <a:spAutoFit/>
          </a:bodyPr>
          <a:lstStyle/>
          <a:p>
            <a:pPr>
              <a:defRPr/>
            </a:pPr>
            <a:r>
              <a:rPr lang="en-US" sz="2400" dirty="0">
                <a:ln w="10541" cmpd="sng">
                  <a:solidFill>
                    <a:schemeClr val="accent1">
                      <a:shade val="88000"/>
                      <a:satMod val="110000"/>
                    </a:schemeClr>
                  </a:solidFill>
                  <a:prstDash val="solid"/>
                </a:ln>
                <a:solidFill>
                  <a:srgbClr val="4F4191"/>
                </a:solidFill>
                <a:latin typeface="Arial" charset="0"/>
                <a:ea typeface="ＭＳ Ｐゴシック" charset="-128"/>
                <a:cs typeface="ＭＳ Ｐゴシック" charset="-128"/>
              </a:rPr>
              <a:t>Environment</a:t>
            </a:r>
            <a:endParaRPr lang="en-US" sz="1200" dirty="0">
              <a:latin typeface="Arial" charset="0"/>
              <a:ea typeface="ＭＳ Ｐゴシック" charset="-128"/>
              <a:cs typeface="ＭＳ Ｐゴシック" charset="-128"/>
            </a:endParaRPr>
          </a:p>
        </p:txBody>
      </p:sp>
      <p:cxnSp>
        <p:nvCxnSpPr>
          <p:cNvPr id="14" name="Straight Arrow Connector 13"/>
          <p:cNvCxnSpPr>
            <a:cxnSpLocks/>
          </p:cNvCxnSpPr>
          <p:nvPr/>
        </p:nvCxnSpPr>
        <p:spPr>
          <a:xfrm flipH="1" flipV="1">
            <a:off x="5084843" y="3891596"/>
            <a:ext cx="712039" cy="58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633599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accel="50000" decel="5000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le 3"/>
          <p:cNvSpPr>
            <a:spLocks noGrp="1"/>
          </p:cNvSpPr>
          <p:nvPr>
            <p:ph type="title"/>
          </p:nvPr>
        </p:nvSpPr>
        <p:spPr/>
        <p:txBody>
          <a:bodyPr/>
          <a:lstStyle/>
          <a:p>
            <a:pPr eaLnBrk="1" hangingPunct="1"/>
            <a:r>
              <a:rPr lang="en-US" altLang="en-US">
                <a:ea typeface="ＭＳ Ｐゴシック" panose="020B0600070205080204" pitchFamily="34" charset="-128"/>
              </a:rPr>
              <a:t>Four Steps to S+EI</a:t>
            </a:r>
          </a:p>
        </p:txBody>
      </p:sp>
      <p:graphicFrame>
        <p:nvGraphicFramePr>
          <p:cNvPr id="3" name="Diagram 2"/>
          <p:cNvGraphicFramePr/>
          <p:nvPr>
            <p:extLst>
              <p:ext uri="{D42A27DB-BD31-4B8C-83A1-F6EECF244321}">
                <p14:modId xmlns:p14="http://schemas.microsoft.com/office/powerpoint/2010/main" val="4137836291"/>
              </p:ext>
            </p:extLst>
          </p:nvPr>
        </p:nvGraphicFramePr>
        <p:xfrm>
          <a:off x="952590" y="202019"/>
          <a:ext cx="7734209" cy="4401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153194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5"/>
          <p:cNvSpPr>
            <a:spLocks noGrp="1"/>
          </p:cNvSpPr>
          <p:nvPr>
            <p:ph type="title"/>
          </p:nvPr>
        </p:nvSpPr>
        <p:spPr/>
        <p:txBody>
          <a:bodyPr/>
          <a:lstStyle/>
          <a:p>
            <a:pPr eaLnBrk="1" hangingPunct="1"/>
            <a:r>
              <a:rPr lang="en-US" altLang="en-US" dirty="0">
                <a:ea typeface="ＭＳ Ｐゴシック" panose="020B0600070205080204" pitchFamily="34" charset="-128"/>
              </a:rPr>
              <a:t>Group Exercise</a:t>
            </a:r>
          </a:p>
        </p:txBody>
      </p:sp>
      <p:sp>
        <p:nvSpPr>
          <p:cNvPr id="55299" name="Content Placeholder 6"/>
          <p:cNvSpPr>
            <a:spLocks noGrp="1"/>
          </p:cNvSpPr>
          <p:nvPr>
            <p:ph sz="half" idx="1"/>
          </p:nvPr>
        </p:nvSpPr>
        <p:spPr>
          <a:xfrm>
            <a:off x="848290" y="1360968"/>
            <a:ext cx="3487479" cy="3094074"/>
          </a:xfrm>
        </p:spPr>
        <p:txBody>
          <a:bodyPr>
            <a:normAutofit/>
          </a:bodyPr>
          <a:lstStyle/>
          <a:p>
            <a:pPr eaLnBrk="1" hangingPunct="1">
              <a:lnSpc>
                <a:spcPct val="140000"/>
              </a:lnSpc>
              <a:spcBef>
                <a:spcPts val="0"/>
              </a:spcBef>
            </a:pPr>
            <a:r>
              <a:rPr lang="en-US" altLang="en-US" dirty="0">
                <a:ea typeface="ＭＳ Ｐゴシック" panose="020B0600070205080204" pitchFamily="34" charset="-128"/>
              </a:rPr>
              <a:t>Think of a coaching client with </a:t>
            </a:r>
            <a:r>
              <a:rPr lang="en-US" altLang="en-US" b="1" i="1" dirty="0">
                <a:ea typeface="ＭＳ Ｐゴシック" panose="020B0600070205080204" pitchFamily="34" charset="-128"/>
              </a:rPr>
              <a:t>high</a:t>
            </a:r>
            <a:r>
              <a:rPr lang="en-US" altLang="en-US" dirty="0">
                <a:ea typeface="ＭＳ Ｐゴシック" panose="020B0600070205080204" pitchFamily="34" charset="-128"/>
              </a:rPr>
              <a:t> SEI:</a:t>
            </a:r>
          </a:p>
          <a:p>
            <a:pPr eaLnBrk="1" hangingPunct="1">
              <a:lnSpc>
                <a:spcPct val="140000"/>
              </a:lnSpc>
              <a:spcBef>
                <a:spcPts val="0"/>
              </a:spcBef>
            </a:pPr>
            <a:endParaRPr lang="en-US" altLang="en-US" dirty="0">
              <a:ea typeface="ＭＳ Ｐゴシック" panose="020B0600070205080204" pitchFamily="34" charset="-128"/>
            </a:endParaRPr>
          </a:p>
          <a:p>
            <a:pPr>
              <a:lnSpc>
                <a:spcPct val="140000"/>
              </a:lnSpc>
              <a:spcBef>
                <a:spcPts val="0"/>
              </a:spcBef>
            </a:pPr>
            <a:r>
              <a:rPr lang="en-US" altLang="en-US" dirty="0">
                <a:ea typeface="ＭＳ Ｐゴシック" panose="020B0600070205080204" pitchFamily="34" charset="-128"/>
              </a:rPr>
              <a:t>Behaviors/words: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a:lnSpc>
                <a:spcPct val="140000"/>
              </a:lnSpc>
              <a:spcBef>
                <a:spcPts val="0"/>
              </a:spcBef>
            </a:pPr>
            <a:endParaRPr lang="en-US" altLang="en-US" dirty="0">
              <a:ea typeface="ＭＳ Ｐゴシック" panose="020B0600070205080204" pitchFamily="34" charset="-128"/>
            </a:endParaRPr>
          </a:p>
          <a:p>
            <a:pPr>
              <a:lnSpc>
                <a:spcPct val="140000"/>
              </a:lnSpc>
              <a:spcBef>
                <a:spcPts val="0"/>
              </a:spcBef>
            </a:pPr>
            <a:r>
              <a:rPr lang="en-US" altLang="en-US" dirty="0">
                <a:ea typeface="ＭＳ Ｐゴシック" panose="020B0600070205080204" pitchFamily="34" charset="-128"/>
              </a:rPr>
              <a:t>How would you coach the client using SEI?</a:t>
            </a:r>
          </a:p>
        </p:txBody>
      </p:sp>
      <p:sp>
        <p:nvSpPr>
          <p:cNvPr id="55300" name="Content Placeholder 7"/>
          <p:cNvSpPr>
            <a:spLocks noGrp="1"/>
          </p:cNvSpPr>
          <p:nvPr>
            <p:ph sz="half" idx="2"/>
          </p:nvPr>
        </p:nvSpPr>
        <p:spPr>
          <a:xfrm>
            <a:off x="4571705" y="1371601"/>
            <a:ext cx="3480811" cy="3094074"/>
          </a:xfrm>
        </p:spPr>
        <p:txBody>
          <a:bodyPr>
            <a:normAutofit/>
          </a:bodyPr>
          <a:lstStyle/>
          <a:p>
            <a:pPr eaLnBrk="1" hangingPunct="1">
              <a:lnSpc>
                <a:spcPct val="140000"/>
              </a:lnSpc>
              <a:spcBef>
                <a:spcPts val="0"/>
              </a:spcBef>
            </a:pPr>
            <a:r>
              <a:rPr lang="en-US" altLang="en-US" dirty="0">
                <a:ea typeface="ＭＳ Ｐゴシック" panose="020B0600070205080204" pitchFamily="34" charset="-128"/>
              </a:rPr>
              <a:t>Think of a coaching client with </a:t>
            </a:r>
            <a:r>
              <a:rPr lang="en-US" altLang="en-US" b="1" i="1" dirty="0">
                <a:ea typeface="ＭＳ Ｐゴシック" panose="020B0600070205080204" pitchFamily="34" charset="-128"/>
              </a:rPr>
              <a:t>low</a:t>
            </a:r>
            <a:r>
              <a:rPr lang="en-US" altLang="en-US" dirty="0">
                <a:ea typeface="ＭＳ Ｐゴシック" panose="020B0600070205080204" pitchFamily="34" charset="-128"/>
              </a:rPr>
              <a:t> SEI:</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eaLnBrk="1" hangingPunct="1">
              <a:lnSpc>
                <a:spcPct val="140000"/>
              </a:lnSpc>
              <a:spcBef>
                <a:spcPts val="0"/>
              </a:spcBef>
            </a:pPr>
            <a:r>
              <a:rPr lang="en-US" altLang="en-US" dirty="0">
                <a:ea typeface="ＭＳ Ｐゴシック" panose="020B0600070205080204" pitchFamily="34" charset="-128"/>
              </a:rPr>
              <a:t>Behaviors/words: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0" indent="0" eaLnBrk="1" hangingPunct="1">
              <a:lnSpc>
                <a:spcPct val="140000"/>
              </a:lnSpc>
              <a:spcBef>
                <a:spcPts val="0"/>
              </a:spcBef>
              <a:buNone/>
            </a:pPr>
            <a:endParaRPr lang="en-US" altLang="en-US" dirty="0">
              <a:ea typeface="ＭＳ Ｐゴシック" panose="020B0600070205080204" pitchFamily="34" charset="-128"/>
            </a:endParaRPr>
          </a:p>
          <a:p>
            <a:pPr eaLnBrk="1" hangingPunct="1">
              <a:lnSpc>
                <a:spcPct val="140000"/>
              </a:lnSpc>
              <a:spcBef>
                <a:spcPts val="0"/>
              </a:spcBef>
            </a:pPr>
            <a:r>
              <a:rPr lang="en-US" altLang="en-US" dirty="0">
                <a:ea typeface="ＭＳ Ｐゴシック" panose="020B0600070205080204" pitchFamily="34" charset="-128"/>
              </a:rPr>
              <a:t>How would you coach the client using SEI?</a:t>
            </a: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4164677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additive="base">
                                        <p:cTn id="13"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anim calcmode="lin" valueType="num">
                                      <p:cBhvr additive="base">
                                        <p:cTn id="19"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300">
                                            <p:txEl>
                                              <p:pRg st="0" end="0"/>
                                            </p:txEl>
                                          </p:spTgt>
                                        </p:tgtEl>
                                        <p:attrNameLst>
                                          <p:attrName>style.visibility</p:attrName>
                                        </p:attrNameLst>
                                      </p:cBhvr>
                                      <p:to>
                                        <p:strVal val="visible"/>
                                      </p:to>
                                    </p:set>
                                    <p:anim calcmode="lin" valueType="num">
                                      <p:cBhvr additive="base">
                                        <p:cTn id="25"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300">
                                            <p:txEl>
                                              <p:pRg st="1" end="1"/>
                                            </p:txEl>
                                          </p:spTgt>
                                        </p:tgtEl>
                                        <p:attrNameLst>
                                          <p:attrName>style.visibility</p:attrName>
                                        </p:attrNameLst>
                                      </p:cBhvr>
                                      <p:to>
                                        <p:strVal val="visible"/>
                                      </p:to>
                                    </p:set>
                                    <p:anim calcmode="lin" valueType="num">
                                      <p:cBhvr additive="base">
                                        <p:cTn id="31" dur="500" fill="hold"/>
                                        <p:tgtEl>
                                          <p:spTgt spid="5530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3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300">
                                            <p:txEl>
                                              <p:pRg st="3" end="3"/>
                                            </p:txEl>
                                          </p:spTgt>
                                        </p:tgtEl>
                                        <p:attrNameLst>
                                          <p:attrName>style.visibility</p:attrName>
                                        </p:attrNameLst>
                                      </p:cBhvr>
                                      <p:to>
                                        <p:strVal val="visible"/>
                                      </p:to>
                                    </p:set>
                                    <p:anim calcmode="lin" valueType="num">
                                      <p:cBhvr additive="base">
                                        <p:cTn id="37" dur="500" fill="hold"/>
                                        <p:tgtEl>
                                          <p:spTgt spid="5530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30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0"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altLang="en-US" dirty="0">
                <a:ea typeface="ＭＳ Ｐゴシック" panose="020B0600070205080204" pitchFamily="34" charset="-128"/>
              </a:rPr>
              <a:t>Gender Differences in S+EI</a:t>
            </a:r>
          </a:p>
        </p:txBody>
      </p:sp>
      <p:sp>
        <p:nvSpPr>
          <p:cNvPr id="57347" name="Content Placeholder 2"/>
          <p:cNvSpPr>
            <a:spLocks noGrp="1"/>
          </p:cNvSpPr>
          <p:nvPr>
            <p:ph idx="1"/>
          </p:nvPr>
        </p:nvSpPr>
        <p:spPr>
          <a:xfrm>
            <a:off x="847703" y="1233377"/>
            <a:ext cx="6467497" cy="3051544"/>
          </a:xfrm>
        </p:spPr>
        <p:txBody>
          <a:bodyPr>
            <a:noAutofit/>
          </a:bodyPr>
          <a:lstStyle/>
          <a:p>
            <a:pPr eaLnBrk="1" hangingPunct="1">
              <a:spcBef>
                <a:spcPts val="0"/>
              </a:spcBef>
            </a:pPr>
            <a:r>
              <a:rPr lang="en-US" altLang="en-US" sz="1400" dirty="0">
                <a:ea typeface="ＭＳ Ｐゴシック" panose="020B0600070205080204" pitchFamily="34" charset="-128"/>
              </a:rPr>
              <a:t>Men and women have different strengths in SEI</a:t>
            </a:r>
          </a:p>
          <a:p>
            <a:pPr eaLnBrk="1" hangingPunct="1">
              <a:spcBef>
                <a:spcPts val="0"/>
              </a:spcBef>
            </a:pPr>
            <a:r>
              <a:rPr lang="en-US" altLang="en-US" sz="1400" dirty="0">
                <a:ea typeface="ＭＳ Ｐゴシック" panose="020B0600070205080204" pitchFamily="34" charset="-128"/>
              </a:rPr>
              <a:t>Men give themselves higher scores overall on emotional intelligence than women</a:t>
            </a:r>
          </a:p>
          <a:p>
            <a:pPr eaLnBrk="1" hangingPunct="1">
              <a:spcBef>
                <a:spcPts val="0"/>
              </a:spcBef>
            </a:pPr>
            <a:r>
              <a:rPr lang="en-US" altLang="en-US" sz="1400" dirty="0">
                <a:ea typeface="ＭＳ Ｐゴシック" panose="020B0600070205080204" pitchFamily="34" charset="-128"/>
              </a:rPr>
              <a:t>Women tend to have stronger skills in:</a:t>
            </a:r>
          </a:p>
          <a:p>
            <a:pPr lvl="1" eaLnBrk="1" hangingPunct="1">
              <a:spcBef>
                <a:spcPts val="0"/>
              </a:spcBef>
            </a:pPr>
            <a:r>
              <a:rPr lang="en-US" altLang="en-US" sz="1200" dirty="0">
                <a:ea typeface="ＭＳ Ｐゴシック" panose="020B0600070205080204" pitchFamily="34" charset="-128"/>
              </a:rPr>
              <a:t>Emotional self-awareness</a:t>
            </a:r>
          </a:p>
          <a:p>
            <a:pPr lvl="1" eaLnBrk="1" hangingPunct="1">
              <a:spcBef>
                <a:spcPts val="0"/>
              </a:spcBef>
            </a:pPr>
            <a:r>
              <a:rPr lang="en-US" altLang="en-US" sz="1200" dirty="0">
                <a:ea typeface="ＭＳ Ｐゴシック" panose="020B0600070205080204" pitchFamily="34" charset="-128"/>
              </a:rPr>
              <a:t>Interpersonal skills (empathy, developing others, building bonds, teamwork, and collaboration </a:t>
            </a:r>
          </a:p>
          <a:p>
            <a:pPr eaLnBrk="1" hangingPunct="1">
              <a:spcBef>
                <a:spcPts val="0"/>
              </a:spcBef>
            </a:pPr>
            <a:r>
              <a:rPr lang="en-US" altLang="en-US" sz="1400" dirty="0">
                <a:ea typeface="ＭＳ Ｐゴシック" panose="020B0600070205080204" pitchFamily="34" charset="-128"/>
              </a:rPr>
              <a:t>Men tend to have stronger skills in:</a:t>
            </a:r>
          </a:p>
          <a:p>
            <a:pPr lvl="1" eaLnBrk="1" hangingPunct="1">
              <a:spcBef>
                <a:spcPts val="0"/>
              </a:spcBef>
            </a:pPr>
            <a:r>
              <a:rPr lang="en-US" altLang="en-US" sz="1200" dirty="0">
                <a:ea typeface="ＭＳ Ｐゴシック" panose="020B0600070205080204" pitchFamily="34" charset="-128"/>
              </a:rPr>
              <a:t>Self-confidence and personal power</a:t>
            </a:r>
          </a:p>
          <a:p>
            <a:pPr lvl="1" eaLnBrk="1" hangingPunct="1">
              <a:spcBef>
                <a:spcPts val="0"/>
              </a:spcBef>
            </a:pPr>
            <a:r>
              <a:rPr lang="en-US" altLang="en-US" sz="1200" dirty="0">
                <a:ea typeface="ＭＳ Ｐゴシック" panose="020B0600070205080204" pitchFamily="34" charset="-128"/>
              </a:rPr>
              <a:t>Achievement drive</a:t>
            </a:r>
          </a:p>
          <a:p>
            <a:pPr lvl="1" eaLnBrk="1" hangingPunct="1">
              <a:spcBef>
                <a:spcPts val="0"/>
              </a:spcBef>
            </a:pPr>
            <a:r>
              <a:rPr lang="en-US" altLang="en-US" sz="1200" dirty="0">
                <a:ea typeface="ＭＳ Ｐゴシック" panose="020B0600070205080204" pitchFamily="34" charset="-128"/>
              </a:rPr>
              <a:t>Emotional self-control</a:t>
            </a:r>
          </a:p>
          <a:p>
            <a:pPr eaLnBrk="1" hangingPunct="1">
              <a:spcBef>
                <a:spcPts val="0"/>
              </a:spcBef>
            </a:pPr>
            <a:r>
              <a:rPr lang="en-US" altLang="en-US" sz="1400" dirty="0">
                <a:ea typeface="ＭＳ Ｐゴシック" panose="020B0600070205080204" pitchFamily="34" charset="-128"/>
              </a:rPr>
              <a:t>Remember, SEI can be learned and developed</a:t>
            </a:r>
          </a:p>
        </p:txBody>
      </p:sp>
      <p:sp>
        <p:nvSpPr>
          <p:cNvPr id="2" name="TextBox 1"/>
          <p:cNvSpPr txBox="1"/>
          <p:nvPr/>
        </p:nvSpPr>
        <p:spPr>
          <a:xfrm>
            <a:off x="847703" y="4284921"/>
            <a:ext cx="2512185" cy="530915"/>
          </a:xfrm>
          <a:prstGeom prst="rect">
            <a:avLst/>
          </a:prstGeom>
          <a:noFill/>
        </p:spPr>
        <p:txBody>
          <a:bodyPr wrap="square" rtlCol="0">
            <a:spAutoFit/>
          </a:bodyPr>
          <a:lstStyle/>
          <a:p>
            <a:r>
              <a:rPr lang="en-US" altLang="en-US" sz="1050" dirty="0" err="1">
                <a:latin typeface="Arial" panose="020B0604020202020204" pitchFamily="34" charset="0"/>
                <a:cs typeface="Arial" panose="020B0604020202020204" pitchFamily="34" charset="0"/>
              </a:rPr>
              <a:t>Petrides</a:t>
            </a:r>
            <a:r>
              <a:rPr lang="en-US" altLang="en-US" sz="1050" dirty="0">
                <a:latin typeface="Arial" panose="020B0604020202020204" pitchFamily="34" charset="0"/>
                <a:cs typeface="Arial" panose="020B0604020202020204" pitchFamily="34" charset="0"/>
              </a:rPr>
              <a:t> &amp; </a:t>
            </a:r>
            <a:r>
              <a:rPr lang="en-US" altLang="en-US" sz="1050" dirty="0" err="1">
                <a:latin typeface="Arial" panose="020B0604020202020204" pitchFamily="34" charset="0"/>
                <a:cs typeface="Arial" panose="020B0604020202020204" pitchFamily="34" charset="0"/>
              </a:rPr>
              <a:t>Furnham</a:t>
            </a:r>
            <a:r>
              <a:rPr lang="en-US" altLang="en-US" sz="1050" dirty="0">
                <a:latin typeface="Arial" panose="020B0604020202020204" pitchFamily="34" charset="0"/>
                <a:cs typeface="Arial" panose="020B0604020202020204" pitchFamily="34" charset="0"/>
              </a:rPr>
              <a:t> (2000)</a:t>
            </a:r>
          </a:p>
          <a:p>
            <a:endParaRPr lang="en-US" dirty="0"/>
          </a:p>
        </p:txBody>
      </p:sp>
      <p:pic>
        <p:nvPicPr>
          <p:cNvPr id="39938" name="Picture 2" descr="Image result for men and women in busines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113"/>
          <a:stretch/>
        </p:blipFill>
        <p:spPr bwMode="auto">
          <a:xfrm>
            <a:off x="6310238" y="2328890"/>
            <a:ext cx="2833762" cy="222148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6898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7347">
                                            <p:txEl>
                                              <p:pRg st="3" end="3"/>
                                            </p:txEl>
                                          </p:spTgt>
                                        </p:tgtEl>
                                        <p:attrNameLst>
                                          <p:attrName>style.visibility</p:attrName>
                                        </p:attrNameLst>
                                      </p:cBhvr>
                                      <p:to>
                                        <p:strVal val="visible"/>
                                      </p:to>
                                    </p:set>
                                    <p:anim calcmode="lin" valueType="num">
                                      <p:cBhvr additive="base">
                                        <p:cTn id="23"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 calcmode="lin" valueType="num">
                                      <p:cBhvr additive="base">
                                        <p:cTn id="27"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7347">
                                            <p:txEl>
                                              <p:pRg st="5" end="5"/>
                                            </p:txEl>
                                          </p:spTgt>
                                        </p:tgtEl>
                                        <p:attrNameLst>
                                          <p:attrName>style.visibility</p:attrName>
                                        </p:attrNameLst>
                                      </p:cBhvr>
                                      <p:to>
                                        <p:strVal val="visible"/>
                                      </p:to>
                                    </p:set>
                                    <p:anim calcmode="lin" valueType="num">
                                      <p:cBhvr additive="base">
                                        <p:cTn id="33"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734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 calcmode="lin" valueType="num">
                                      <p:cBhvr additive="base">
                                        <p:cTn id="37"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3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7347">
                                            <p:txEl>
                                              <p:pRg st="7" end="7"/>
                                            </p:txEl>
                                          </p:spTgt>
                                        </p:tgtEl>
                                        <p:attrNameLst>
                                          <p:attrName>style.visibility</p:attrName>
                                        </p:attrNameLst>
                                      </p:cBhvr>
                                      <p:to>
                                        <p:strVal val="visible"/>
                                      </p:to>
                                    </p:set>
                                    <p:anim calcmode="lin" valueType="num">
                                      <p:cBhvr additive="base">
                                        <p:cTn id="41" dur="5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73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347">
                                            <p:txEl>
                                              <p:pRg st="8" end="8"/>
                                            </p:txEl>
                                          </p:spTgt>
                                        </p:tgtEl>
                                        <p:attrNameLst>
                                          <p:attrName>style.visibility</p:attrName>
                                        </p:attrNameLst>
                                      </p:cBhvr>
                                      <p:to>
                                        <p:strVal val="visible"/>
                                      </p:to>
                                    </p:set>
                                    <p:anim calcmode="lin" valueType="num">
                                      <p:cBhvr additive="base">
                                        <p:cTn id="45" dur="500" fill="hold"/>
                                        <p:tgtEl>
                                          <p:spTgt spid="5734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73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7347">
                                            <p:txEl>
                                              <p:pRg st="9" end="9"/>
                                            </p:txEl>
                                          </p:spTgt>
                                        </p:tgtEl>
                                        <p:attrNameLst>
                                          <p:attrName>style.visibility</p:attrName>
                                        </p:attrNameLst>
                                      </p:cBhvr>
                                      <p:to>
                                        <p:strVal val="visible"/>
                                      </p:to>
                                    </p:set>
                                    <p:anim calcmode="lin" valueType="num">
                                      <p:cBhvr additive="base">
                                        <p:cTn id="51" dur="500" fill="hold"/>
                                        <p:tgtEl>
                                          <p:spTgt spid="5734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734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The Smarts that Count</a:t>
            </a:r>
          </a:p>
        </p:txBody>
      </p:sp>
      <p:sp>
        <p:nvSpPr>
          <p:cNvPr id="58371" name="Content Placeholder 4"/>
          <p:cNvSpPr>
            <a:spLocks noGrp="1"/>
          </p:cNvSpPr>
          <p:nvPr>
            <p:ph idx="1"/>
          </p:nvPr>
        </p:nvSpPr>
        <p:spPr>
          <a:xfrm>
            <a:off x="847703" y="1374329"/>
            <a:ext cx="7202456" cy="2910592"/>
          </a:xfrm>
        </p:spPr>
        <p:txBody>
          <a:bodyPr>
            <a:noAutofit/>
          </a:bodyPr>
          <a:lstStyle/>
          <a:p>
            <a:pPr eaLnBrk="1" hangingPunct="1">
              <a:lnSpc>
                <a:spcPct val="140000"/>
              </a:lnSpc>
              <a:spcBef>
                <a:spcPts val="0"/>
              </a:spcBef>
            </a:pPr>
            <a:r>
              <a:rPr lang="en-US" altLang="en-US" sz="1600" dirty="0">
                <a:ea typeface="ＭＳ Ｐゴシック" panose="020B0600070205080204" pitchFamily="34" charset="-128"/>
              </a:rPr>
              <a:t>EQ ≠ IQ</a:t>
            </a:r>
          </a:p>
          <a:p>
            <a:pPr eaLnBrk="1" hangingPunct="1">
              <a:lnSpc>
                <a:spcPct val="140000"/>
              </a:lnSpc>
              <a:spcBef>
                <a:spcPts val="0"/>
              </a:spcBef>
            </a:pPr>
            <a:r>
              <a:rPr lang="en-US" altLang="en-US" sz="1600" dirty="0">
                <a:ea typeface="ＭＳ Ｐゴシック" panose="020B0600070205080204" pitchFamily="34" charset="-128"/>
              </a:rPr>
              <a:t>Similar IQs ≠ similar performance</a:t>
            </a:r>
          </a:p>
          <a:p>
            <a:pPr eaLnBrk="1" hangingPunct="1">
              <a:lnSpc>
                <a:spcPct val="140000"/>
              </a:lnSpc>
              <a:spcBef>
                <a:spcPts val="0"/>
              </a:spcBef>
            </a:pPr>
            <a:r>
              <a:rPr lang="en-US" altLang="en-US" sz="1600" dirty="0">
                <a:ea typeface="ＭＳ Ｐゴシック" panose="020B0600070205080204" pitchFamily="34" charset="-128"/>
              </a:rPr>
              <a:t>The competitive edge is emotional intelligence</a:t>
            </a:r>
          </a:p>
          <a:p>
            <a:pPr eaLnBrk="1" hangingPunct="1">
              <a:lnSpc>
                <a:spcPct val="140000"/>
              </a:lnSpc>
              <a:spcBef>
                <a:spcPts val="0"/>
              </a:spcBef>
            </a:pPr>
            <a:r>
              <a:rPr lang="en-US" altLang="en-US" sz="1600" dirty="0">
                <a:ea typeface="ＭＳ Ｐゴシック" panose="020B0600070205080204" pitchFamily="34" charset="-128"/>
              </a:rPr>
              <a:t>Success = 80% EQ, 20% IQ (Goleman, 1998)</a:t>
            </a:r>
          </a:p>
          <a:p>
            <a:pPr eaLnBrk="1" hangingPunct="1">
              <a:lnSpc>
                <a:spcPct val="140000"/>
              </a:lnSpc>
              <a:spcBef>
                <a:spcPts val="0"/>
              </a:spcBef>
            </a:pPr>
            <a:r>
              <a:rPr lang="en-US" altLang="en-US" sz="1600" dirty="0">
                <a:ea typeface="ＭＳ Ｐゴシック" panose="020B0600070205080204" pitchFamily="34" charset="-128"/>
              </a:rPr>
              <a:t>S+EI can be learned – it takes:</a:t>
            </a:r>
          </a:p>
          <a:p>
            <a:pPr lvl="1" eaLnBrk="1" hangingPunct="1">
              <a:lnSpc>
                <a:spcPct val="140000"/>
              </a:lnSpc>
              <a:spcBef>
                <a:spcPts val="0"/>
              </a:spcBef>
            </a:pPr>
            <a:r>
              <a:rPr lang="en-US" altLang="en-US" sz="1600" dirty="0">
                <a:ea typeface="ＭＳ Ｐゴシック" panose="020B0600070205080204" pitchFamily="34" charset="-128"/>
              </a:rPr>
              <a:t>Awareness, Time, Patience, Commitment</a:t>
            </a:r>
          </a:p>
          <a:p>
            <a:pPr eaLnBrk="1" hangingPunct="1">
              <a:lnSpc>
                <a:spcPct val="140000"/>
              </a:lnSpc>
              <a:spcBef>
                <a:spcPts val="0"/>
              </a:spcBef>
            </a:pPr>
            <a:r>
              <a:rPr lang="en-US" altLang="en-US" sz="1600" dirty="0">
                <a:ea typeface="ＭＳ Ｐゴシック" panose="020B0600070205080204" pitchFamily="34" charset="-128"/>
              </a:rPr>
              <a:t>Benefits for the individual, team and organization are not only worthwhile but invigorating.</a:t>
            </a: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731398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8371">
                                            <p:txEl>
                                              <p:pRg st="5" end="5"/>
                                            </p:txEl>
                                          </p:spTgt>
                                        </p:tgtEl>
                                        <p:attrNameLst>
                                          <p:attrName>style.visibility</p:attrName>
                                        </p:attrNameLst>
                                      </p:cBhvr>
                                      <p:to>
                                        <p:strVal val="visible"/>
                                      </p:to>
                                    </p:set>
                                    <p:anim calcmode="lin" valueType="num">
                                      <p:cBhvr additive="base">
                                        <p:cTn id="35"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8371">
                                            <p:txEl>
                                              <p:pRg st="6" end="6"/>
                                            </p:txEl>
                                          </p:spTgt>
                                        </p:tgtEl>
                                        <p:attrNameLst>
                                          <p:attrName>style.visibility</p:attrName>
                                        </p:attrNameLst>
                                      </p:cBhvr>
                                      <p:to>
                                        <p:strVal val="visible"/>
                                      </p:to>
                                    </p:set>
                                    <p:anim calcmode="lin" valueType="num">
                                      <p:cBhvr additive="base">
                                        <p:cTn id="41"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le 4"/>
          <p:cNvSpPr>
            <a:spLocks noGrp="1"/>
          </p:cNvSpPr>
          <p:nvPr>
            <p:ph type="title"/>
          </p:nvPr>
        </p:nvSpPr>
        <p:spPr/>
        <p:txBody>
          <a:bodyPr/>
          <a:lstStyle/>
          <a:p>
            <a:pPr eaLnBrk="1" hangingPunct="1"/>
            <a:r>
              <a:rPr lang="en-US" altLang="en-US" dirty="0">
                <a:ea typeface="ＭＳ Ｐゴシック" panose="020B0600070205080204" pitchFamily="34" charset="-128"/>
              </a:rPr>
              <a:t>The Medical Case for SEI</a:t>
            </a:r>
          </a:p>
        </p:txBody>
      </p:sp>
      <p:sp>
        <p:nvSpPr>
          <p:cNvPr id="62466" name="Content Placeholder 6"/>
          <p:cNvSpPr>
            <a:spLocks noGrp="1"/>
          </p:cNvSpPr>
          <p:nvPr>
            <p:ph idx="1"/>
          </p:nvPr>
        </p:nvSpPr>
        <p:spPr/>
        <p:txBody>
          <a:bodyPr/>
          <a:lstStyle/>
          <a:p>
            <a:pPr eaLnBrk="1" hangingPunct="1">
              <a:buFont typeface="Arial" panose="020B0604020202020204" pitchFamily="34" charset="0"/>
              <a:buNone/>
            </a:pPr>
            <a:r>
              <a:rPr lang="en-US" altLang="en-US" dirty="0">
                <a:ea typeface="ＭＳ Ｐゴシック" panose="020B0600070205080204" pitchFamily="34" charset="-128"/>
              </a:rPr>
              <a:t>The “Big Three” Negative Emotions</a:t>
            </a:r>
          </a:p>
          <a:p>
            <a:r>
              <a:rPr lang="en-US" altLang="en-US" dirty="0">
                <a:ea typeface="ＭＳ Ｐゴシック" panose="020B0600070205080204" pitchFamily="34" charset="-128"/>
              </a:rPr>
              <a:t>Anger/hostility</a:t>
            </a:r>
          </a:p>
          <a:p>
            <a:r>
              <a:rPr lang="en-US" altLang="en-US" dirty="0">
                <a:ea typeface="ＭＳ Ｐゴシック" panose="020B0600070205080204" pitchFamily="34" charset="-128"/>
              </a:rPr>
              <a:t>Anxiety/fear</a:t>
            </a:r>
          </a:p>
          <a:p>
            <a:r>
              <a:rPr lang="en-US" altLang="en-US" dirty="0">
                <a:ea typeface="ＭＳ Ｐゴシック" panose="020B0600070205080204" pitchFamily="34" charset="-128"/>
              </a:rPr>
              <a:t>Sadness/depression</a:t>
            </a:r>
          </a:p>
          <a:p>
            <a:pPr eaLnBrk="1" hangingPunct="1">
              <a:buFont typeface="Arial" panose="020B0604020202020204" pitchFamily="34" charset="0"/>
              <a:buNone/>
            </a:pPr>
            <a:endParaRPr lang="en-US" altLang="en-US" dirty="0">
              <a:ea typeface="ＭＳ Ｐゴシック" panose="020B0600070205080204" pitchFamily="34" charset="-128"/>
            </a:endParaRPr>
          </a:p>
        </p:txBody>
      </p:sp>
      <p:pic>
        <p:nvPicPr>
          <p:cNvPr id="3" name="Picture 2"/>
          <p:cNvPicPr>
            <a:picLocks noChangeAspect="1"/>
          </p:cNvPicPr>
          <p:nvPr/>
        </p:nvPicPr>
        <p:blipFill rotWithShape="1">
          <a:blip r:embed="rId2"/>
          <a:srcRect t="3210"/>
          <a:stretch/>
        </p:blipFill>
        <p:spPr>
          <a:xfrm>
            <a:off x="4901608" y="1774843"/>
            <a:ext cx="3293435" cy="2476740"/>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020189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5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6">
                                            <p:txEl>
                                              <p:pRg st="1" end="1"/>
                                            </p:txEl>
                                          </p:spTgt>
                                        </p:tgtEl>
                                        <p:attrNameLst>
                                          <p:attrName>style.visibility</p:attrName>
                                        </p:attrNameLst>
                                      </p:cBhvr>
                                      <p:to>
                                        <p:strVal val="visible"/>
                                      </p:to>
                                    </p:set>
                                    <p:anim calcmode="lin" valueType="num">
                                      <p:cBhvr additive="base">
                                        <p:cTn id="13" dur="500" fill="hold"/>
                                        <p:tgtEl>
                                          <p:spTgt spid="62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6">
                                            <p:txEl>
                                              <p:pRg st="2" end="2"/>
                                            </p:txEl>
                                          </p:spTgt>
                                        </p:tgtEl>
                                        <p:attrNameLst>
                                          <p:attrName>style.visibility</p:attrName>
                                        </p:attrNameLst>
                                      </p:cBhvr>
                                      <p:to>
                                        <p:strVal val="visible"/>
                                      </p:to>
                                    </p:set>
                                    <p:anim calcmode="lin" valueType="num">
                                      <p:cBhvr additive="base">
                                        <p:cTn id="19" dur="500" fill="hold"/>
                                        <p:tgtEl>
                                          <p:spTgt spid="624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6">
                                            <p:txEl>
                                              <p:pRg st="3" end="3"/>
                                            </p:txEl>
                                          </p:spTgt>
                                        </p:tgtEl>
                                        <p:attrNameLst>
                                          <p:attrName>style.visibility</p:attrName>
                                        </p:attrNameLst>
                                      </p:cBhvr>
                                      <p:to>
                                        <p:strVal val="visible"/>
                                      </p:to>
                                    </p:set>
                                    <p:anim calcmode="lin" valueType="num">
                                      <p:cBhvr additive="base">
                                        <p:cTn id="25" dur="500" fill="hold"/>
                                        <p:tgtEl>
                                          <p:spTgt spid="624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Anger</a:t>
            </a:r>
            <a:r>
              <a:rPr lang="en-US" altLang="en-US" sz="3600">
                <a:ea typeface="ＭＳ Ｐゴシック" panose="020B0600070205080204" pitchFamily="34" charset="-128"/>
              </a:rPr>
              <a:t> </a:t>
            </a:r>
          </a:p>
        </p:txBody>
      </p:sp>
      <p:sp>
        <p:nvSpPr>
          <p:cNvPr id="63491" name="Content Placeholder 4"/>
          <p:cNvSpPr>
            <a:spLocks noGrp="1"/>
          </p:cNvSpPr>
          <p:nvPr>
            <p:ph idx="1"/>
          </p:nvPr>
        </p:nvSpPr>
        <p:spPr>
          <a:xfrm>
            <a:off x="847703" y="1501920"/>
            <a:ext cx="7202456" cy="2597839"/>
          </a:xfrm>
        </p:spPr>
        <p:txBody>
          <a:bodyPr>
            <a:normAutofit/>
          </a:bodyPr>
          <a:lstStyle/>
          <a:p>
            <a:pPr eaLnBrk="1" hangingPunct="1"/>
            <a:r>
              <a:rPr lang="en-US" altLang="en-US" sz="1800" dirty="0">
                <a:ea typeface="ＭＳ Ｐゴシック" panose="020B0600070205080204" pitchFamily="34" charset="-128"/>
              </a:rPr>
              <a:t>Long-term studies lasting 3-7 years</a:t>
            </a:r>
          </a:p>
          <a:p>
            <a:pPr eaLnBrk="1" hangingPunct="1"/>
            <a:r>
              <a:rPr lang="en-US" altLang="en-US" sz="1800" dirty="0">
                <a:ea typeface="ＭＳ Ｐゴシック" panose="020B0600070205080204" pitchFamily="34" charset="-128"/>
              </a:rPr>
              <a:t>People who report high levels of anger on a frequent basis had </a:t>
            </a:r>
            <a:r>
              <a:rPr lang="en-US" altLang="en-US" sz="1800" b="1" dirty="0">
                <a:ea typeface="ＭＳ Ｐゴシック" panose="020B0600070205080204" pitchFamily="34" charset="-128"/>
              </a:rPr>
              <a:t>double</a:t>
            </a:r>
            <a:r>
              <a:rPr lang="en-US" altLang="en-US" sz="1800" dirty="0">
                <a:ea typeface="ＭＳ Ｐゴシック" panose="020B0600070205080204" pitchFamily="34" charset="-128"/>
              </a:rPr>
              <a:t> the chance of a cardiac event </a:t>
            </a:r>
            <a:r>
              <a:rPr lang="en-US" altLang="en-US" sz="1800" b="1" i="1" dirty="0">
                <a:ea typeface="ＭＳ Ｐゴシック" panose="020B0600070205080204" pitchFamily="34" charset="-128"/>
              </a:rPr>
              <a:t>if</a:t>
            </a:r>
            <a:r>
              <a:rPr lang="en-US" altLang="en-US" sz="1800" dirty="0">
                <a:ea typeface="ＭＳ Ｐゴシック" panose="020B0600070205080204" pitchFamily="34" charset="-128"/>
              </a:rPr>
              <a:t> they were initially healthy</a:t>
            </a:r>
          </a:p>
          <a:p>
            <a:pPr eaLnBrk="1" hangingPunct="1"/>
            <a:r>
              <a:rPr lang="en-US" altLang="en-US" sz="1800" dirty="0">
                <a:ea typeface="ＭＳ Ｐゴシック" panose="020B0600070205080204" pitchFamily="34" charset="-128"/>
              </a:rPr>
              <a:t>For individuals with existing heart disease, anger led to a </a:t>
            </a:r>
            <a:r>
              <a:rPr lang="en-US" altLang="en-US" sz="1800" b="1" dirty="0">
                <a:ea typeface="ＭＳ Ｐゴシック" panose="020B0600070205080204" pitchFamily="34" charset="-128"/>
              </a:rPr>
              <a:t>seven-fold</a:t>
            </a:r>
            <a:r>
              <a:rPr lang="en-US" altLang="en-US" sz="1800" dirty="0">
                <a:ea typeface="ＭＳ Ｐゴシック" panose="020B0600070205080204" pitchFamily="34" charset="-128"/>
              </a:rPr>
              <a:t> increase in their risk for another cardiac event</a:t>
            </a: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2" name="TextBox 1"/>
          <p:cNvSpPr txBox="1"/>
          <p:nvPr/>
        </p:nvSpPr>
        <p:spPr>
          <a:xfrm>
            <a:off x="847703" y="4274288"/>
            <a:ext cx="3277730" cy="530915"/>
          </a:xfrm>
          <a:prstGeom prst="rect">
            <a:avLst/>
          </a:prstGeom>
          <a:noFill/>
        </p:spPr>
        <p:txBody>
          <a:bodyPr wrap="square" rtlCol="0">
            <a:spAutoFit/>
          </a:bodyPr>
          <a:lstStyle/>
          <a:p>
            <a:r>
              <a:rPr lang="en-US" altLang="en-US" sz="1050" dirty="0" err="1">
                <a:latin typeface="Arial" panose="020B0604020202020204" pitchFamily="34" charset="0"/>
                <a:ea typeface="ＭＳ Ｐゴシック" panose="020B0600070205080204" pitchFamily="34" charset="-128"/>
                <a:cs typeface="Arial" panose="020B0604020202020204" pitchFamily="34" charset="0"/>
              </a:rPr>
              <a:t>Koskenvuo</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050" i="1" dirty="0">
                <a:latin typeface="Arial" panose="020B0604020202020204" pitchFamily="34" charset="0"/>
                <a:ea typeface="ＭＳ Ｐゴシック" panose="020B0600070205080204" pitchFamily="34" charset="-128"/>
                <a:cs typeface="Arial" panose="020B0604020202020204" pitchFamily="34" charset="0"/>
              </a:rPr>
              <a:t>Psychosomatic Medicine</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1988.</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013382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Emotions &amp; Heart Disease</a:t>
            </a:r>
          </a:p>
        </p:txBody>
      </p:sp>
      <p:sp>
        <p:nvSpPr>
          <p:cNvPr id="64515" name="Content Placeholder 4"/>
          <p:cNvSpPr>
            <a:spLocks noGrp="1"/>
          </p:cNvSpPr>
          <p:nvPr>
            <p:ph idx="1"/>
          </p:nvPr>
        </p:nvSpPr>
        <p:spPr/>
        <p:txBody>
          <a:bodyPr>
            <a:normAutofit/>
          </a:bodyPr>
          <a:lstStyle/>
          <a:p>
            <a:pPr eaLnBrk="1" hangingPunct="1"/>
            <a:r>
              <a:rPr lang="en-US" altLang="en-US" sz="1800" dirty="0">
                <a:ea typeface="ＭＳ Ｐゴシック" panose="020B0600070205080204" pitchFamily="34" charset="-128"/>
              </a:rPr>
              <a:t>A Harvard Medical School study of 1,623 heart attack survivors found that when subjects got angry during emotional conflicts, their risk of subsequent heart attacks was more than double that of those who remained calm.</a:t>
            </a:r>
          </a:p>
        </p:txBody>
      </p:sp>
      <p:sp>
        <p:nvSpPr>
          <p:cNvPr id="2" name="TextBox 1"/>
          <p:cNvSpPr txBox="1"/>
          <p:nvPr/>
        </p:nvSpPr>
        <p:spPr>
          <a:xfrm>
            <a:off x="847702" y="4295553"/>
            <a:ext cx="6658883" cy="530915"/>
          </a:xfrm>
          <a:prstGeom prst="rect">
            <a:avLst/>
          </a:prstGeom>
          <a:noFill/>
        </p:spPr>
        <p:txBody>
          <a:bodyPr wrap="square" rtlCol="0">
            <a:spAutoFit/>
          </a:bodyPr>
          <a:lstStyle/>
          <a:p>
            <a:r>
              <a:rPr lang="en-US" altLang="en-US" sz="1050" dirty="0" err="1">
                <a:latin typeface="Arial" panose="020B0604020202020204" pitchFamily="34" charset="0"/>
                <a:ea typeface="ＭＳ Ｐゴシック" panose="020B0600070205080204" pitchFamily="34" charset="-128"/>
                <a:cs typeface="Arial" panose="020B0604020202020204" pitchFamily="34" charset="0"/>
              </a:rPr>
              <a:t>Mittleman</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M.A., Triggering of acute myocardial infarction onset by episodes  of anger.  </a:t>
            </a:r>
            <a:r>
              <a:rPr lang="en-US" altLang="en-US" sz="1050" i="1" dirty="0">
                <a:latin typeface="Arial" panose="020B0604020202020204" pitchFamily="34" charset="0"/>
                <a:ea typeface="ＭＳ Ｐゴシック" panose="020B0600070205080204" pitchFamily="34" charset="-128"/>
                <a:cs typeface="Arial" panose="020B0604020202020204" pitchFamily="34" charset="0"/>
              </a:rPr>
              <a:t>Circulation</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1995.</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21637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Hostility</a:t>
            </a:r>
          </a:p>
        </p:txBody>
      </p:sp>
      <p:sp>
        <p:nvSpPr>
          <p:cNvPr id="65539" name="Content Placeholder 4"/>
          <p:cNvSpPr>
            <a:spLocks noGrp="1"/>
          </p:cNvSpPr>
          <p:nvPr>
            <p:ph idx="1"/>
          </p:nvPr>
        </p:nvSpPr>
        <p:spPr>
          <a:xfrm>
            <a:off x="847703" y="1501920"/>
            <a:ext cx="7202456" cy="2597839"/>
          </a:xfrm>
        </p:spPr>
        <p:txBody>
          <a:bodyPr>
            <a:normAutofit fontScale="85000" lnSpcReduction="20000"/>
          </a:bodyPr>
          <a:lstStyle/>
          <a:p>
            <a:r>
              <a:rPr lang="en-US" altLang="en-US" sz="2250" dirty="0">
                <a:ea typeface="ＭＳ Ｐゴシック" panose="020B0600070205080204" pitchFamily="34" charset="-128"/>
              </a:rPr>
              <a:t>Duke University medical students</a:t>
            </a:r>
          </a:p>
          <a:p>
            <a:r>
              <a:rPr lang="en-US" altLang="en-US" sz="2250" dirty="0">
                <a:ea typeface="ＭＳ Ｐゴシック" panose="020B0600070205080204" pitchFamily="34" charset="-128"/>
              </a:rPr>
              <a:t>Hostility scores in med school and 25 years later</a:t>
            </a:r>
          </a:p>
          <a:p>
            <a:pPr eaLnBrk="1" hangingPunct="1"/>
            <a:r>
              <a:rPr lang="en-US" altLang="en-US" sz="2250" dirty="0">
                <a:ea typeface="ＭＳ Ｐゴシック" panose="020B0600070205080204" pitchFamily="34" charset="-128"/>
              </a:rPr>
              <a:t>More of a personality/attitudinal style of viewing the world and other people</a:t>
            </a:r>
          </a:p>
          <a:p>
            <a:pPr eaLnBrk="1" hangingPunct="1"/>
            <a:r>
              <a:rPr lang="en-US" altLang="en-US" sz="2250" dirty="0">
                <a:ea typeface="ＭＳ Ｐゴシック" panose="020B0600070205080204" pitchFamily="34" charset="-128"/>
              </a:rPr>
              <a:t>Those with higher hostility scores had almost </a:t>
            </a:r>
            <a:r>
              <a:rPr lang="en-US" altLang="en-US" sz="2250" b="1" dirty="0">
                <a:ea typeface="ＭＳ Ｐゴシック" panose="020B0600070205080204" pitchFamily="34" charset="-128"/>
              </a:rPr>
              <a:t>5 times more heart disease</a:t>
            </a:r>
            <a:r>
              <a:rPr lang="en-US" altLang="en-US" sz="2250" dirty="0">
                <a:ea typeface="ＭＳ Ｐゴシック" panose="020B0600070205080204" pitchFamily="34" charset="-128"/>
              </a:rPr>
              <a:t> and </a:t>
            </a:r>
            <a:r>
              <a:rPr lang="en-US" altLang="en-US" sz="2250" b="1" dirty="0">
                <a:ea typeface="ＭＳ Ｐゴシック" panose="020B0600070205080204" pitchFamily="34" charset="-128"/>
              </a:rPr>
              <a:t>more than 5 times the death rate</a:t>
            </a:r>
            <a:r>
              <a:rPr lang="en-US" altLang="en-US" sz="2250" dirty="0">
                <a:ea typeface="ＭＳ Ｐゴシック" panose="020B0600070205080204" pitchFamily="34" charset="-128"/>
              </a:rPr>
              <a:t> than those with low-moderate scores</a:t>
            </a:r>
          </a:p>
          <a:p>
            <a:pPr marL="257175" lvl="3" indent="-257175">
              <a:buNone/>
            </a:pPr>
            <a:endParaRPr lang="en-US" altLang="en-US" sz="1350" dirty="0">
              <a:solidFill>
                <a:srgbClr val="5F8C32"/>
              </a:solidFill>
              <a:ea typeface="ＭＳ Ｐゴシック" panose="020B0600070205080204" pitchFamily="34" charset="-128"/>
            </a:endParaRPr>
          </a:p>
          <a:p>
            <a:pPr eaLnBrk="1" hangingPunct="1"/>
            <a:endParaRPr lang="en-US" altLang="en-US" sz="2250" dirty="0">
              <a:ea typeface="ＭＳ Ｐゴシック" panose="020B0600070205080204" pitchFamily="34" charset="-128"/>
            </a:endParaRPr>
          </a:p>
        </p:txBody>
      </p:sp>
      <p:sp>
        <p:nvSpPr>
          <p:cNvPr id="2" name="TextBox 1"/>
          <p:cNvSpPr txBox="1"/>
          <p:nvPr/>
        </p:nvSpPr>
        <p:spPr>
          <a:xfrm>
            <a:off x="847703" y="4255830"/>
            <a:ext cx="4808818" cy="261610"/>
          </a:xfrm>
          <a:prstGeom prst="rect">
            <a:avLst/>
          </a:prstGeom>
          <a:noFill/>
        </p:spPr>
        <p:txBody>
          <a:bodyPr wrap="square" rtlCol="0">
            <a:spAutoFit/>
          </a:bodyPr>
          <a:lstStyle/>
          <a:p>
            <a:pPr marL="257175" lvl="3" indent="-257175">
              <a:buNone/>
            </a:pPr>
            <a:r>
              <a:rPr lang="en-US" altLang="en-US" sz="1050" dirty="0" err="1">
                <a:latin typeface="Arial" panose="020B0604020202020204" pitchFamily="34" charset="0"/>
                <a:cs typeface="Arial" panose="020B0604020202020204" pitchFamily="34" charset="0"/>
              </a:rPr>
              <a:t>Kawachi</a:t>
            </a:r>
            <a:r>
              <a:rPr lang="en-US" altLang="en-US" sz="1050" dirty="0">
                <a:latin typeface="Arial" panose="020B0604020202020204" pitchFamily="34" charset="0"/>
                <a:cs typeface="Arial" panose="020B0604020202020204" pitchFamily="34" charset="0"/>
              </a:rPr>
              <a:t>, </a:t>
            </a:r>
            <a:r>
              <a:rPr lang="en-US" altLang="en-US" sz="1050" i="1" dirty="0">
                <a:latin typeface="Arial" panose="020B0604020202020204" pitchFamily="34" charset="0"/>
                <a:cs typeface="Arial" panose="020B0604020202020204" pitchFamily="34" charset="0"/>
              </a:rPr>
              <a:t>American Journal of Public Health, </a:t>
            </a:r>
            <a:r>
              <a:rPr lang="en-US" altLang="en-US" sz="1050" dirty="0">
                <a:latin typeface="Arial" panose="020B0604020202020204" pitchFamily="34" charset="0"/>
                <a:cs typeface="Arial" panose="020B0604020202020204" pitchFamily="34" charset="0"/>
              </a:rPr>
              <a:t>1997.</a:t>
            </a:r>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855551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Anxiety</a:t>
            </a:r>
          </a:p>
        </p:txBody>
      </p:sp>
      <p:sp>
        <p:nvSpPr>
          <p:cNvPr id="66563" name="Content Placeholder 4"/>
          <p:cNvSpPr>
            <a:spLocks noGrp="1"/>
          </p:cNvSpPr>
          <p:nvPr>
            <p:ph idx="1"/>
          </p:nvPr>
        </p:nvSpPr>
        <p:spPr/>
        <p:txBody>
          <a:bodyPr>
            <a:normAutofit/>
          </a:bodyPr>
          <a:lstStyle/>
          <a:p>
            <a:r>
              <a:rPr lang="en-US" altLang="en-US" sz="1800" dirty="0">
                <a:ea typeface="ＭＳ Ｐゴシック" panose="020B0600070205080204" pitchFamily="34" charset="-128"/>
              </a:rPr>
              <a:t>More than10 studies on anxiety and heart disease</a:t>
            </a:r>
          </a:p>
          <a:p>
            <a:r>
              <a:rPr lang="en-US" altLang="en-US" sz="1800" dirty="0">
                <a:ea typeface="ＭＳ Ｐゴシック" panose="020B0600070205080204" pitchFamily="34" charset="-128"/>
              </a:rPr>
              <a:t>Over 40,000 participants</a:t>
            </a:r>
          </a:p>
          <a:p>
            <a:pPr eaLnBrk="1" hangingPunct="1"/>
            <a:r>
              <a:rPr lang="en-US" altLang="en-US" sz="1800" dirty="0">
                <a:ea typeface="ＭＳ Ｐゴシック" panose="020B0600070205080204" pitchFamily="34" charset="-128"/>
              </a:rPr>
              <a:t>Symptoms:  worry, irritability, difficulty concentrating, muscle tension</a:t>
            </a:r>
          </a:p>
          <a:p>
            <a:pPr eaLnBrk="1" hangingPunct="1"/>
            <a:r>
              <a:rPr lang="en-US" altLang="en-US" sz="1800" b="1" dirty="0">
                <a:ea typeface="ＭＳ Ｐゴシック" panose="020B0600070205080204" pitchFamily="34" charset="-128"/>
              </a:rPr>
              <a:t>Risk of heart disease is 2-7 times higher in people with high levels of anxiety compared with people having lower anxiety</a:t>
            </a:r>
            <a:endParaRPr lang="en-US" altLang="en-US" b="1"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2" name="TextBox 1"/>
          <p:cNvSpPr txBox="1"/>
          <p:nvPr/>
        </p:nvSpPr>
        <p:spPr>
          <a:xfrm>
            <a:off x="847703" y="4253023"/>
            <a:ext cx="4468576" cy="530915"/>
          </a:xfrm>
          <a:prstGeom prst="rect">
            <a:avLst/>
          </a:prstGeom>
          <a:noFill/>
        </p:spPr>
        <p:txBody>
          <a:bodyPr wrap="square" rtlCol="0">
            <a:spAutoFit/>
          </a:bodyPr>
          <a:lstStyle/>
          <a:p>
            <a:r>
              <a:rPr lang="en-US" altLang="en-US" sz="1050" dirty="0" err="1">
                <a:latin typeface="Arial" panose="020B0604020202020204" pitchFamily="34" charset="0"/>
                <a:cs typeface="Arial" panose="020B0604020202020204" pitchFamily="34" charset="0"/>
              </a:rPr>
              <a:t>Kubzansky</a:t>
            </a:r>
            <a:r>
              <a:rPr lang="en-US" altLang="en-US" sz="1050" dirty="0">
                <a:latin typeface="Arial" panose="020B0604020202020204" pitchFamily="34" charset="0"/>
                <a:cs typeface="Arial" panose="020B0604020202020204" pitchFamily="34" charset="0"/>
              </a:rPr>
              <a:t> &amp; </a:t>
            </a:r>
            <a:r>
              <a:rPr lang="en-US" altLang="en-US" sz="1050" dirty="0" err="1">
                <a:latin typeface="Arial" panose="020B0604020202020204" pitchFamily="34" charset="0"/>
                <a:cs typeface="Arial" panose="020B0604020202020204" pitchFamily="34" charset="0"/>
              </a:rPr>
              <a:t>Kawachi</a:t>
            </a:r>
            <a:r>
              <a:rPr lang="en-US" altLang="en-US" sz="1050" dirty="0">
                <a:latin typeface="Arial" panose="020B0604020202020204" pitchFamily="34" charset="0"/>
                <a:cs typeface="Arial" panose="020B0604020202020204" pitchFamily="34" charset="0"/>
              </a:rPr>
              <a:t>, </a:t>
            </a:r>
            <a:r>
              <a:rPr lang="en-US" altLang="en-US" sz="1050" i="1" dirty="0">
                <a:latin typeface="Arial" panose="020B0604020202020204" pitchFamily="34" charset="0"/>
                <a:cs typeface="Arial" panose="020B0604020202020204" pitchFamily="34" charset="0"/>
              </a:rPr>
              <a:t>Annals of Behavioral Medicine</a:t>
            </a:r>
            <a:r>
              <a:rPr lang="en-US" altLang="en-US" sz="1050" dirty="0">
                <a:latin typeface="Arial" panose="020B0604020202020204" pitchFamily="34" charset="0"/>
                <a:cs typeface="Arial" panose="020B0604020202020204" pitchFamily="34" charset="0"/>
              </a:rPr>
              <a:t>, 2000.</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716356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Depression</a:t>
            </a:r>
          </a:p>
        </p:txBody>
      </p:sp>
      <p:sp>
        <p:nvSpPr>
          <p:cNvPr id="67587" name="Content Placeholder 4"/>
          <p:cNvSpPr>
            <a:spLocks noGrp="1"/>
          </p:cNvSpPr>
          <p:nvPr>
            <p:ph idx="1"/>
          </p:nvPr>
        </p:nvSpPr>
        <p:spPr/>
        <p:txBody>
          <a:bodyPr/>
          <a:lstStyle/>
          <a:p>
            <a:pPr eaLnBrk="1" hangingPunct="1"/>
            <a:r>
              <a:rPr lang="en-US" altLang="en-US" sz="1800" dirty="0">
                <a:ea typeface="ＭＳ Ｐゴシック" panose="020B0600070205080204" pitchFamily="34" charset="-128"/>
              </a:rPr>
              <a:t> 20 long-term studies</a:t>
            </a:r>
          </a:p>
          <a:p>
            <a:pPr eaLnBrk="1" hangingPunct="1"/>
            <a:r>
              <a:rPr lang="en-US" altLang="en-US" sz="1800" dirty="0">
                <a:ea typeface="ＭＳ Ｐゴシック" panose="020B0600070205080204" pitchFamily="34" charset="-128"/>
              </a:rPr>
              <a:t>Over 25,000 participants</a:t>
            </a:r>
          </a:p>
          <a:p>
            <a:pPr eaLnBrk="1" hangingPunct="1"/>
            <a:r>
              <a:rPr lang="en-US" altLang="en-US" sz="1800" dirty="0">
                <a:ea typeface="ＭＳ Ｐゴシック" panose="020B0600070205080204" pitchFamily="34" charset="-128"/>
              </a:rPr>
              <a:t>Individuals followed for up to 40 years</a:t>
            </a:r>
          </a:p>
          <a:p>
            <a:pPr eaLnBrk="1" hangingPunct="1"/>
            <a:r>
              <a:rPr lang="en-US" altLang="en-US" sz="1800" b="1" dirty="0">
                <a:ea typeface="ＭＳ Ｐゴシック" panose="020B0600070205080204" pitchFamily="34" charset="-128"/>
              </a:rPr>
              <a:t>Depression leads to a 2-4 times increase in the risk for heart disease</a:t>
            </a: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2" name="TextBox 1"/>
          <p:cNvSpPr txBox="1"/>
          <p:nvPr/>
        </p:nvSpPr>
        <p:spPr>
          <a:xfrm>
            <a:off x="847703" y="4200992"/>
            <a:ext cx="3596706" cy="530915"/>
          </a:xfrm>
          <a:prstGeom prst="rect">
            <a:avLst/>
          </a:prstGeom>
          <a:noFill/>
        </p:spPr>
        <p:txBody>
          <a:bodyPr wrap="square" rtlCol="0">
            <a:spAutoFit/>
          </a:bodyPr>
          <a:lstStyle/>
          <a:p>
            <a:r>
              <a:rPr lang="en-US" altLang="en-US" sz="1050" dirty="0" err="1">
                <a:latin typeface="Arial" panose="020B0604020202020204" pitchFamily="34" charset="0"/>
                <a:cs typeface="Arial" panose="020B0604020202020204" pitchFamily="34" charset="0"/>
              </a:rPr>
              <a:t>Rozanski</a:t>
            </a:r>
            <a:r>
              <a:rPr lang="en-US" altLang="en-US" sz="1050" dirty="0">
                <a:latin typeface="Arial" panose="020B0604020202020204" pitchFamily="34" charset="0"/>
                <a:cs typeface="Arial" panose="020B0604020202020204" pitchFamily="34" charset="0"/>
              </a:rPr>
              <a:t>, Blumenthal &amp; Kaplan, </a:t>
            </a:r>
            <a:r>
              <a:rPr lang="en-US" altLang="en-US" sz="1050" i="1" dirty="0">
                <a:latin typeface="Arial" panose="020B0604020202020204" pitchFamily="34" charset="0"/>
                <a:cs typeface="Arial" panose="020B0604020202020204" pitchFamily="34" charset="0"/>
              </a:rPr>
              <a:t>Circulation</a:t>
            </a:r>
            <a:r>
              <a:rPr lang="en-US" altLang="en-US" sz="1050" dirty="0">
                <a:latin typeface="Arial" panose="020B0604020202020204" pitchFamily="34" charset="0"/>
                <a:cs typeface="Arial" panose="020B0604020202020204" pitchFamily="34" charset="0"/>
              </a:rPr>
              <a:t>, 1999.</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388281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902648115"/>
              </p:ext>
            </p:extLst>
          </p:nvPr>
        </p:nvGraphicFramePr>
        <p:xfrm>
          <a:off x="2261937" y="1525983"/>
          <a:ext cx="4932945" cy="252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Title 3"/>
          <p:cNvSpPr>
            <a:spLocks noGrp="1"/>
          </p:cNvSpPr>
          <p:nvPr>
            <p:ph type="title"/>
          </p:nvPr>
        </p:nvSpPr>
        <p:spPr/>
        <p:txBody>
          <a:bodyPr/>
          <a:lstStyle/>
          <a:p>
            <a:pPr eaLnBrk="1" hangingPunct="1"/>
            <a:r>
              <a:rPr lang="en-US" altLang="en-US" dirty="0">
                <a:ea typeface="ＭＳ Ｐゴシック" panose="020B0600070205080204" pitchFamily="34" charset="-128"/>
              </a:rPr>
              <a:t>Building Blocks of Behavior</a:t>
            </a: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71825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41113983-3DEA-48D8-85A6-CC429AE586B4}"/>
                                            </p:graphicEl>
                                          </p:spTgt>
                                        </p:tgtEl>
                                        <p:attrNameLst>
                                          <p:attrName>style.visibility</p:attrName>
                                        </p:attrNameLst>
                                      </p:cBhvr>
                                      <p:to>
                                        <p:strVal val="visible"/>
                                      </p:to>
                                    </p:set>
                                    <p:animEffect transition="in" filter="wipe(down)">
                                      <p:cBhvr>
                                        <p:cTn id="7" dur="500"/>
                                        <p:tgtEl>
                                          <p:spTgt spid="9">
                                            <p:graphicEl>
                                              <a:dgm id="{41113983-3DEA-48D8-85A6-CC429AE586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32F1F4E6-C2EA-4156-BE8E-1AEC37BBFADC}"/>
                                            </p:graphicEl>
                                          </p:spTgt>
                                        </p:tgtEl>
                                        <p:attrNameLst>
                                          <p:attrName>style.visibility</p:attrName>
                                        </p:attrNameLst>
                                      </p:cBhvr>
                                      <p:to>
                                        <p:strVal val="visible"/>
                                      </p:to>
                                    </p:set>
                                    <p:animEffect transition="in" filter="wipe(down)">
                                      <p:cBhvr>
                                        <p:cTn id="12" dur="500"/>
                                        <p:tgtEl>
                                          <p:spTgt spid="9">
                                            <p:graphicEl>
                                              <a:dgm id="{32F1F4E6-C2EA-4156-BE8E-1AEC37BBFAD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dgm id="{981489C3-73A4-4B2C-9AFE-C15A31D82FFB}"/>
                                            </p:graphicEl>
                                          </p:spTgt>
                                        </p:tgtEl>
                                        <p:attrNameLst>
                                          <p:attrName>style.visibility</p:attrName>
                                        </p:attrNameLst>
                                      </p:cBhvr>
                                      <p:to>
                                        <p:strVal val="visible"/>
                                      </p:to>
                                    </p:set>
                                    <p:animEffect transition="in" filter="wipe(down)">
                                      <p:cBhvr>
                                        <p:cTn id="17" dur="500"/>
                                        <p:tgtEl>
                                          <p:spTgt spid="9">
                                            <p:graphicEl>
                                              <a:dgm id="{981489C3-73A4-4B2C-9AFE-C15A31D82F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Stress</a:t>
            </a:r>
          </a:p>
        </p:txBody>
      </p:sp>
      <p:sp>
        <p:nvSpPr>
          <p:cNvPr id="68611" name="Content Placeholder 3"/>
          <p:cNvSpPr>
            <a:spLocks noGrp="1"/>
          </p:cNvSpPr>
          <p:nvPr>
            <p:ph idx="1"/>
          </p:nvPr>
        </p:nvSpPr>
        <p:spPr/>
        <p:txBody>
          <a:bodyPr/>
          <a:lstStyle/>
          <a:p>
            <a:pPr eaLnBrk="1" hangingPunct="1"/>
            <a:r>
              <a:rPr lang="en-US" altLang="en-US" sz="1800" dirty="0">
                <a:ea typeface="ＭＳ Ｐゴシック" panose="020B0600070205080204" pitchFamily="34" charset="-128"/>
              </a:rPr>
              <a:t>Up to 80 percent of all doctor visits are for stress-related or stress-induced illnesses.  </a:t>
            </a:r>
            <a:r>
              <a:rPr lang="en-US" altLang="en-US" sz="1400" i="1" dirty="0">
                <a:solidFill>
                  <a:schemeClr val="accent1"/>
                </a:solidFill>
                <a:ea typeface="ＭＳ Ｐゴシック" panose="020B0600070205080204" pitchFamily="34" charset="-128"/>
              </a:rPr>
              <a:t>Harvard Medical School</a:t>
            </a:r>
          </a:p>
          <a:p>
            <a:pPr eaLnBrk="1" hangingPunct="1"/>
            <a:r>
              <a:rPr lang="en-US" altLang="en-US" sz="1800" dirty="0">
                <a:ea typeface="ＭＳ Ｐゴシック" panose="020B0600070205080204" pitchFamily="34" charset="-128"/>
              </a:rPr>
              <a:t>People who live with very high levels of stress are </a:t>
            </a:r>
            <a:r>
              <a:rPr lang="en-US" altLang="en-US" sz="1800" b="1" dirty="0">
                <a:ea typeface="ＭＳ Ｐゴシック" panose="020B0600070205080204" pitchFamily="34" charset="-128"/>
              </a:rPr>
              <a:t>4.5 times more likely to die from a heart attack or stroke. </a:t>
            </a:r>
            <a:r>
              <a:rPr lang="en-US" altLang="en-US" sz="1400" i="1" dirty="0">
                <a:solidFill>
                  <a:schemeClr val="accent1"/>
                </a:solidFill>
                <a:ea typeface="ＭＳ Ｐゴシック" panose="020B0600070205080204" pitchFamily="34" charset="-128"/>
              </a:rPr>
              <a:t>National Institute of Health</a:t>
            </a:r>
            <a:endParaRPr lang="en-US" altLang="en-US" sz="1800" i="1" dirty="0">
              <a:solidFill>
                <a:schemeClr val="accent1"/>
              </a:solidFill>
              <a:ea typeface="ＭＳ Ｐゴシック" panose="020B0600070205080204" pitchFamily="34" charset="-128"/>
            </a:endParaRPr>
          </a:p>
          <a:p>
            <a:pPr marL="0" indent="0" eaLnBrk="1" hangingPunct="1">
              <a:buNone/>
            </a:pPr>
            <a:endParaRPr lang="en-US" altLang="en-US" dirty="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998170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rtlCol="0">
            <a:normAutofit/>
          </a:bodyPr>
          <a:lstStyle/>
          <a:p>
            <a:pPr>
              <a:defRPr/>
            </a:pPr>
            <a:r>
              <a:rPr dirty="0">
                <a:ea typeface="+mj-ea"/>
                <a:cs typeface="+mj-cs"/>
              </a:rPr>
              <a:t>Health Implications of Stressful Life Events</a:t>
            </a:r>
          </a:p>
        </p:txBody>
      </p:sp>
      <p:sp>
        <p:nvSpPr>
          <p:cNvPr id="69635" name="Content Placeholder 3"/>
          <p:cNvSpPr>
            <a:spLocks noGrp="1"/>
          </p:cNvSpPr>
          <p:nvPr>
            <p:ph idx="1"/>
          </p:nvPr>
        </p:nvSpPr>
        <p:spPr/>
        <p:txBody>
          <a:bodyPr/>
          <a:lstStyle/>
          <a:p>
            <a:pPr eaLnBrk="1" hangingPunct="1"/>
            <a:r>
              <a:rPr lang="en-US" altLang="en-US" sz="2000" dirty="0">
                <a:ea typeface="ＭＳ Ｐゴシック" panose="020B0600070205080204" pitchFamily="34" charset="-128"/>
              </a:rPr>
              <a:t>Stressful life events are highly correlated with</a:t>
            </a:r>
          </a:p>
          <a:p>
            <a:pPr lvl="1" eaLnBrk="1" hangingPunct="1"/>
            <a:r>
              <a:rPr lang="en-US" altLang="en-US" sz="1800" dirty="0">
                <a:ea typeface="ＭＳ Ｐゴシック" panose="020B0600070205080204" pitchFamily="34" charset="-128"/>
              </a:rPr>
              <a:t>Vulnerability to illness</a:t>
            </a:r>
          </a:p>
          <a:p>
            <a:pPr lvl="1" eaLnBrk="1" hangingPunct="1"/>
            <a:r>
              <a:rPr lang="en-US" altLang="en-US" sz="1800" dirty="0">
                <a:ea typeface="ＭＳ Ｐゴシック" panose="020B0600070205080204" pitchFamily="34" charset="-128"/>
              </a:rPr>
              <a:t>More rapid disease progression</a:t>
            </a:r>
          </a:p>
          <a:p>
            <a:pPr lvl="1" eaLnBrk="1" hangingPunct="1"/>
            <a:r>
              <a:rPr lang="en-US" altLang="en-US" sz="1800" dirty="0">
                <a:ea typeface="ＭＳ Ｐゴシック" panose="020B0600070205080204" pitchFamily="34" charset="-128"/>
              </a:rPr>
              <a:t>Increased mortality</a:t>
            </a:r>
          </a:p>
          <a:p>
            <a:pPr eaLnBrk="1" hangingPunct="1"/>
            <a:endParaRPr lang="en-US" altLang="en-US" dirty="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982809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Stressful Life Event Study</a:t>
            </a:r>
          </a:p>
        </p:txBody>
      </p:sp>
      <p:sp>
        <p:nvSpPr>
          <p:cNvPr id="70659" name="Content Placeholder 4"/>
          <p:cNvSpPr>
            <a:spLocks noGrp="1"/>
          </p:cNvSpPr>
          <p:nvPr>
            <p:ph idx="1"/>
          </p:nvPr>
        </p:nvSpPr>
        <p:spPr/>
        <p:txBody>
          <a:bodyPr>
            <a:normAutofit fontScale="92500"/>
          </a:bodyPr>
          <a:lstStyle/>
          <a:p>
            <a:pPr eaLnBrk="1" hangingPunct="1"/>
            <a:r>
              <a:rPr lang="en-US" altLang="en-US" sz="1900" dirty="0">
                <a:ea typeface="ＭＳ Ｐゴシック" panose="020B0600070205080204" pitchFamily="34" charset="-128"/>
              </a:rPr>
              <a:t>1 million married people, aged 35 to 84 who had lost spouses</a:t>
            </a:r>
          </a:p>
          <a:p>
            <a:pPr eaLnBrk="1" hangingPunct="1"/>
            <a:r>
              <a:rPr lang="en-US" altLang="en-US" sz="1900" dirty="0">
                <a:ea typeface="ＭＳ Ｐゴシック" panose="020B0600070205080204" pitchFamily="34" charset="-128"/>
              </a:rPr>
              <a:t>Followed for 5 years</a:t>
            </a:r>
          </a:p>
          <a:p>
            <a:pPr eaLnBrk="1" hangingPunct="1"/>
            <a:r>
              <a:rPr lang="en-US" altLang="en-US" sz="1900" dirty="0">
                <a:ea typeface="ＭＳ Ｐゴシック" panose="020B0600070205080204" pitchFamily="34" charset="-128"/>
              </a:rPr>
              <a:t>Widows had a 6% higher death rate than non-widowed women of the same age</a:t>
            </a:r>
          </a:p>
          <a:p>
            <a:pPr eaLnBrk="1" hangingPunct="1"/>
            <a:r>
              <a:rPr lang="en-US" altLang="en-US" sz="1900" dirty="0">
                <a:ea typeface="ＭＳ Ｐゴシック" panose="020B0600070205080204" pitchFamily="34" charset="-128"/>
              </a:rPr>
              <a:t>Bereaved men had a 17% higher death rate than their      non-widowed counterparts</a:t>
            </a: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2" name="TextBox 1"/>
          <p:cNvSpPr txBox="1"/>
          <p:nvPr/>
        </p:nvSpPr>
        <p:spPr>
          <a:xfrm>
            <a:off x="847703" y="4210493"/>
            <a:ext cx="5095897" cy="530915"/>
          </a:xfrm>
          <a:prstGeom prst="rect">
            <a:avLst/>
          </a:prstGeom>
          <a:noFill/>
        </p:spPr>
        <p:txBody>
          <a:bodyPr wrap="square" rtlCol="0">
            <a:spAutoFit/>
          </a:bodyPr>
          <a:lstStyle/>
          <a:p>
            <a:r>
              <a:rPr lang="en-US" altLang="en-US" sz="1050" dirty="0" err="1">
                <a:latin typeface="Arial" panose="020B0604020202020204" pitchFamily="34" charset="0"/>
                <a:cs typeface="Arial" panose="020B0604020202020204" pitchFamily="34" charset="0"/>
              </a:rPr>
              <a:t>Martikainen</a:t>
            </a:r>
            <a:r>
              <a:rPr lang="en-US" altLang="en-US" sz="1050" dirty="0">
                <a:latin typeface="Arial" panose="020B0604020202020204" pitchFamily="34" charset="0"/>
                <a:cs typeface="Arial" panose="020B0604020202020204" pitchFamily="34" charset="0"/>
              </a:rPr>
              <a:t> &amp; </a:t>
            </a:r>
            <a:r>
              <a:rPr lang="en-US" altLang="en-US" sz="1050" dirty="0" err="1">
                <a:latin typeface="Arial" panose="020B0604020202020204" pitchFamily="34" charset="0"/>
                <a:cs typeface="Arial" panose="020B0604020202020204" pitchFamily="34" charset="0"/>
              </a:rPr>
              <a:t>Valkonen</a:t>
            </a:r>
            <a:r>
              <a:rPr lang="en-US" altLang="en-US" sz="1050" dirty="0">
                <a:latin typeface="Arial" panose="020B0604020202020204" pitchFamily="34" charset="0"/>
                <a:cs typeface="Arial" panose="020B0604020202020204" pitchFamily="34" charset="0"/>
              </a:rPr>
              <a:t>, </a:t>
            </a:r>
            <a:r>
              <a:rPr lang="en-US" altLang="en-US" sz="1050" i="1" dirty="0">
                <a:latin typeface="Arial" panose="020B0604020202020204" pitchFamily="34" charset="0"/>
                <a:cs typeface="Arial" panose="020B0604020202020204" pitchFamily="34" charset="0"/>
              </a:rPr>
              <a:t>Journal of Epidemiology &amp; Community Health</a:t>
            </a:r>
            <a:r>
              <a:rPr lang="en-US" altLang="en-US" sz="1050" dirty="0">
                <a:latin typeface="Arial" panose="020B0604020202020204" pitchFamily="34" charset="0"/>
                <a:cs typeface="Arial" panose="020B0604020202020204" pitchFamily="34" charset="0"/>
              </a:rPr>
              <a:t>, 1996.</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4051790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4"/>
          <p:cNvSpPr>
            <a:spLocks noGrp="1"/>
          </p:cNvSpPr>
          <p:nvPr>
            <p:ph type="title"/>
          </p:nvPr>
        </p:nvSpPr>
        <p:spPr/>
        <p:txBody>
          <a:bodyPr/>
          <a:lstStyle/>
          <a:p>
            <a:pPr eaLnBrk="1" hangingPunct="1"/>
            <a:r>
              <a:rPr lang="en-US" altLang="en-US" dirty="0">
                <a:ea typeface="ＭＳ Ｐゴシック" panose="020B0600070205080204" pitchFamily="34" charset="-128"/>
              </a:rPr>
              <a:t>DHEA: The “Anti-Aging Hormone”</a:t>
            </a:r>
          </a:p>
        </p:txBody>
      </p:sp>
      <p:sp>
        <p:nvSpPr>
          <p:cNvPr id="74754" name="Content Placeholder 3"/>
          <p:cNvSpPr>
            <a:spLocks noGrp="1"/>
          </p:cNvSpPr>
          <p:nvPr>
            <p:ph sz="half" idx="1"/>
          </p:nvPr>
        </p:nvSpPr>
        <p:spPr>
          <a:xfrm>
            <a:off x="848290" y="1316485"/>
            <a:ext cx="4075999" cy="3117292"/>
          </a:xfrm>
        </p:spPr>
        <p:txBody>
          <a:bodyPr>
            <a:noAutofit/>
          </a:bodyPr>
          <a:lstStyle/>
          <a:p>
            <a:pPr eaLnBrk="1" hangingPunct="1">
              <a:lnSpc>
                <a:spcPct val="140000"/>
              </a:lnSpc>
              <a:spcBef>
                <a:spcPts val="0"/>
              </a:spcBef>
            </a:pPr>
            <a:r>
              <a:rPr lang="en-US" altLang="en-US" sz="1400" dirty="0">
                <a:ea typeface="ＭＳ Ｐゴシック" panose="020B0600070205080204" pitchFamily="34" charset="-128"/>
              </a:rPr>
              <a:t>Stimulates the immune system</a:t>
            </a:r>
          </a:p>
          <a:p>
            <a:pPr eaLnBrk="1" hangingPunct="1">
              <a:lnSpc>
                <a:spcPct val="140000"/>
              </a:lnSpc>
              <a:spcBef>
                <a:spcPts val="0"/>
              </a:spcBef>
            </a:pPr>
            <a:r>
              <a:rPr lang="en-US" altLang="en-US" sz="1400" dirty="0">
                <a:ea typeface="ＭＳ Ｐゴシック" panose="020B0600070205080204" pitchFamily="34" charset="-128"/>
              </a:rPr>
              <a:t>Lowers cholesterol</a:t>
            </a:r>
          </a:p>
          <a:p>
            <a:pPr eaLnBrk="1" hangingPunct="1">
              <a:lnSpc>
                <a:spcPct val="140000"/>
              </a:lnSpc>
              <a:spcBef>
                <a:spcPts val="0"/>
              </a:spcBef>
            </a:pPr>
            <a:r>
              <a:rPr lang="en-US" altLang="en-US" sz="1400" dirty="0">
                <a:ea typeface="ＭＳ Ｐゴシック" panose="020B0600070205080204" pitchFamily="34" charset="-128"/>
              </a:rPr>
              <a:t>Promotes bone deposition and growth</a:t>
            </a:r>
          </a:p>
          <a:p>
            <a:pPr eaLnBrk="1" hangingPunct="1">
              <a:lnSpc>
                <a:spcPct val="140000"/>
              </a:lnSpc>
              <a:spcBef>
                <a:spcPts val="0"/>
              </a:spcBef>
            </a:pPr>
            <a:r>
              <a:rPr lang="en-US" altLang="en-US" sz="1400" dirty="0">
                <a:ea typeface="ＭＳ Ｐゴシック" panose="020B0600070205080204" pitchFamily="34" charset="-128"/>
              </a:rPr>
              <a:t>Builds muscle mass</a:t>
            </a:r>
          </a:p>
          <a:p>
            <a:pPr eaLnBrk="1" hangingPunct="1">
              <a:lnSpc>
                <a:spcPct val="140000"/>
              </a:lnSpc>
              <a:spcBef>
                <a:spcPts val="0"/>
              </a:spcBef>
            </a:pPr>
            <a:r>
              <a:rPr lang="en-US" altLang="en-US" sz="1400" dirty="0">
                <a:ea typeface="ＭＳ Ｐゴシック" panose="020B0600070205080204" pitchFamily="34" charset="-128"/>
              </a:rPr>
              <a:t>Enhances memory</a:t>
            </a:r>
          </a:p>
          <a:p>
            <a:pPr eaLnBrk="1" hangingPunct="1">
              <a:lnSpc>
                <a:spcPct val="140000"/>
              </a:lnSpc>
              <a:spcBef>
                <a:spcPts val="0"/>
              </a:spcBef>
            </a:pPr>
            <a:r>
              <a:rPr lang="en-US" altLang="en-US" sz="1400" dirty="0">
                <a:ea typeface="ＭＳ Ｐゴシック" panose="020B0600070205080204" pitchFamily="34" charset="-128"/>
              </a:rPr>
              <a:t>Counters the effects of aging</a:t>
            </a:r>
          </a:p>
          <a:p>
            <a:pPr eaLnBrk="1" hangingPunct="1">
              <a:lnSpc>
                <a:spcPct val="140000"/>
              </a:lnSpc>
              <a:spcBef>
                <a:spcPts val="0"/>
              </a:spcBef>
            </a:pPr>
            <a:r>
              <a:rPr lang="en-US" altLang="en-US" sz="1400" dirty="0">
                <a:ea typeface="ＭＳ Ｐゴシック" panose="020B0600070205080204" pitchFamily="34" charset="-128"/>
              </a:rPr>
              <a:t>Stimulates clarity of thinking and other mental functions</a:t>
            </a:r>
          </a:p>
          <a:p>
            <a:pPr eaLnBrk="1" hangingPunct="1">
              <a:lnSpc>
                <a:spcPct val="140000"/>
              </a:lnSpc>
              <a:spcBef>
                <a:spcPts val="0"/>
              </a:spcBef>
            </a:pPr>
            <a:r>
              <a:rPr lang="en-US" altLang="en-US" sz="1400" dirty="0">
                <a:ea typeface="ＭＳ Ｐゴシック" panose="020B0600070205080204" pitchFamily="34" charset="-128"/>
              </a:rPr>
              <a:t>Also known as “the vitality hormone”</a:t>
            </a:r>
          </a:p>
        </p:txBody>
      </p:sp>
      <p:sp>
        <p:nvSpPr>
          <p:cNvPr id="4" name="Rectangle 3"/>
          <p:cNvSpPr/>
          <p:nvPr/>
        </p:nvSpPr>
        <p:spPr>
          <a:xfrm>
            <a:off x="4667693" y="1616149"/>
            <a:ext cx="4051005" cy="2264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4571705" y="1513007"/>
            <a:ext cx="3965943" cy="2192709"/>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188586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additive="base">
                                        <p:cTn id="7" dur="500" fill="hold"/>
                                        <p:tgtEl>
                                          <p:spTgt spid="74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4">
                                            <p:txEl>
                                              <p:pRg st="1" end="1"/>
                                            </p:txEl>
                                          </p:spTgt>
                                        </p:tgtEl>
                                        <p:attrNameLst>
                                          <p:attrName>style.visibility</p:attrName>
                                        </p:attrNameLst>
                                      </p:cBhvr>
                                      <p:to>
                                        <p:strVal val="visible"/>
                                      </p:to>
                                    </p:set>
                                    <p:anim calcmode="lin" valueType="num">
                                      <p:cBhvr additive="base">
                                        <p:cTn id="13" dur="500" fill="hold"/>
                                        <p:tgtEl>
                                          <p:spTgt spid="74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4">
                                            <p:txEl>
                                              <p:pRg st="2" end="2"/>
                                            </p:txEl>
                                          </p:spTgt>
                                        </p:tgtEl>
                                        <p:attrNameLst>
                                          <p:attrName>style.visibility</p:attrName>
                                        </p:attrNameLst>
                                      </p:cBhvr>
                                      <p:to>
                                        <p:strVal val="visible"/>
                                      </p:to>
                                    </p:set>
                                    <p:anim calcmode="lin" valueType="num">
                                      <p:cBhvr additive="base">
                                        <p:cTn id="19" dur="500" fill="hold"/>
                                        <p:tgtEl>
                                          <p:spTgt spid="747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4">
                                            <p:txEl>
                                              <p:pRg st="3" end="3"/>
                                            </p:txEl>
                                          </p:spTgt>
                                        </p:tgtEl>
                                        <p:attrNameLst>
                                          <p:attrName>style.visibility</p:attrName>
                                        </p:attrNameLst>
                                      </p:cBhvr>
                                      <p:to>
                                        <p:strVal val="visible"/>
                                      </p:to>
                                    </p:set>
                                    <p:anim calcmode="lin" valueType="num">
                                      <p:cBhvr additive="base">
                                        <p:cTn id="25" dur="500" fill="hold"/>
                                        <p:tgtEl>
                                          <p:spTgt spid="747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4">
                                            <p:txEl>
                                              <p:pRg st="4" end="4"/>
                                            </p:txEl>
                                          </p:spTgt>
                                        </p:tgtEl>
                                        <p:attrNameLst>
                                          <p:attrName>style.visibility</p:attrName>
                                        </p:attrNameLst>
                                      </p:cBhvr>
                                      <p:to>
                                        <p:strVal val="visible"/>
                                      </p:to>
                                    </p:set>
                                    <p:anim calcmode="lin" valueType="num">
                                      <p:cBhvr additive="base">
                                        <p:cTn id="31" dur="500" fill="hold"/>
                                        <p:tgtEl>
                                          <p:spTgt spid="747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54">
                                            <p:txEl>
                                              <p:pRg st="5" end="5"/>
                                            </p:txEl>
                                          </p:spTgt>
                                        </p:tgtEl>
                                        <p:attrNameLst>
                                          <p:attrName>style.visibility</p:attrName>
                                        </p:attrNameLst>
                                      </p:cBhvr>
                                      <p:to>
                                        <p:strVal val="visible"/>
                                      </p:to>
                                    </p:set>
                                    <p:anim calcmode="lin" valueType="num">
                                      <p:cBhvr additive="base">
                                        <p:cTn id="37" dur="500" fill="hold"/>
                                        <p:tgtEl>
                                          <p:spTgt spid="747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7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754">
                                            <p:txEl>
                                              <p:pRg st="6" end="6"/>
                                            </p:txEl>
                                          </p:spTgt>
                                        </p:tgtEl>
                                        <p:attrNameLst>
                                          <p:attrName>style.visibility</p:attrName>
                                        </p:attrNameLst>
                                      </p:cBhvr>
                                      <p:to>
                                        <p:strVal val="visible"/>
                                      </p:to>
                                    </p:set>
                                    <p:anim calcmode="lin" valueType="num">
                                      <p:cBhvr additive="base">
                                        <p:cTn id="43" dur="500" fill="hold"/>
                                        <p:tgtEl>
                                          <p:spTgt spid="7475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7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754">
                                            <p:txEl>
                                              <p:pRg st="7" end="7"/>
                                            </p:txEl>
                                          </p:spTgt>
                                        </p:tgtEl>
                                        <p:attrNameLst>
                                          <p:attrName>style.visibility</p:attrName>
                                        </p:attrNameLst>
                                      </p:cBhvr>
                                      <p:to>
                                        <p:strVal val="visible"/>
                                      </p:to>
                                    </p:set>
                                    <p:anim calcmode="lin" valueType="num">
                                      <p:cBhvr additive="base">
                                        <p:cTn id="49" dur="500" fill="hold"/>
                                        <p:tgtEl>
                                          <p:spTgt spid="7475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475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The Answer? Emotional Intelligence</a:t>
            </a:r>
          </a:p>
        </p:txBody>
      </p:sp>
      <p:sp>
        <p:nvSpPr>
          <p:cNvPr id="75779" name="Content Placeholder 3"/>
          <p:cNvSpPr>
            <a:spLocks noGrp="1"/>
          </p:cNvSpPr>
          <p:nvPr>
            <p:ph idx="1"/>
          </p:nvPr>
        </p:nvSpPr>
        <p:spPr>
          <a:xfrm>
            <a:off x="847703" y="1628826"/>
            <a:ext cx="7202456" cy="2858113"/>
          </a:xfrm>
        </p:spPr>
        <p:txBody>
          <a:bodyPr/>
          <a:lstStyle/>
          <a:p>
            <a:pPr eaLnBrk="1" hangingPunct="1"/>
            <a:r>
              <a:rPr lang="en-US" altLang="en-US" sz="1800" dirty="0">
                <a:ea typeface="ＭＳ Ｐゴシック" panose="020B0600070205080204" pitchFamily="34" charset="-128"/>
              </a:rPr>
              <a:t>Awareness and Managing our Emotions leads to:</a:t>
            </a:r>
          </a:p>
          <a:p>
            <a:pPr lvl="1" eaLnBrk="1" hangingPunct="1"/>
            <a:r>
              <a:rPr lang="en-US" altLang="en-US" sz="1600" dirty="0">
                <a:ea typeface="ＭＳ Ｐゴシック" panose="020B0600070205080204" pitchFamily="34" charset="-128"/>
              </a:rPr>
              <a:t>Less stress (</a:t>
            </a:r>
            <a:r>
              <a:rPr lang="en-US" altLang="en-US" sz="1600" dirty="0">
                <a:ea typeface="ＭＳ Ｐゴシック" panose="020B0600070205080204" pitchFamily="34" charset="-128"/>
                <a:sym typeface="Wingdings" panose="05000000000000000000" pitchFamily="2" charset="2"/>
              </a:rPr>
              <a:t></a:t>
            </a:r>
            <a:r>
              <a:rPr lang="en-US" altLang="en-US" sz="1600" dirty="0">
                <a:ea typeface="ＭＳ Ｐゴシック" panose="020B0600070205080204" pitchFamily="34" charset="-128"/>
              </a:rPr>
              <a:t>Cortisol; </a:t>
            </a:r>
            <a:r>
              <a:rPr lang="en-US" altLang="en-US" sz="1600" dirty="0">
                <a:ea typeface="ＭＳ Ｐゴシック" panose="020B0600070205080204" pitchFamily="34" charset="-128"/>
                <a:sym typeface="Wingdings" panose="05000000000000000000" pitchFamily="2" charset="2"/>
              </a:rPr>
              <a:t></a:t>
            </a:r>
            <a:r>
              <a:rPr lang="en-US" altLang="en-US" sz="1600" dirty="0">
                <a:ea typeface="ＭＳ Ｐゴシック" panose="020B0600070205080204" pitchFamily="34" charset="-128"/>
              </a:rPr>
              <a:t>DHEA)</a:t>
            </a:r>
          </a:p>
          <a:p>
            <a:pPr lvl="1" eaLnBrk="1" hangingPunct="1"/>
            <a:r>
              <a:rPr lang="en-US" altLang="en-US" sz="1600" dirty="0">
                <a:ea typeface="ＭＳ Ｐゴシック" panose="020B0600070205080204" pitchFamily="34" charset="-128"/>
              </a:rPr>
              <a:t>Improved immunity</a:t>
            </a:r>
          </a:p>
          <a:p>
            <a:pPr lvl="1" eaLnBrk="1" hangingPunct="1"/>
            <a:r>
              <a:rPr lang="en-US" altLang="en-US" sz="1600" dirty="0">
                <a:ea typeface="ＭＳ Ｐゴシック" panose="020B0600070205080204" pitchFamily="34" charset="-128"/>
              </a:rPr>
              <a:t>Decreased risk of serious disease (cardiovascular, hypertension, cancer &amp; autoimmune disorders)</a:t>
            </a:r>
          </a:p>
          <a:p>
            <a:pPr lvl="1" eaLnBrk="1" hangingPunct="1"/>
            <a:r>
              <a:rPr lang="en-US" altLang="en-US" sz="1600" dirty="0">
                <a:ea typeface="ＭＳ Ｐゴシック" panose="020B0600070205080204" pitchFamily="34" charset="-128"/>
              </a:rPr>
              <a:t>Slower disease progression</a:t>
            </a:r>
          </a:p>
          <a:p>
            <a:pPr lvl="1" eaLnBrk="1" hangingPunct="1"/>
            <a:r>
              <a:rPr lang="en-US" altLang="en-US" sz="1600" dirty="0">
                <a:ea typeface="ＭＳ Ｐゴシック" panose="020B0600070205080204" pitchFamily="34" charset="-128"/>
              </a:rPr>
              <a:t>Longer life span</a:t>
            </a:r>
          </a:p>
          <a:p>
            <a:pPr eaLnBrk="1" hangingPunct="1"/>
            <a:endParaRPr lang="en-US" altLang="en-US" dirty="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260970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itle 6"/>
          <p:cNvSpPr>
            <a:spLocks noGrp="1"/>
          </p:cNvSpPr>
          <p:nvPr>
            <p:ph type="title"/>
          </p:nvPr>
        </p:nvSpPr>
        <p:spPr/>
        <p:txBody>
          <a:bodyPr/>
          <a:lstStyle/>
          <a:p>
            <a:pPr eaLnBrk="1" hangingPunct="1"/>
            <a:r>
              <a:rPr lang="en-US" altLang="en-US">
                <a:ea typeface="ＭＳ Ｐゴシック" panose="020B0600070205080204" pitchFamily="34" charset="-128"/>
              </a:rPr>
              <a:t>Research:  Emotional </a:t>
            </a:r>
            <a:br>
              <a:rPr lang="en-US" altLang="en-US">
                <a:ea typeface="ＭＳ Ｐゴシック" panose="020B0600070205080204" pitchFamily="34" charset="-128"/>
              </a:rPr>
            </a:br>
            <a:r>
              <a:rPr lang="en-US" altLang="en-US">
                <a:ea typeface="ＭＳ Ｐゴシック" panose="020B0600070205080204" pitchFamily="34" charset="-128"/>
              </a:rPr>
              <a:t>Self-Management and Stress</a:t>
            </a:r>
          </a:p>
        </p:txBody>
      </p:sp>
      <p:sp>
        <p:nvSpPr>
          <p:cNvPr id="76802" name="Content Placeholder 4"/>
          <p:cNvSpPr>
            <a:spLocks noGrp="1"/>
          </p:cNvSpPr>
          <p:nvPr>
            <p:ph idx="1"/>
          </p:nvPr>
        </p:nvSpPr>
        <p:spPr/>
        <p:txBody>
          <a:bodyPr>
            <a:normAutofit/>
          </a:bodyPr>
          <a:lstStyle/>
          <a:p>
            <a:pPr eaLnBrk="1" hangingPunct="1"/>
            <a:r>
              <a:rPr lang="en-US" altLang="en-US" sz="1800" dirty="0">
                <a:ea typeface="ＭＳ Ｐゴシック" panose="020B0600070205080204" pitchFamily="34" charset="-128"/>
              </a:rPr>
              <a:t>Subjects who used stress management techniques for one month significantly reduced their cortisol levels (23%) and increased their DHEA (100%)</a:t>
            </a:r>
          </a:p>
          <a:p>
            <a:pPr eaLnBrk="1" hangingPunct="1"/>
            <a:r>
              <a:rPr lang="en-US" altLang="en-US" sz="1800" dirty="0">
                <a:ea typeface="ＭＳ Ｐゴシック" panose="020B0600070205080204" pitchFamily="34" charset="-128"/>
              </a:rPr>
              <a:t>On psychological tests, their stress scores for anxiety, burnout and guilt were decreased, and their emotional health scores for caring and vigor were increased</a:t>
            </a: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2" name="TextBox 1"/>
          <p:cNvSpPr txBox="1"/>
          <p:nvPr/>
        </p:nvSpPr>
        <p:spPr>
          <a:xfrm>
            <a:off x="847703" y="4222258"/>
            <a:ext cx="5414874" cy="530915"/>
          </a:xfrm>
          <a:prstGeom prst="rect">
            <a:avLst/>
          </a:prstGeom>
          <a:noFill/>
        </p:spPr>
        <p:txBody>
          <a:bodyPr wrap="square" rtlCol="0">
            <a:spAutoFit/>
          </a:bodyPr>
          <a:lstStyle/>
          <a:p>
            <a:r>
              <a:rPr lang="en-US" altLang="en-US" sz="1050" i="1" dirty="0">
                <a:latin typeface="Arial" panose="020B0604020202020204" pitchFamily="34" charset="0"/>
                <a:ea typeface="ＭＳ Ｐゴシック" panose="020B0600070205080204" pitchFamily="34" charset="-128"/>
                <a:cs typeface="Arial" panose="020B0604020202020204" pitchFamily="34" charset="0"/>
              </a:rPr>
              <a:t>Journal of Integrative Physiological &amp; Behavioral Science</a:t>
            </a:r>
            <a:r>
              <a:rPr lang="en-US" altLang="en-US" sz="1050" dirty="0">
                <a:latin typeface="Arial" panose="020B0604020202020204" pitchFamily="34" charset="0"/>
                <a:ea typeface="ＭＳ Ｐゴシック" panose="020B0600070205080204" pitchFamily="34" charset="-128"/>
                <a:cs typeface="Arial" panose="020B0604020202020204" pitchFamily="34" charset="0"/>
              </a:rPr>
              <a:t> (1998)</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039610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 calcmode="lin" valueType="num">
                                      <p:cBhvr additive="base">
                                        <p:cTn id="7" dur="500" fill="hold"/>
                                        <p:tgtEl>
                                          <p:spTgt spid="768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2">
                                            <p:txEl>
                                              <p:pRg st="1" end="1"/>
                                            </p:txEl>
                                          </p:spTgt>
                                        </p:tgtEl>
                                        <p:attrNameLst>
                                          <p:attrName>style.visibility</p:attrName>
                                        </p:attrNameLst>
                                      </p:cBhvr>
                                      <p:to>
                                        <p:strVal val="visible"/>
                                      </p:to>
                                    </p:set>
                                    <p:anim calcmode="lin" valueType="num">
                                      <p:cBhvr additive="base">
                                        <p:cTn id="13" dur="500" fill="hold"/>
                                        <p:tgtEl>
                                          <p:spTgt spid="768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4"/>
          <p:cNvSpPr>
            <a:spLocks noGrp="1"/>
          </p:cNvSpPr>
          <p:nvPr>
            <p:ph idx="1"/>
          </p:nvPr>
        </p:nvSpPr>
        <p:spPr/>
        <p:txBody>
          <a:bodyPr>
            <a:normAutofit/>
          </a:bodyPr>
          <a:lstStyle/>
          <a:p>
            <a:pPr eaLnBrk="1" hangingPunct="1"/>
            <a:r>
              <a:rPr lang="en-US" altLang="en-US" sz="1800" dirty="0">
                <a:ea typeface="ＭＳ Ｐゴシック" panose="020B0600070205080204" pitchFamily="34" charset="-128"/>
              </a:rPr>
              <a:t>Groundbreaking study</a:t>
            </a:r>
          </a:p>
          <a:p>
            <a:pPr eaLnBrk="1" hangingPunct="1"/>
            <a:r>
              <a:rPr lang="en-US" altLang="en-US" sz="1800" dirty="0">
                <a:ea typeface="ＭＳ Ｐゴシック" panose="020B0600070205080204" pitchFamily="34" charset="-128"/>
              </a:rPr>
              <a:t>1,200 people at high risk of poor health </a:t>
            </a:r>
          </a:p>
          <a:p>
            <a:pPr eaLnBrk="1" hangingPunct="1"/>
            <a:r>
              <a:rPr lang="en-US" altLang="en-US" sz="1800" dirty="0">
                <a:ea typeface="ＭＳ Ｐゴシック" panose="020B0600070205080204" pitchFamily="34" charset="-128"/>
              </a:rPr>
              <a:t>Those who learned to alter unhealthy mental and emotional attitudes through self-regulation training were more than four times more likely to be alive 13 years later than an equal-sized control group</a:t>
            </a:r>
            <a:endParaRPr lang="en-US" altLang="en-US" sz="1800" dirty="0">
              <a:solidFill>
                <a:srgbClr val="5F8C32"/>
              </a:solidFill>
            </a:endParaRP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146435" name="Title 5"/>
          <p:cNvSpPr>
            <a:spLocks noGrp="1"/>
          </p:cNvSpPr>
          <p:nvPr>
            <p:ph type="title"/>
          </p:nvPr>
        </p:nvSpPr>
        <p:spPr/>
        <p:txBody>
          <a:bodyPr/>
          <a:lstStyle/>
          <a:p>
            <a:pPr eaLnBrk="1" hangingPunct="1"/>
            <a:r>
              <a:rPr lang="en-US" altLang="en-US" dirty="0">
                <a:ea typeface="ＭＳ Ｐゴシック" panose="020B0600070205080204" pitchFamily="34" charset="-128"/>
              </a:rPr>
              <a:t>Emotional Management Leads to Health and Longer Life</a:t>
            </a:r>
          </a:p>
        </p:txBody>
      </p:sp>
      <p:sp>
        <p:nvSpPr>
          <p:cNvPr id="2" name="TextBox 1"/>
          <p:cNvSpPr txBox="1"/>
          <p:nvPr/>
        </p:nvSpPr>
        <p:spPr>
          <a:xfrm>
            <a:off x="847703" y="4199860"/>
            <a:ext cx="4415413" cy="261610"/>
          </a:xfrm>
          <a:prstGeom prst="rect">
            <a:avLst/>
          </a:prstGeom>
          <a:noFill/>
        </p:spPr>
        <p:txBody>
          <a:bodyPr wrap="square" rtlCol="0">
            <a:spAutoFit/>
          </a:bodyPr>
          <a:lstStyle/>
          <a:p>
            <a:r>
              <a:rPr lang="en-US" altLang="en-US" sz="1050" i="1" dirty="0">
                <a:latin typeface="Arial" panose="020B0604020202020204" pitchFamily="34" charset="0"/>
                <a:cs typeface="Arial" panose="020B0604020202020204" pitchFamily="34" charset="0"/>
              </a:rPr>
              <a:t>Journal of Behavioral Research</a:t>
            </a:r>
            <a:r>
              <a:rPr lang="en-US" altLang="en-US" sz="1050" dirty="0">
                <a:latin typeface="Arial" panose="020B0604020202020204" pitchFamily="34" charset="0"/>
                <a:cs typeface="Arial" panose="020B0604020202020204" pitchFamily="34" charset="0"/>
              </a:rPr>
              <a:t> (1991)</a:t>
            </a:r>
            <a:endParaRPr lang="en-US" sz="105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55390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6">
                                            <p:txEl>
                                              <p:pRg st="1" end="1"/>
                                            </p:txEl>
                                          </p:spTgt>
                                        </p:tgtEl>
                                        <p:attrNameLst>
                                          <p:attrName>style.visibility</p:attrName>
                                        </p:attrNameLst>
                                      </p:cBhvr>
                                      <p:to>
                                        <p:strVal val="visible"/>
                                      </p:to>
                                    </p:set>
                                    <p:anim calcmode="lin" valueType="num">
                                      <p:cBhvr additive="base">
                                        <p:cTn id="13" dur="500" fill="hold"/>
                                        <p:tgtEl>
                                          <p:spTgt spid="77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6">
                                            <p:txEl>
                                              <p:pRg st="2" end="2"/>
                                            </p:txEl>
                                          </p:spTgt>
                                        </p:tgtEl>
                                        <p:attrNameLst>
                                          <p:attrName>style.visibility</p:attrName>
                                        </p:attrNameLst>
                                      </p:cBhvr>
                                      <p:to>
                                        <p:strVal val="visible"/>
                                      </p:to>
                                    </p:set>
                                    <p:anim calcmode="lin" valueType="num">
                                      <p:cBhvr additive="base">
                                        <p:cTn id="19" dur="500" fill="hold"/>
                                        <p:tgtEl>
                                          <p:spTgt spid="778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5061" y="709435"/>
            <a:ext cx="6477805" cy="1963916"/>
          </a:xfrm>
        </p:spPr>
        <p:txBody>
          <a:bodyPr>
            <a:normAutofit/>
          </a:bodyPr>
          <a:lstStyle/>
          <a:p>
            <a:pPr algn="ctr"/>
            <a:r>
              <a:rPr lang="en-US" sz="3600" dirty="0"/>
              <a:t>Questions &amp; Answers</a:t>
            </a:r>
          </a:p>
        </p:txBody>
      </p:sp>
    </p:spTree>
    <p:extLst>
      <p:ext uri="{BB962C8B-B14F-4D97-AF65-F5344CB8AC3E}">
        <p14:creationId xmlns:p14="http://schemas.microsoft.com/office/powerpoint/2010/main" val="222840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47703" y="714994"/>
            <a:ext cx="7682686" cy="786926"/>
          </a:xfrm>
        </p:spPr>
        <p:txBody>
          <a:bodyPr>
            <a:normAutofit/>
          </a:bodyPr>
          <a:lstStyle/>
          <a:p>
            <a:pPr eaLnBrk="1" hangingPunct="1"/>
            <a:r>
              <a:rPr lang="en-US" altLang="en-US" dirty="0">
                <a:ea typeface="ＭＳ Ｐゴシック" panose="020B0600070205080204" pitchFamily="34" charset="-128"/>
              </a:rPr>
              <a:t>A Brief History of S+EI</a:t>
            </a:r>
          </a:p>
        </p:txBody>
      </p:sp>
      <p:sp>
        <p:nvSpPr>
          <p:cNvPr id="25603" name="Content Placeholder 2"/>
          <p:cNvSpPr>
            <a:spLocks noGrp="1"/>
          </p:cNvSpPr>
          <p:nvPr>
            <p:ph idx="1"/>
          </p:nvPr>
        </p:nvSpPr>
        <p:spPr>
          <a:xfrm>
            <a:off x="771745" y="4642447"/>
            <a:ext cx="7682664" cy="385614"/>
          </a:xfrm>
        </p:spPr>
        <p:txBody>
          <a:bodyPr>
            <a:normAutofit fontScale="92500" lnSpcReduction="10000"/>
          </a:bodyPr>
          <a:lstStyle/>
          <a:p>
            <a:pPr>
              <a:buFont typeface="Arial" panose="020B0604020202020204" pitchFamily="34" charset="0"/>
              <a:buNone/>
            </a:pPr>
            <a:r>
              <a:rPr lang="en-US" altLang="en-US" sz="1800" dirty="0">
                <a:solidFill>
                  <a:schemeClr val="bg1"/>
                </a:solidFill>
                <a:ea typeface="ＭＳ Ｐゴシック" panose="020B0600070205080204" pitchFamily="34" charset="-128"/>
              </a:rPr>
              <a:t>Concepts of intelligence have evolved over the last 100+ years</a:t>
            </a:r>
          </a:p>
        </p:txBody>
      </p:sp>
      <p:grpSp>
        <p:nvGrpSpPr>
          <p:cNvPr id="2" name="Group 1"/>
          <p:cNvGrpSpPr/>
          <p:nvPr/>
        </p:nvGrpSpPr>
        <p:grpSpPr>
          <a:xfrm>
            <a:off x="1010648" y="1172006"/>
            <a:ext cx="6743701" cy="3326057"/>
            <a:chOff x="1143000" y="1472803"/>
            <a:chExt cx="6743701" cy="3326057"/>
          </a:xfrm>
        </p:grpSpPr>
        <p:cxnSp>
          <p:nvCxnSpPr>
            <p:cNvPr id="5" name="Straight Connector 4"/>
            <p:cNvCxnSpPr>
              <a:cxnSpLocks noChangeShapeType="1"/>
            </p:cNvCxnSpPr>
            <p:nvPr/>
          </p:nvCxnSpPr>
          <p:spPr bwMode="auto">
            <a:xfrm flipV="1">
              <a:off x="1657350" y="2882504"/>
              <a:ext cx="5911454" cy="714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16200000" flipH="1">
              <a:off x="1514476" y="2892028"/>
              <a:ext cx="266700" cy="714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rot="16200000" flipH="1">
              <a:off x="1984177" y="2898577"/>
              <a:ext cx="266700" cy="595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rot="16200000" flipH="1">
              <a:off x="2543176" y="2905125"/>
              <a:ext cx="266700" cy="714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rot="16200000" flipH="1">
              <a:off x="3603427" y="2898577"/>
              <a:ext cx="266700" cy="595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rot="16200000" flipH="1">
              <a:off x="4117777" y="2898577"/>
              <a:ext cx="266700" cy="595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rot="16200000" flipH="1">
              <a:off x="5121474" y="2879527"/>
              <a:ext cx="266700" cy="5953"/>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rot="16200000" flipH="1">
              <a:off x="5362576" y="2878932"/>
              <a:ext cx="266700" cy="714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rot="16200000" flipH="1">
              <a:off x="5902524" y="2886671"/>
              <a:ext cx="266700" cy="5953"/>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rot="16200000" flipH="1">
              <a:off x="6257926" y="2872978"/>
              <a:ext cx="266700" cy="714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sp>
          <p:nvSpPr>
            <p:cNvPr id="25614" name="TextBox 20"/>
            <p:cNvSpPr txBox="1">
              <a:spLocks noChangeArrowheads="1"/>
            </p:cNvSpPr>
            <p:nvPr/>
          </p:nvSpPr>
          <p:spPr bwMode="auto">
            <a:xfrm>
              <a:off x="1371601" y="3124201"/>
              <a:ext cx="5464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a:solidFill>
                    <a:schemeClr val="tx1"/>
                  </a:solidFill>
                </a:rPr>
                <a:t>1900</a:t>
              </a:r>
            </a:p>
          </p:txBody>
        </p:sp>
        <p:cxnSp>
          <p:nvCxnSpPr>
            <p:cNvPr id="22" name="Straight Connector 21"/>
            <p:cNvCxnSpPr>
              <a:cxnSpLocks noChangeShapeType="1"/>
            </p:cNvCxnSpPr>
            <p:nvPr/>
          </p:nvCxnSpPr>
          <p:spPr bwMode="auto">
            <a:xfrm rot="16200000" flipH="1">
              <a:off x="6803827" y="2873573"/>
              <a:ext cx="266700" cy="595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sp>
          <p:nvSpPr>
            <p:cNvPr id="25616" name="TextBox 22"/>
            <p:cNvSpPr txBox="1">
              <a:spLocks noChangeArrowheads="1"/>
            </p:cNvSpPr>
            <p:nvPr/>
          </p:nvSpPr>
          <p:spPr bwMode="auto">
            <a:xfrm>
              <a:off x="1860948" y="3130154"/>
              <a:ext cx="520303"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a:solidFill>
                    <a:schemeClr val="tx1"/>
                  </a:solidFill>
                </a:rPr>
                <a:t>1918</a:t>
              </a:r>
            </a:p>
            <a:p>
              <a:pPr eaLnBrk="1" hangingPunct="1"/>
              <a:endParaRPr lang="en-US" altLang="en-US" sz="675"/>
            </a:p>
          </p:txBody>
        </p:sp>
        <p:sp>
          <p:nvSpPr>
            <p:cNvPr id="24" name="TextBox 23"/>
            <p:cNvSpPr txBox="1"/>
            <p:nvPr/>
          </p:nvSpPr>
          <p:spPr>
            <a:xfrm>
              <a:off x="2394348" y="3130154"/>
              <a:ext cx="526256" cy="276999"/>
            </a:xfrm>
            <a:prstGeom prst="rect">
              <a:avLst/>
            </a:prstGeom>
            <a:noFill/>
          </p:spPr>
          <p:txBody>
            <a:bodyPr>
              <a:spAutoFit/>
            </a:bodyPr>
            <a:lstStyle/>
            <a:p>
              <a:pPr>
                <a:defRPr/>
              </a:pPr>
              <a:r>
                <a:rPr lang="en-US" sz="1200" dirty="0">
                  <a:solidFill>
                    <a:schemeClr val="accent1">
                      <a:lumMod val="75000"/>
                    </a:schemeClr>
                  </a:solidFill>
                  <a:latin typeface="Arial" charset="0"/>
                  <a:ea typeface="ＭＳ Ｐゴシック" charset="-128"/>
                  <a:cs typeface="ＭＳ Ｐゴシック" charset="-128"/>
                </a:rPr>
                <a:t>1930</a:t>
              </a:r>
            </a:p>
          </p:txBody>
        </p:sp>
        <p:sp>
          <p:nvSpPr>
            <p:cNvPr id="26" name="TextBox 25"/>
            <p:cNvSpPr txBox="1"/>
            <p:nvPr/>
          </p:nvSpPr>
          <p:spPr>
            <a:xfrm>
              <a:off x="3423047" y="3118248"/>
              <a:ext cx="609600" cy="276999"/>
            </a:xfrm>
            <a:prstGeom prst="rect">
              <a:avLst/>
            </a:prstGeom>
            <a:noFill/>
          </p:spPr>
          <p:txBody>
            <a:bodyPr>
              <a:spAutoFit/>
            </a:bodyPr>
            <a:lstStyle/>
            <a:p>
              <a:pPr>
                <a:defRPr/>
              </a:pPr>
              <a:r>
                <a:rPr lang="en-US" sz="1200" dirty="0">
                  <a:solidFill>
                    <a:schemeClr val="accent1">
                      <a:lumMod val="75000"/>
                    </a:schemeClr>
                  </a:solidFill>
                  <a:latin typeface="Arial" charset="0"/>
                  <a:ea typeface="ＭＳ Ｐゴシック" charset="-128"/>
                  <a:cs typeface="ＭＳ Ｐゴシック" charset="-128"/>
                </a:rPr>
                <a:t>1950</a:t>
              </a:r>
            </a:p>
          </p:txBody>
        </p:sp>
        <p:sp>
          <p:nvSpPr>
            <p:cNvPr id="25619" name="TextBox 26"/>
            <p:cNvSpPr txBox="1">
              <a:spLocks noChangeArrowheads="1"/>
            </p:cNvSpPr>
            <p:nvPr/>
          </p:nvSpPr>
          <p:spPr bwMode="auto">
            <a:xfrm>
              <a:off x="3994548" y="3124201"/>
              <a:ext cx="5262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a:solidFill>
                    <a:schemeClr val="tx1"/>
                  </a:solidFill>
                </a:rPr>
                <a:t>1958</a:t>
              </a:r>
            </a:p>
          </p:txBody>
        </p:sp>
        <p:sp>
          <p:nvSpPr>
            <p:cNvPr id="28" name="TextBox 27"/>
            <p:cNvSpPr txBox="1"/>
            <p:nvPr/>
          </p:nvSpPr>
          <p:spPr>
            <a:xfrm>
              <a:off x="4972049" y="3118248"/>
              <a:ext cx="527449" cy="276999"/>
            </a:xfrm>
            <a:prstGeom prst="rect">
              <a:avLst/>
            </a:prstGeom>
            <a:noFill/>
          </p:spPr>
          <p:txBody>
            <a:bodyPr wrap="square">
              <a:spAutoFit/>
            </a:bodyPr>
            <a:lstStyle/>
            <a:p>
              <a:pPr>
                <a:defRPr/>
              </a:pPr>
              <a:r>
                <a:rPr lang="en-US" sz="1200" dirty="0">
                  <a:solidFill>
                    <a:schemeClr val="accent1">
                      <a:lumMod val="75000"/>
                    </a:schemeClr>
                  </a:solidFill>
                  <a:latin typeface="Arial" charset="0"/>
                  <a:ea typeface="ＭＳ Ｐゴシック" charset="-128"/>
                  <a:cs typeface="ＭＳ Ｐゴシック" charset="-128"/>
                </a:rPr>
                <a:t>1983</a:t>
              </a:r>
            </a:p>
          </p:txBody>
        </p:sp>
        <p:sp>
          <p:nvSpPr>
            <p:cNvPr id="29" name="TextBox 28"/>
            <p:cNvSpPr txBox="1"/>
            <p:nvPr/>
          </p:nvSpPr>
          <p:spPr>
            <a:xfrm>
              <a:off x="5200650" y="3251598"/>
              <a:ext cx="634604" cy="276999"/>
            </a:xfrm>
            <a:prstGeom prst="rect">
              <a:avLst/>
            </a:prstGeom>
            <a:noFill/>
          </p:spPr>
          <p:txBody>
            <a:bodyPr>
              <a:spAutoFit/>
            </a:bodyPr>
            <a:lstStyle/>
            <a:p>
              <a:pPr>
                <a:defRPr/>
              </a:pPr>
              <a:r>
                <a:rPr lang="en-US" sz="1200" dirty="0">
                  <a:solidFill>
                    <a:schemeClr val="accent1">
                      <a:lumMod val="75000"/>
                    </a:schemeClr>
                  </a:solidFill>
                  <a:latin typeface="Arial" charset="0"/>
                  <a:ea typeface="ＭＳ Ｐゴシック" charset="-128"/>
                  <a:cs typeface="ＭＳ Ｐゴシック" charset="-128"/>
                </a:rPr>
                <a:t>1985</a:t>
              </a:r>
            </a:p>
          </p:txBody>
        </p:sp>
        <p:cxnSp>
          <p:nvCxnSpPr>
            <p:cNvPr id="30" name="Straight Connector 29"/>
            <p:cNvCxnSpPr>
              <a:cxnSpLocks noChangeShapeType="1"/>
            </p:cNvCxnSpPr>
            <p:nvPr/>
          </p:nvCxnSpPr>
          <p:spPr bwMode="auto">
            <a:xfrm rot="16200000" flipH="1">
              <a:off x="5597724" y="2886671"/>
              <a:ext cx="266700" cy="5953"/>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sp>
          <p:nvSpPr>
            <p:cNvPr id="31" name="TextBox 30"/>
            <p:cNvSpPr txBox="1"/>
            <p:nvPr/>
          </p:nvSpPr>
          <p:spPr>
            <a:xfrm>
              <a:off x="5467350" y="3105151"/>
              <a:ext cx="552450" cy="276999"/>
            </a:xfrm>
            <a:prstGeom prst="rect">
              <a:avLst/>
            </a:prstGeom>
            <a:noFill/>
          </p:spPr>
          <p:txBody>
            <a:bodyPr>
              <a:spAutoFit/>
            </a:bodyPr>
            <a:lstStyle/>
            <a:p>
              <a:pPr>
                <a:defRPr/>
              </a:pPr>
              <a:r>
                <a:rPr lang="en-US" sz="1200" dirty="0">
                  <a:solidFill>
                    <a:schemeClr val="accent1">
                      <a:lumMod val="75000"/>
                    </a:schemeClr>
                  </a:solidFill>
                  <a:latin typeface="Arial" charset="0"/>
                  <a:ea typeface="ＭＳ Ｐゴシック" charset="-128"/>
                  <a:cs typeface="ＭＳ Ｐゴシック" charset="-128"/>
                </a:rPr>
                <a:t>1987</a:t>
              </a:r>
            </a:p>
          </p:txBody>
        </p:sp>
        <p:sp>
          <p:nvSpPr>
            <p:cNvPr id="32" name="TextBox 31"/>
            <p:cNvSpPr txBox="1"/>
            <p:nvPr/>
          </p:nvSpPr>
          <p:spPr>
            <a:xfrm>
              <a:off x="5747148" y="3244454"/>
              <a:ext cx="564356" cy="276999"/>
            </a:xfrm>
            <a:prstGeom prst="rect">
              <a:avLst/>
            </a:prstGeom>
            <a:noFill/>
          </p:spPr>
          <p:txBody>
            <a:bodyPr>
              <a:spAutoFit/>
            </a:bodyPr>
            <a:lstStyle/>
            <a:p>
              <a:pPr>
                <a:defRPr/>
              </a:pPr>
              <a:r>
                <a:rPr lang="en-US" sz="1200" dirty="0">
                  <a:solidFill>
                    <a:schemeClr val="accent1">
                      <a:lumMod val="75000"/>
                    </a:schemeClr>
                  </a:solidFill>
                  <a:latin typeface="Arial" charset="0"/>
                  <a:ea typeface="ＭＳ Ｐゴシック" charset="-128"/>
                  <a:cs typeface="ＭＳ Ｐゴシック" charset="-128"/>
                </a:rPr>
                <a:t>1990</a:t>
              </a:r>
            </a:p>
          </p:txBody>
        </p:sp>
        <p:sp>
          <p:nvSpPr>
            <p:cNvPr id="33" name="TextBox 32"/>
            <p:cNvSpPr txBox="1"/>
            <p:nvPr/>
          </p:nvSpPr>
          <p:spPr>
            <a:xfrm>
              <a:off x="6070997" y="3067051"/>
              <a:ext cx="628650" cy="276999"/>
            </a:xfrm>
            <a:prstGeom prst="rect">
              <a:avLst/>
            </a:prstGeom>
            <a:noFill/>
          </p:spPr>
          <p:txBody>
            <a:bodyPr>
              <a:spAutoFit/>
            </a:bodyPr>
            <a:lstStyle/>
            <a:p>
              <a:pPr>
                <a:defRPr/>
              </a:pPr>
              <a:r>
                <a:rPr lang="en-US" sz="1200" dirty="0">
                  <a:solidFill>
                    <a:schemeClr val="accent1">
                      <a:lumMod val="75000"/>
                    </a:schemeClr>
                  </a:solidFill>
                  <a:latin typeface="Arial" charset="0"/>
                  <a:ea typeface="ＭＳ Ｐゴシック" charset="-128"/>
                  <a:cs typeface="ＭＳ Ｐゴシック" charset="-128"/>
                </a:rPr>
                <a:t>1995</a:t>
              </a:r>
            </a:p>
          </p:txBody>
        </p:sp>
        <p:cxnSp>
          <p:nvCxnSpPr>
            <p:cNvPr id="34" name="Straight Connector 33"/>
            <p:cNvCxnSpPr>
              <a:cxnSpLocks noChangeShapeType="1"/>
            </p:cNvCxnSpPr>
            <p:nvPr/>
          </p:nvCxnSpPr>
          <p:spPr bwMode="auto">
            <a:xfrm rot="16200000" flipH="1">
              <a:off x="7203877" y="2879527"/>
              <a:ext cx="266700" cy="5954"/>
            </a:xfrm>
            <a:prstGeom prst="line">
              <a:avLst/>
            </a:prstGeom>
            <a:noFill/>
            <a:ln w="19050">
              <a:solidFill>
                <a:schemeClr val="accent1"/>
              </a:solidFill>
              <a:round/>
              <a:headEnd/>
              <a:tailEn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sp>
          <p:nvSpPr>
            <p:cNvPr id="35" name="TextBox 34"/>
            <p:cNvSpPr txBox="1"/>
            <p:nvPr/>
          </p:nvSpPr>
          <p:spPr>
            <a:xfrm>
              <a:off x="6699647" y="3061098"/>
              <a:ext cx="570310" cy="276999"/>
            </a:xfrm>
            <a:prstGeom prst="rect">
              <a:avLst/>
            </a:prstGeom>
            <a:noFill/>
          </p:spPr>
          <p:txBody>
            <a:bodyPr wrap="square">
              <a:spAutoFit/>
            </a:bodyPr>
            <a:lstStyle/>
            <a:p>
              <a:pPr>
                <a:defRPr/>
              </a:pPr>
              <a:r>
                <a:rPr lang="en-US" sz="1200" dirty="0">
                  <a:solidFill>
                    <a:schemeClr val="accent1">
                      <a:lumMod val="75000"/>
                    </a:schemeClr>
                  </a:solidFill>
                  <a:latin typeface="Arial" charset="0"/>
                  <a:ea typeface="ＭＳ Ｐゴシック" charset="-128"/>
                  <a:cs typeface="ＭＳ Ｐゴシック" charset="-128"/>
                </a:rPr>
                <a:t>2006</a:t>
              </a:r>
            </a:p>
          </p:txBody>
        </p:sp>
        <p:sp>
          <p:nvSpPr>
            <p:cNvPr id="25628" name="TextBox 35"/>
            <p:cNvSpPr txBox="1">
              <a:spLocks noChangeArrowheads="1"/>
            </p:cNvSpPr>
            <p:nvPr/>
          </p:nvSpPr>
          <p:spPr bwMode="auto">
            <a:xfrm>
              <a:off x="7130654" y="3053954"/>
              <a:ext cx="571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a:solidFill>
                    <a:schemeClr val="tx1"/>
                  </a:solidFill>
                </a:rPr>
                <a:t>2011</a:t>
              </a:r>
            </a:p>
          </p:txBody>
        </p:sp>
        <p:sp>
          <p:nvSpPr>
            <p:cNvPr id="25629" name="TextBox 36"/>
            <p:cNvSpPr txBox="1">
              <a:spLocks noChangeArrowheads="1"/>
            </p:cNvSpPr>
            <p:nvPr/>
          </p:nvSpPr>
          <p:spPr bwMode="auto">
            <a:xfrm>
              <a:off x="1714500" y="3594498"/>
              <a:ext cx="13716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l" eaLnBrk="1" hangingPunct="1"/>
              <a:r>
                <a:rPr lang="en-US" altLang="en-US" sz="1050">
                  <a:solidFill>
                    <a:schemeClr val="tx1"/>
                  </a:solidFill>
                </a:rPr>
                <a:t>Alfred Binet administers intelligence tests to French school children</a:t>
              </a:r>
            </a:p>
          </p:txBody>
        </p:sp>
        <p:cxnSp>
          <p:nvCxnSpPr>
            <p:cNvPr id="39" name="Straight Arrow Connector 38"/>
            <p:cNvCxnSpPr>
              <a:cxnSpLocks noChangeShapeType="1"/>
              <a:endCxn id="25614" idx="2"/>
            </p:cNvCxnSpPr>
            <p:nvPr/>
          </p:nvCxnSpPr>
          <p:spPr bwMode="auto">
            <a:xfrm flipH="1" flipV="1">
              <a:off x="1644850" y="3401200"/>
              <a:ext cx="183951" cy="237352"/>
            </a:xfrm>
            <a:prstGeom prst="straightConnector1">
              <a:avLst/>
            </a:prstGeom>
            <a:noFill/>
            <a:ln w="19050">
              <a:solidFill>
                <a:schemeClr val="accent1"/>
              </a:solidFill>
              <a:round/>
              <a:headEnd/>
              <a:tailEnd type="arrow" w="med" len="me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sp>
          <p:nvSpPr>
            <p:cNvPr id="25631" name="TextBox 39"/>
            <p:cNvSpPr txBox="1">
              <a:spLocks noChangeArrowheads="1"/>
            </p:cNvSpPr>
            <p:nvPr/>
          </p:nvSpPr>
          <p:spPr bwMode="auto">
            <a:xfrm>
              <a:off x="1143001" y="3739754"/>
              <a:ext cx="527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chemeClr val="tx1"/>
                  </a:solidFill>
                </a:rPr>
                <a:t>IQ</a:t>
              </a:r>
            </a:p>
          </p:txBody>
        </p:sp>
        <p:sp>
          <p:nvSpPr>
            <p:cNvPr id="41" name="TextBox 40"/>
            <p:cNvSpPr txBox="1"/>
            <p:nvPr/>
          </p:nvSpPr>
          <p:spPr>
            <a:xfrm>
              <a:off x="1143000" y="2000250"/>
              <a:ext cx="590550" cy="369332"/>
            </a:xfrm>
            <a:prstGeom prst="rect">
              <a:avLst/>
            </a:prstGeom>
            <a:noFill/>
          </p:spPr>
          <p:txBody>
            <a:bodyPr>
              <a:spAutoFit/>
            </a:bodyPr>
            <a:lstStyle/>
            <a:p>
              <a:pPr>
                <a:defRPr/>
              </a:pPr>
              <a:r>
                <a:rPr lang="en-US" b="1" dirty="0">
                  <a:solidFill>
                    <a:schemeClr val="accent1">
                      <a:lumMod val="75000"/>
                    </a:schemeClr>
                  </a:solidFill>
                  <a:latin typeface="Arial" charset="0"/>
                  <a:ea typeface="ＭＳ Ｐゴシック" charset="-128"/>
                  <a:cs typeface="ＭＳ Ｐゴシック" charset="-128"/>
                </a:rPr>
                <a:t>EQ</a:t>
              </a:r>
            </a:p>
          </p:txBody>
        </p:sp>
        <p:sp>
          <p:nvSpPr>
            <p:cNvPr id="25633" name="TextBox 41"/>
            <p:cNvSpPr txBox="1">
              <a:spLocks noChangeArrowheads="1"/>
            </p:cNvSpPr>
            <p:nvPr/>
          </p:nvSpPr>
          <p:spPr bwMode="auto">
            <a:xfrm>
              <a:off x="2996804" y="3651648"/>
              <a:ext cx="1390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l" eaLnBrk="1" hangingPunct="1"/>
              <a:r>
                <a:rPr lang="en-US" altLang="en-US" sz="1050">
                  <a:solidFill>
                    <a:schemeClr val="tx1"/>
                  </a:solidFill>
                </a:rPr>
                <a:t>First large scale administration of IQ tests to US Army recruits</a:t>
              </a:r>
            </a:p>
          </p:txBody>
        </p:sp>
        <p:cxnSp>
          <p:nvCxnSpPr>
            <p:cNvPr id="44" name="Straight Arrow Connector 43"/>
            <p:cNvCxnSpPr>
              <a:cxnSpLocks noChangeShapeType="1"/>
            </p:cNvCxnSpPr>
            <p:nvPr/>
          </p:nvCxnSpPr>
          <p:spPr bwMode="auto">
            <a:xfrm rot="10800000">
              <a:off x="2272904" y="3365897"/>
              <a:ext cx="876300" cy="304800"/>
            </a:xfrm>
            <a:prstGeom prst="straightConnector1">
              <a:avLst/>
            </a:prstGeom>
            <a:noFill/>
            <a:ln w="19050">
              <a:solidFill>
                <a:schemeClr val="accent1"/>
              </a:solidFill>
              <a:round/>
              <a:headEnd/>
              <a:tailEnd type="arrow" w="med" len="me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sp>
          <p:nvSpPr>
            <p:cNvPr id="25635" name="TextBox 44"/>
            <p:cNvSpPr txBox="1">
              <a:spLocks noChangeArrowheads="1"/>
            </p:cNvSpPr>
            <p:nvPr/>
          </p:nvSpPr>
          <p:spPr bwMode="auto">
            <a:xfrm>
              <a:off x="4349354" y="3714750"/>
              <a:ext cx="15120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l" eaLnBrk="1" hangingPunct="1"/>
              <a:r>
                <a:rPr lang="en-US" altLang="en-US" sz="1050">
                  <a:solidFill>
                    <a:schemeClr val="tx1"/>
                  </a:solidFill>
                </a:rPr>
                <a:t>David Wechsler develops WAIS (Wechsler Adult Intelligence Scale)</a:t>
              </a:r>
            </a:p>
          </p:txBody>
        </p:sp>
        <p:cxnSp>
          <p:nvCxnSpPr>
            <p:cNvPr id="47" name="Straight Arrow Connector 46"/>
            <p:cNvCxnSpPr>
              <a:cxnSpLocks noChangeShapeType="1"/>
            </p:cNvCxnSpPr>
            <p:nvPr/>
          </p:nvCxnSpPr>
          <p:spPr bwMode="auto">
            <a:xfrm rot="16200000" flipV="1">
              <a:off x="4337447" y="3396853"/>
              <a:ext cx="348854" cy="260747"/>
            </a:xfrm>
            <a:prstGeom prst="straightConnector1">
              <a:avLst/>
            </a:prstGeom>
            <a:noFill/>
            <a:ln w="19050">
              <a:solidFill>
                <a:schemeClr val="accent1"/>
              </a:solidFill>
              <a:round/>
              <a:headEnd/>
              <a:tailEnd type="arrow" w="med" len="med"/>
            </a:ln>
            <a:effectLst>
              <a:outerShdw dist="25400" dir="5400000" rotWithShape="0">
                <a:srgbClr val="808080">
                  <a:alpha val="39998"/>
                </a:srgbClr>
              </a:outerShdw>
            </a:effectLst>
            <a:extLst>
              <a:ext uri="{909E8E84-426E-40DD-AFC4-6F175D3DCCD1}">
                <a14:hiddenFill xmlns:a14="http://schemas.microsoft.com/office/drawing/2010/main">
                  <a:noFill/>
                </a14:hiddenFill>
              </a:ext>
            </a:extLst>
          </p:spPr>
        </p:cxnSp>
        <p:sp>
          <p:nvSpPr>
            <p:cNvPr id="25637" name="TextBox 47"/>
            <p:cNvSpPr txBox="1">
              <a:spLocks noChangeArrowheads="1"/>
            </p:cNvSpPr>
            <p:nvPr/>
          </p:nvSpPr>
          <p:spPr bwMode="auto">
            <a:xfrm>
              <a:off x="2266950" y="1893094"/>
              <a:ext cx="99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l" eaLnBrk="1" hangingPunct="1"/>
              <a:r>
                <a:rPr lang="en-US" altLang="en-US" sz="1050">
                  <a:solidFill>
                    <a:srgbClr val="376092"/>
                  </a:solidFill>
                </a:rPr>
                <a:t>Edward Thorndike’s “Social Intelligence”</a:t>
              </a:r>
            </a:p>
          </p:txBody>
        </p:sp>
        <p:sp>
          <p:nvSpPr>
            <p:cNvPr id="25638" name="TextBox 49"/>
            <p:cNvSpPr txBox="1">
              <a:spLocks noChangeArrowheads="1"/>
            </p:cNvSpPr>
            <p:nvPr/>
          </p:nvSpPr>
          <p:spPr bwMode="auto">
            <a:xfrm>
              <a:off x="3283744" y="1472803"/>
              <a:ext cx="14859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l" eaLnBrk="1" hangingPunct="1"/>
              <a:r>
                <a:rPr lang="en-US" altLang="en-US" sz="1050">
                  <a:solidFill>
                    <a:srgbClr val="376092"/>
                  </a:solidFill>
                </a:rPr>
                <a:t>Abraham Maslow &amp; Humanistic Psychology</a:t>
              </a:r>
            </a:p>
            <a:p>
              <a:pPr algn="l" eaLnBrk="1" hangingPunct="1"/>
              <a:endParaRPr lang="en-US" altLang="en-US" sz="1050">
                <a:solidFill>
                  <a:srgbClr val="376092"/>
                </a:solidFill>
              </a:endParaRPr>
            </a:p>
            <a:p>
              <a:pPr algn="l" eaLnBrk="1" hangingPunct="1"/>
              <a:r>
                <a:rPr lang="en-US" altLang="en-US" sz="1050">
                  <a:solidFill>
                    <a:srgbClr val="376092"/>
                  </a:solidFill>
                </a:rPr>
                <a:t>Ohio State studies on ‘task’ vs. ‘consideration’</a:t>
              </a:r>
            </a:p>
          </p:txBody>
        </p:sp>
        <p:sp>
          <p:nvSpPr>
            <p:cNvPr id="25639" name="TextBox 51"/>
            <p:cNvSpPr txBox="1">
              <a:spLocks noChangeArrowheads="1"/>
            </p:cNvSpPr>
            <p:nvPr/>
          </p:nvSpPr>
          <p:spPr bwMode="auto">
            <a:xfrm>
              <a:off x="4851797" y="1701404"/>
              <a:ext cx="10668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l" eaLnBrk="1" hangingPunct="1"/>
              <a:r>
                <a:rPr lang="en-US" altLang="en-US" sz="1050">
                  <a:solidFill>
                    <a:srgbClr val="376092"/>
                  </a:solidFill>
                </a:rPr>
                <a:t>Howard Gardner’s “Theory of Multiple Intelligences”</a:t>
              </a:r>
            </a:p>
          </p:txBody>
        </p:sp>
        <p:sp>
          <p:nvSpPr>
            <p:cNvPr id="25640" name="TextBox 60"/>
            <p:cNvSpPr txBox="1">
              <a:spLocks noChangeArrowheads="1"/>
            </p:cNvSpPr>
            <p:nvPr/>
          </p:nvSpPr>
          <p:spPr bwMode="auto">
            <a:xfrm>
              <a:off x="5994798" y="1485900"/>
              <a:ext cx="1891903"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l" eaLnBrk="1" hangingPunct="1"/>
              <a:r>
                <a:rPr lang="en-US" altLang="en-US" sz="1050" dirty="0">
                  <a:solidFill>
                    <a:srgbClr val="376092"/>
                  </a:solidFill>
                </a:rPr>
                <a:t>1985 Wayne Payne: “Emotional Intelligence”</a:t>
              </a:r>
            </a:p>
            <a:p>
              <a:pPr algn="l" eaLnBrk="1" hangingPunct="1"/>
              <a:r>
                <a:rPr lang="en-US" altLang="en-US" sz="1050" dirty="0">
                  <a:solidFill>
                    <a:srgbClr val="376092"/>
                  </a:solidFill>
                </a:rPr>
                <a:t>1987 Keith Beasley: “Emotional Quotient” </a:t>
              </a:r>
            </a:p>
            <a:p>
              <a:pPr algn="l" eaLnBrk="1" hangingPunct="1"/>
              <a:r>
                <a:rPr lang="en-US" altLang="en-US" sz="1050" dirty="0">
                  <a:solidFill>
                    <a:srgbClr val="376092"/>
                  </a:solidFill>
                </a:rPr>
                <a:t> (“EQ”) in </a:t>
              </a:r>
              <a:r>
                <a:rPr lang="en-US" altLang="en-US" sz="1050" i="1" dirty="0">
                  <a:solidFill>
                    <a:srgbClr val="376092"/>
                  </a:solidFill>
                </a:rPr>
                <a:t>Mensa</a:t>
              </a:r>
              <a:endParaRPr lang="en-US" altLang="en-US" sz="1050" dirty="0">
                <a:solidFill>
                  <a:srgbClr val="376092"/>
                </a:solidFill>
              </a:endParaRPr>
            </a:p>
            <a:p>
              <a:pPr algn="l" eaLnBrk="1" hangingPunct="1"/>
              <a:r>
                <a:rPr lang="en-US" altLang="en-US" sz="1050" dirty="0">
                  <a:solidFill>
                    <a:srgbClr val="376092"/>
                  </a:solidFill>
                </a:rPr>
                <a:t>1990 Peter </a:t>
              </a:r>
              <a:r>
                <a:rPr lang="en-US" altLang="en-US" sz="1050" dirty="0" err="1">
                  <a:solidFill>
                    <a:srgbClr val="376092"/>
                  </a:solidFill>
                </a:rPr>
                <a:t>Salovey</a:t>
              </a:r>
              <a:r>
                <a:rPr lang="en-US" altLang="en-US" sz="1050" dirty="0">
                  <a:solidFill>
                    <a:srgbClr val="376092"/>
                  </a:solidFill>
                </a:rPr>
                <a:t> &amp; John Mayer journal article on EI</a:t>
              </a:r>
            </a:p>
          </p:txBody>
        </p:sp>
        <p:sp>
          <p:nvSpPr>
            <p:cNvPr id="25641" name="TextBox 61"/>
            <p:cNvSpPr txBox="1">
              <a:spLocks noChangeArrowheads="1"/>
            </p:cNvSpPr>
            <p:nvPr/>
          </p:nvSpPr>
          <p:spPr bwMode="auto">
            <a:xfrm>
              <a:off x="6076950" y="3575448"/>
              <a:ext cx="180975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l" eaLnBrk="1" hangingPunct="1"/>
              <a:r>
                <a:rPr lang="en-US" altLang="en-US" sz="1050" dirty="0">
                  <a:solidFill>
                    <a:srgbClr val="376092"/>
                  </a:solidFill>
                </a:rPr>
                <a:t>1995 book </a:t>
              </a:r>
              <a:r>
                <a:rPr lang="en-US" altLang="en-US" sz="1050" i="1" dirty="0">
                  <a:solidFill>
                    <a:srgbClr val="376092"/>
                  </a:solidFill>
                </a:rPr>
                <a:t>Emotional Intelligence </a:t>
              </a:r>
              <a:r>
                <a:rPr lang="en-US" altLang="en-US" sz="1050" dirty="0">
                  <a:solidFill>
                    <a:srgbClr val="376092"/>
                  </a:solidFill>
                </a:rPr>
                <a:t>by Daniel Goleman popularized EI</a:t>
              </a:r>
            </a:p>
            <a:p>
              <a:pPr algn="l" eaLnBrk="1" hangingPunct="1">
                <a:buFontTx/>
                <a:buChar char="-"/>
              </a:pPr>
              <a:endParaRPr lang="en-US" altLang="en-US" sz="1050" i="1" dirty="0">
                <a:solidFill>
                  <a:srgbClr val="376092"/>
                </a:solidFill>
              </a:endParaRPr>
            </a:p>
            <a:p>
              <a:pPr algn="l" eaLnBrk="1" hangingPunct="1"/>
              <a:r>
                <a:rPr lang="en-US" altLang="en-US" sz="1050" i="1" dirty="0">
                  <a:solidFill>
                    <a:srgbClr val="376092"/>
                  </a:solidFill>
                </a:rPr>
                <a:t>2006  two books on “Social Intelligence” by Goleman &amp; Karl Albrecht</a:t>
              </a:r>
              <a:endParaRPr lang="en-US" altLang="en-US" sz="1050" dirty="0">
                <a:solidFill>
                  <a:srgbClr val="376092"/>
                </a:solidFill>
              </a:endParaRPr>
            </a:p>
          </p:txBody>
        </p:sp>
      </p:gr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89447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a:ea typeface="ＭＳ Ｐゴシック" panose="020B0600070205080204" pitchFamily="34" charset="-128"/>
              </a:rPr>
              <a:t>History of S+EI, continued</a:t>
            </a:r>
          </a:p>
        </p:txBody>
      </p:sp>
      <p:sp>
        <p:nvSpPr>
          <p:cNvPr id="27651" name="Content Placeholder 2"/>
          <p:cNvSpPr>
            <a:spLocks noGrp="1"/>
          </p:cNvSpPr>
          <p:nvPr>
            <p:ph idx="1"/>
          </p:nvPr>
        </p:nvSpPr>
        <p:spPr>
          <a:xfrm>
            <a:off x="847703" y="1383632"/>
            <a:ext cx="7202456" cy="2716127"/>
          </a:xfrm>
        </p:spPr>
        <p:txBody>
          <a:bodyPr>
            <a:noAutofit/>
          </a:bodyPr>
          <a:lstStyle/>
          <a:p>
            <a:pPr>
              <a:spcBef>
                <a:spcPts val="0"/>
              </a:spcBef>
            </a:pPr>
            <a:r>
              <a:rPr lang="en-US" altLang="en-US" sz="1800" dirty="0">
                <a:ea typeface="ＭＳ Ｐゴシック" panose="020B0600070205080204" pitchFamily="34" charset="-128"/>
              </a:rPr>
              <a:t>Howard Gardner:  </a:t>
            </a:r>
            <a:r>
              <a:rPr lang="en-US" altLang="en-US" sz="1800" i="1" dirty="0">
                <a:ea typeface="ＭＳ Ｐゴシック" panose="020B0600070205080204" pitchFamily="34" charset="-128"/>
              </a:rPr>
              <a:t>Frames of Mind (1983)</a:t>
            </a:r>
          </a:p>
          <a:p>
            <a:pPr>
              <a:spcBef>
                <a:spcPts val="0"/>
              </a:spcBef>
            </a:pPr>
            <a:r>
              <a:rPr lang="en-US" altLang="en-US" sz="1800" dirty="0">
                <a:ea typeface="ＭＳ Ｐゴシック" panose="020B0600070205080204" pitchFamily="34" charset="-128"/>
              </a:rPr>
              <a:t>Seven new categories of intelligence:</a:t>
            </a:r>
          </a:p>
          <a:p>
            <a:pPr marL="685800" lvl="1" indent="-342900">
              <a:spcBef>
                <a:spcPts val="0"/>
              </a:spcBef>
              <a:buFont typeface="+mj-lt"/>
              <a:buAutoNum type="arabicPeriod"/>
            </a:pPr>
            <a:r>
              <a:rPr lang="en-US" altLang="en-US" sz="1800" dirty="0">
                <a:ea typeface="ＭＳ Ｐゴシック" panose="020B0600070205080204" pitchFamily="34" charset="-128"/>
              </a:rPr>
              <a:t>Verbal/linguistic</a:t>
            </a:r>
          </a:p>
          <a:p>
            <a:pPr marL="685800" lvl="1" indent="-342900">
              <a:spcBef>
                <a:spcPts val="0"/>
              </a:spcBef>
              <a:buFont typeface="+mj-lt"/>
              <a:buAutoNum type="arabicPeriod"/>
            </a:pPr>
            <a:r>
              <a:rPr lang="en-US" altLang="en-US" sz="1800" dirty="0">
                <a:ea typeface="ＭＳ Ｐゴシック" panose="020B0600070205080204" pitchFamily="34" charset="-128"/>
              </a:rPr>
              <a:t>Logical/mathematical</a:t>
            </a:r>
          </a:p>
          <a:p>
            <a:pPr marL="685800" lvl="1" indent="-342900">
              <a:spcBef>
                <a:spcPts val="0"/>
              </a:spcBef>
              <a:buFont typeface="+mj-lt"/>
              <a:buAutoNum type="arabicPeriod"/>
            </a:pPr>
            <a:r>
              <a:rPr lang="en-US" altLang="en-US" sz="1800" dirty="0">
                <a:ea typeface="ＭＳ Ｐゴシック" panose="020B0600070205080204" pitchFamily="34" charset="-128"/>
              </a:rPr>
              <a:t>Visual/spatial</a:t>
            </a:r>
          </a:p>
          <a:p>
            <a:pPr marL="685800" lvl="1" indent="-342900">
              <a:spcBef>
                <a:spcPts val="0"/>
              </a:spcBef>
              <a:buFont typeface="+mj-lt"/>
              <a:buAutoNum type="arabicPeriod"/>
            </a:pPr>
            <a:r>
              <a:rPr lang="en-US" altLang="en-US" sz="1800" dirty="0">
                <a:ea typeface="ＭＳ Ｐゴシック" panose="020B0600070205080204" pitchFamily="34" charset="-128"/>
              </a:rPr>
              <a:t>Musical</a:t>
            </a:r>
          </a:p>
          <a:p>
            <a:pPr marL="685800" lvl="1" indent="-342900">
              <a:spcBef>
                <a:spcPts val="0"/>
              </a:spcBef>
              <a:buFont typeface="+mj-lt"/>
              <a:buAutoNum type="arabicPeriod"/>
            </a:pPr>
            <a:r>
              <a:rPr lang="en-US" altLang="en-US" sz="1800" dirty="0">
                <a:ea typeface="ＭＳ Ｐゴシック" panose="020B0600070205080204" pitchFamily="34" charset="-128"/>
              </a:rPr>
              <a:t>Bodily/kinesthetic</a:t>
            </a:r>
          </a:p>
          <a:p>
            <a:pPr marL="685800" lvl="1" indent="-342900">
              <a:spcBef>
                <a:spcPts val="0"/>
              </a:spcBef>
              <a:buFont typeface="+mj-lt"/>
              <a:buAutoNum type="arabicPeriod"/>
            </a:pPr>
            <a:r>
              <a:rPr lang="en-US" altLang="en-US" sz="1800" dirty="0">
                <a:ea typeface="ＭＳ Ｐゴシック" panose="020B0600070205080204" pitchFamily="34" charset="-128"/>
              </a:rPr>
              <a:t>Interpersonal</a:t>
            </a:r>
          </a:p>
          <a:p>
            <a:pPr marL="685800" lvl="1" indent="-342900">
              <a:spcBef>
                <a:spcPts val="0"/>
              </a:spcBef>
              <a:buFont typeface="+mj-lt"/>
              <a:buAutoNum type="arabicPeriod"/>
            </a:pPr>
            <a:r>
              <a:rPr lang="en-US" altLang="en-US" sz="1800" dirty="0">
                <a:ea typeface="ＭＳ Ｐゴシック" panose="020B0600070205080204" pitchFamily="34" charset="-128"/>
              </a:rPr>
              <a:t>Intrapersonal</a:t>
            </a:r>
          </a:p>
        </p:txBody>
      </p:sp>
      <p:pic>
        <p:nvPicPr>
          <p:cNvPr id="120834" name="Picture 2" descr="Image result for gardner multiple intellig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622" y="1108457"/>
            <a:ext cx="3221666" cy="321441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90628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pPr eaLnBrk="1" hangingPunct="1"/>
            <a:r>
              <a:rPr lang="en-US" altLang="en-US" dirty="0">
                <a:ea typeface="ＭＳ Ｐゴシック" panose="020B0600070205080204" pitchFamily="34" charset="-128"/>
              </a:rPr>
              <a:t>History of S+EI, continued</a:t>
            </a:r>
          </a:p>
        </p:txBody>
      </p:sp>
      <p:graphicFrame>
        <p:nvGraphicFramePr>
          <p:cNvPr id="28674" name="Content Placeholder 7"/>
          <p:cNvGraphicFramePr>
            <a:graphicFrameLocks noGrp="1"/>
          </p:cNvGraphicFramePr>
          <p:nvPr>
            <p:ph idx="1"/>
            <p:extLst>
              <p:ext uri="{D42A27DB-BD31-4B8C-83A1-F6EECF244321}">
                <p14:modId xmlns:p14="http://schemas.microsoft.com/office/powerpoint/2010/main" val="797890449"/>
              </p:ext>
            </p:extLst>
          </p:nvPr>
        </p:nvGraphicFramePr>
        <p:xfrm>
          <a:off x="998685" y="1374552"/>
          <a:ext cx="6063853" cy="2674144"/>
        </p:xfrm>
        <a:graphic>
          <a:graphicData uri="http://schemas.openxmlformats.org/presentationml/2006/ole">
            <mc:AlternateContent xmlns:mc="http://schemas.openxmlformats.org/markup-compatibility/2006">
              <mc:Choice xmlns:v="urn:schemas-microsoft-com:vml" Requires="v">
                <p:oleObj spid="_x0000_s1049" r:id="rId3" imgW="8082628" imgH="3565865" progId="Excel.Chart.8">
                  <p:embed/>
                </p:oleObj>
              </mc:Choice>
              <mc:Fallback>
                <p:oleObj r:id="rId3" imgW="8082628" imgH="3565865" progId="Excel.Chart.8">
                  <p:embed/>
                  <p:pic>
                    <p:nvPicPr>
                      <p:cNvPr id="28674" name="Content Placeholder 7"/>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685" y="1374552"/>
                        <a:ext cx="6063853" cy="2674144"/>
                      </a:xfrm>
                      <a:prstGeom prst="rect">
                        <a:avLst/>
                      </a:prstGeom>
                      <a:noFill/>
                    </p:spPr>
                  </p:pic>
                </p:oleObj>
              </mc:Fallback>
            </mc:AlternateContent>
          </a:graphicData>
        </a:graphic>
      </p:graphicFrame>
      <p:sp>
        <p:nvSpPr>
          <p:cNvPr id="28676" name="TextBox 8"/>
          <p:cNvSpPr txBox="1">
            <a:spLocks noChangeArrowheads="1"/>
          </p:cNvSpPr>
          <p:nvPr/>
        </p:nvSpPr>
        <p:spPr bwMode="auto">
          <a:xfrm>
            <a:off x="6272016" y="1872937"/>
            <a:ext cx="217415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050" dirty="0">
                <a:solidFill>
                  <a:srgbClr val="376092"/>
                </a:solidFill>
              </a:rPr>
              <a:t>1990:</a:t>
            </a:r>
          </a:p>
          <a:p>
            <a:pPr eaLnBrk="1" hangingPunct="1"/>
            <a:r>
              <a:rPr lang="en-US" altLang="en-US" sz="1050" dirty="0" err="1">
                <a:solidFill>
                  <a:srgbClr val="376092"/>
                </a:solidFill>
              </a:rPr>
              <a:t>Salovey</a:t>
            </a:r>
            <a:r>
              <a:rPr lang="en-US" altLang="en-US" sz="1050" dirty="0">
                <a:solidFill>
                  <a:srgbClr val="376092"/>
                </a:solidFill>
              </a:rPr>
              <a:t> &amp; Mayer coined the term “Emotional Intelligence”</a:t>
            </a:r>
          </a:p>
        </p:txBody>
      </p:sp>
      <p:sp>
        <p:nvSpPr>
          <p:cNvPr id="28677" name="TextBox 9"/>
          <p:cNvSpPr txBox="1">
            <a:spLocks noChangeArrowheads="1"/>
          </p:cNvSpPr>
          <p:nvPr/>
        </p:nvSpPr>
        <p:spPr bwMode="auto">
          <a:xfrm>
            <a:off x="6272016" y="3231884"/>
            <a:ext cx="23942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900">
                <a:solidFill>
                  <a:schemeClr val="bg1"/>
                </a:solidFill>
                <a:latin typeface="Arial" panose="020B0604020202020204" pitchFamily="34" charset="0"/>
                <a:ea typeface="ＭＳ Ｐゴシック" panose="020B0600070205080204" pitchFamily="34" charset="-128"/>
              </a:defRPr>
            </a:lvl2pPr>
            <a:lvl3pPr eaLnBrk="0" hangingPunct="0">
              <a:defRPr sz="900">
                <a:solidFill>
                  <a:schemeClr val="bg1"/>
                </a:solidFill>
                <a:latin typeface="Arial" panose="020B0604020202020204" pitchFamily="34" charset="0"/>
                <a:ea typeface="ＭＳ Ｐゴシック" panose="020B0600070205080204" pitchFamily="34" charset="-128"/>
              </a:defRPr>
            </a:lvl3pPr>
            <a:lvl4pPr eaLnBrk="0" hangingPunct="0">
              <a:defRPr sz="900">
                <a:solidFill>
                  <a:schemeClr val="bg1"/>
                </a:solidFill>
                <a:latin typeface="Arial" panose="020B0604020202020204" pitchFamily="34" charset="0"/>
                <a:ea typeface="ＭＳ Ｐゴシック" panose="020B0600070205080204" pitchFamily="34" charset="-128"/>
              </a:defRPr>
            </a:lvl4pPr>
            <a:lvl5pPr eaLnBrk="0" hangingPunct="0">
              <a:defRPr sz="9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050" dirty="0">
                <a:solidFill>
                  <a:srgbClr val="376092"/>
                </a:solidFill>
              </a:rPr>
              <a:t>1998:</a:t>
            </a:r>
          </a:p>
          <a:p>
            <a:pPr eaLnBrk="1" hangingPunct="1"/>
            <a:r>
              <a:rPr lang="en-US" altLang="en-US" sz="1050" dirty="0">
                <a:solidFill>
                  <a:srgbClr val="376092"/>
                </a:solidFill>
              </a:rPr>
              <a:t>Goleman published </a:t>
            </a:r>
          </a:p>
          <a:p>
            <a:pPr eaLnBrk="1" hangingPunct="1"/>
            <a:r>
              <a:rPr lang="en-US" altLang="en-US" sz="1050" i="1" dirty="0">
                <a:solidFill>
                  <a:srgbClr val="376092"/>
                </a:solidFill>
              </a:rPr>
              <a:t>Working with Emotional Intelligence</a:t>
            </a:r>
            <a:endParaRPr lang="en-US" altLang="en-US" sz="1050" dirty="0">
              <a:solidFill>
                <a:srgbClr val="376092"/>
              </a:solidFill>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37522852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7639</TotalTime>
  <Words>3754</Words>
  <Application>Microsoft Office PowerPoint</Application>
  <PresentationFormat>On-screen Show (16:9)</PresentationFormat>
  <Paragraphs>550</Paragraphs>
  <Slides>67</Slides>
  <Notes>48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ＭＳ Ｐゴシック</vt:lpstr>
      <vt:lpstr>Arial</vt:lpstr>
      <vt:lpstr>Calibri</vt:lpstr>
      <vt:lpstr>Century Gothic</vt:lpstr>
      <vt:lpstr>Wingdings</vt:lpstr>
      <vt:lpstr>Gallery</vt:lpstr>
      <vt:lpstr>Microsoft Excel Chart</vt:lpstr>
      <vt:lpstr>Emotional Intelligence</vt:lpstr>
      <vt:lpstr>What You’re Going To Learn Today</vt:lpstr>
      <vt:lpstr>What is Social and Emotional Intelligence?</vt:lpstr>
      <vt:lpstr>S+EI Four-Quadrant Model</vt:lpstr>
      <vt:lpstr>S+EI is about behavior  (and behavior can be changed)</vt:lpstr>
      <vt:lpstr>Building Blocks of Behavior</vt:lpstr>
      <vt:lpstr>A Brief History of S+EI</vt:lpstr>
      <vt:lpstr>History of S+EI, continued</vt:lpstr>
      <vt:lpstr>History of S+EI, continued</vt:lpstr>
      <vt:lpstr>Evidence that Soft Skills Matter </vt:lpstr>
      <vt:lpstr>S+EI Coaching, Training &amp; Assessments Embraced by Many Organizations</vt:lpstr>
      <vt:lpstr>S+EI</vt:lpstr>
      <vt:lpstr>S+EI Coaching and Training at Avon</vt:lpstr>
      <vt:lpstr>S+EI and the Bottom Line</vt:lpstr>
      <vt:lpstr>Ameriprise Financial Services</vt:lpstr>
      <vt:lpstr>Sanofi-Aventis Pharmaceutical Company</vt:lpstr>
      <vt:lpstr>U.S. Airforce</vt:lpstr>
      <vt:lpstr>Air Force Results</vt:lpstr>
      <vt:lpstr>More Results Examples</vt:lpstr>
      <vt:lpstr>And a few more . . .</vt:lpstr>
      <vt:lpstr>Top Reasons for Executive Derailment</vt:lpstr>
      <vt:lpstr>Outcomes of healthy, positive emotions</vt:lpstr>
      <vt:lpstr>Subjective Well-Being</vt:lpstr>
      <vt:lpstr>Subjective Well-Being, continued</vt:lpstr>
      <vt:lpstr>Subjective Well-Being, continued</vt:lpstr>
      <vt:lpstr>On a More Personal Note. . .</vt:lpstr>
      <vt:lpstr>Why?</vt:lpstr>
      <vt:lpstr>Heart Rate Variability in Positive &amp; Negative Emotional States</vt:lpstr>
      <vt:lpstr>Cortisol:  The Stress Hormone</vt:lpstr>
      <vt:lpstr>PowerPoint Presentation</vt:lpstr>
      <vt:lpstr>Our THREE Brains</vt:lpstr>
      <vt:lpstr>Self-Mastery Prefrontal Cortex</vt:lpstr>
      <vt:lpstr>So What Does All This Mean?</vt:lpstr>
      <vt:lpstr>Self Recognition</vt:lpstr>
      <vt:lpstr>Self Management</vt:lpstr>
      <vt:lpstr>Social Recognition</vt:lpstr>
      <vt:lpstr>Social Management</vt:lpstr>
      <vt:lpstr>S+EI Summary</vt:lpstr>
      <vt:lpstr>Emotional Intelligence EIQ-2</vt:lpstr>
      <vt:lpstr>Questions</vt:lpstr>
      <vt:lpstr>S+EI = A Collection of Skills</vt:lpstr>
      <vt:lpstr>Albert Einstein</vt:lpstr>
      <vt:lpstr>Appendix</vt:lpstr>
      <vt:lpstr>Coaching Exercise # 1:  Jerry</vt:lpstr>
      <vt:lpstr>Coaching Exercise#2:  Sue</vt:lpstr>
      <vt:lpstr>Our Culture Worships Intellect</vt:lpstr>
      <vt:lpstr>S+EI = Logic + Emotion</vt:lpstr>
      <vt:lpstr>Emotion + Logic = S+EI</vt:lpstr>
      <vt:lpstr>S+EI Is Not a New Concept</vt:lpstr>
      <vt:lpstr>Four Steps to S+EI</vt:lpstr>
      <vt:lpstr>Group Exercise</vt:lpstr>
      <vt:lpstr>Gender Differences in S+EI</vt:lpstr>
      <vt:lpstr>The Smarts that Count</vt:lpstr>
      <vt:lpstr>The Medical Case for SEI</vt:lpstr>
      <vt:lpstr>Anger </vt:lpstr>
      <vt:lpstr>Emotions &amp; Heart Disease</vt:lpstr>
      <vt:lpstr>Hostility</vt:lpstr>
      <vt:lpstr>Anxiety</vt:lpstr>
      <vt:lpstr>Depression</vt:lpstr>
      <vt:lpstr>Stress</vt:lpstr>
      <vt:lpstr>Health Implications of Stressful Life Events</vt:lpstr>
      <vt:lpstr>Stressful Life Event Study</vt:lpstr>
      <vt:lpstr>DHEA: The “Anti-Aging Hormone”</vt:lpstr>
      <vt:lpstr>The Answer? Emotional Intelligence</vt:lpstr>
      <vt:lpstr>Research:  Emotional  Self-Management and Stress</vt:lpstr>
      <vt:lpstr>Emotional Management Leads to Health and Longer Life</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Hendricks</dc:creator>
  <cp:lastModifiedBy>Robin Hendricks</cp:lastModifiedBy>
  <cp:revision>165</cp:revision>
  <cp:lastPrinted>2017-02-08T15:54:42Z</cp:lastPrinted>
  <dcterms:created xsi:type="dcterms:W3CDTF">2016-09-05T18:23:35Z</dcterms:created>
  <dcterms:modified xsi:type="dcterms:W3CDTF">2017-05-18T19:18:27Z</dcterms:modified>
</cp:coreProperties>
</file>