
<file path=[Content_Types].xml><?xml version="1.0" encoding="utf-8"?>
<Types xmlns="http://schemas.openxmlformats.org/package/2006/content-types">
  <Default Extension="png" ContentType="image/png"/>
  <Default Extension="png&amp;ehk=tSx" ContentType="image/png"/>
  <Default Extension="png&amp;ehk=" ContentType="image/png"/>
  <Default Extension="png&amp;ehk=TgjW3j8502erPVo" ContentType="image/png"/>
  <Default Extension="png&amp;ehk=fewFKEKlE2MKPpDaxObkvw&amp;pid=OfficeInsert" ContentType="image/png"/>
  <Default Extension="svg" ContentType="image/svg+xml"/>
  <Default Extension="gif&amp;ehk=pmSjHfjPxWpeeUtzibuWeg&amp;pid=OfficeInsert" ContentType="image/gif"/>
  <Default Extension="jpg&amp;ehk=Onv2KVkLpMVTuGukr0BGQQ&amp;pid=OfficeInsert" ContentType="image/jpeg"/>
  <Default Extension="emf" ContentType="image/x-emf"/>
  <Default Extension="jpeg" ContentType="image/jpeg"/>
  <Default Extension="png&amp;ehk=0ue3hN8" ContentType="image/png"/>
  <Default Extension="com" ContentType="image/jpeg"/>
  <Default Extension="jpg&amp;ehk=ErYHYZhC8l3Hz0lQu" ContentType="image/jpeg"/>
  <Default Extension="jpg&amp;ehk=" ContentType="image/jpeg"/>
  <Default Extension="rels" ContentType="application/vnd.openxmlformats-package.relationships+xml"/>
  <Default Extension="xml" ContentType="application/xml"/>
  <Default Extension="jpg&amp;ehk=yvqz5ReIiA" ContentType="image/jpeg"/>
  <Default Extension="gif&amp;ehk=52nj1cFNkKJoB80qS" ContentType="image/gif"/>
  <Default Extension="jpg&amp;ehk=UybhXoZ3SjZEfjbKh3tnvw&amp;pid=OfficeInsert" ContentType="image/jpeg"/>
  <Default Extension="jpg&amp;ehk=gpr" ContentType="image/jpeg"/>
  <Default Extension="wdp" ContentType="image/vnd.ms-photo"/>
  <Default Extension="jpg&amp;ehk=DEs2no0ynpIMdGf6ciFB5g&amp;pid=OfficeInsert" ContentType="image/jpeg"/>
  <Default Extension="png&amp;ehk=0c6s2PPEmn43RXd" ContentType="image/png"/>
  <Default Extension="jpg&amp;ehk=BAT3RUxHpUNF" ContentType="image/jpeg"/>
  <Default Extension="jpg&amp;ehk=XPIMOryY" ContentType="image/jpeg"/>
  <Default Extension="jpg&amp;ehk=bawAjfWuxn" ContentType="image/jpeg"/>
  <Default Extension="jpg&amp;ehk=F6hDU" ContentType="image/jpeg"/>
  <Default Extension="jpg" ContentType="image/jpeg"/>
  <Default Extension="png&amp;ehk=7cqMSMhnmYPCGOUCzR5UYw&amp;pid=OfficeInsert" ContentType="image/png"/>
  <Default Extension="jpg&amp;ehk=Azse4" ContentType="image/jpeg"/>
  <Default Extension="jpg&amp;ehk=bvrnMGHhozCyjoWYcEXCaw&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4" r:id="rId1"/>
  </p:sldMasterIdLst>
  <p:notesMasterIdLst>
    <p:notesMasterId r:id="rId107"/>
  </p:notesMasterIdLst>
  <p:handoutMasterIdLst>
    <p:handoutMasterId r:id="rId108"/>
  </p:handoutMasterIdLst>
  <p:sldIdLst>
    <p:sldId id="847" r:id="rId2"/>
    <p:sldId id="750" r:id="rId3"/>
    <p:sldId id="751" r:id="rId4"/>
    <p:sldId id="752" r:id="rId5"/>
    <p:sldId id="753" r:id="rId6"/>
    <p:sldId id="754" r:id="rId7"/>
    <p:sldId id="755" r:id="rId8"/>
    <p:sldId id="756" r:id="rId9"/>
    <p:sldId id="757" r:id="rId10"/>
    <p:sldId id="758" r:id="rId11"/>
    <p:sldId id="759" r:id="rId12"/>
    <p:sldId id="761" r:id="rId13"/>
    <p:sldId id="762" r:id="rId14"/>
    <p:sldId id="763" r:id="rId15"/>
    <p:sldId id="849" r:id="rId16"/>
    <p:sldId id="764" r:id="rId17"/>
    <p:sldId id="848" r:id="rId18"/>
    <p:sldId id="765" r:id="rId19"/>
    <p:sldId id="766" r:id="rId20"/>
    <p:sldId id="874" r:id="rId21"/>
    <p:sldId id="768" r:id="rId22"/>
    <p:sldId id="769" r:id="rId23"/>
    <p:sldId id="771" r:id="rId24"/>
    <p:sldId id="772" r:id="rId25"/>
    <p:sldId id="776" r:id="rId26"/>
    <p:sldId id="773" r:id="rId27"/>
    <p:sldId id="774" r:id="rId28"/>
    <p:sldId id="775" r:id="rId29"/>
    <p:sldId id="777" r:id="rId30"/>
    <p:sldId id="778" r:id="rId31"/>
    <p:sldId id="859" r:id="rId32"/>
    <p:sldId id="779" r:id="rId33"/>
    <p:sldId id="780" r:id="rId34"/>
    <p:sldId id="782" r:id="rId35"/>
    <p:sldId id="783" r:id="rId36"/>
    <p:sldId id="784" r:id="rId37"/>
    <p:sldId id="785" r:id="rId38"/>
    <p:sldId id="786" r:id="rId39"/>
    <p:sldId id="787" r:id="rId40"/>
    <p:sldId id="860" r:id="rId41"/>
    <p:sldId id="788" r:id="rId42"/>
    <p:sldId id="789" r:id="rId43"/>
    <p:sldId id="861" r:id="rId44"/>
    <p:sldId id="790" r:id="rId45"/>
    <p:sldId id="791" r:id="rId46"/>
    <p:sldId id="792" r:id="rId47"/>
    <p:sldId id="862" r:id="rId48"/>
    <p:sldId id="793" r:id="rId49"/>
    <p:sldId id="863" r:id="rId50"/>
    <p:sldId id="850" r:id="rId51"/>
    <p:sldId id="851" r:id="rId52"/>
    <p:sldId id="794" r:id="rId53"/>
    <p:sldId id="864" r:id="rId54"/>
    <p:sldId id="853" r:id="rId55"/>
    <p:sldId id="854" r:id="rId56"/>
    <p:sldId id="855" r:id="rId57"/>
    <p:sldId id="856" r:id="rId58"/>
    <p:sldId id="795" r:id="rId59"/>
    <p:sldId id="865" r:id="rId60"/>
    <p:sldId id="796" r:id="rId61"/>
    <p:sldId id="799" r:id="rId62"/>
    <p:sldId id="800" r:id="rId63"/>
    <p:sldId id="801" r:id="rId64"/>
    <p:sldId id="802" r:id="rId65"/>
    <p:sldId id="803" r:id="rId66"/>
    <p:sldId id="804" r:id="rId67"/>
    <p:sldId id="805" r:id="rId68"/>
    <p:sldId id="806" r:id="rId69"/>
    <p:sldId id="807" r:id="rId70"/>
    <p:sldId id="808" r:id="rId71"/>
    <p:sldId id="809" r:id="rId72"/>
    <p:sldId id="810" r:id="rId73"/>
    <p:sldId id="811" r:id="rId74"/>
    <p:sldId id="866" r:id="rId75"/>
    <p:sldId id="812" r:id="rId76"/>
    <p:sldId id="818" r:id="rId77"/>
    <p:sldId id="869" r:id="rId78"/>
    <p:sldId id="867" r:id="rId79"/>
    <p:sldId id="820" r:id="rId80"/>
    <p:sldId id="821" r:id="rId81"/>
    <p:sldId id="875" r:id="rId82"/>
    <p:sldId id="823" r:id="rId83"/>
    <p:sldId id="824" r:id="rId84"/>
    <p:sldId id="825" r:id="rId85"/>
    <p:sldId id="826" r:id="rId86"/>
    <p:sldId id="827" r:id="rId87"/>
    <p:sldId id="870" r:id="rId88"/>
    <p:sldId id="828" r:id="rId89"/>
    <p:sldId id="829" r:id="rId90"/>
    <p:sldId id="830" r:id="rId91"/>
    <p:sldId id="831" r:id="rId92"/>
    <p:sldId id="871" r:id="rId93"/>
    <p:sldId id="832" r:id="rId94"/>
    <p:sldId id="833" r:id="rId95"/>
    <p:sldId id="835" r:id="rId96"/>
    <p:sldId id="838" r:id="rId97"/>
    <p:sldId id="836" r:id="rId98"/>
    <p:sldId id="837" r:id="rId99"/>
    <p:sldId id="872" r:id="rId100"/>
    <p:sldId id="840" r:id="rId101"/>
    <p:sldId id="841" r:id="rId102"/>
    <p:sldId id="842" r:id="rId103"/>
    <p:sldId id="843" r:id="rId104"/>
    <p:sldId id="844" r:id="rId105"/>
    <p:sldId id="868" r:id="rId106"/>
  </p:sldIdLst>
  <p:sldSz cx="9144000" cy="6858000" type="screen4x3"/>
  <p:notesSz cx="7010400" cy="9296400"/>
  <p:defaultTextStyle>
    <a:defPPr>
      <a:defRPr lang="en-US"/>
    </a:defPPr>
    <a:lvl1pPr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1pPr>
    <a:lvl2pPr marL="4572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2pPr>
    <a:lvl3pPr marL="9144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3pPr>
    <a:lvl4pPr marL="13716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4pPr>
    <a:lvl5pPr marL="18288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9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9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9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900" kern="1200">
        <a:solidFill>
          <a:schemeClr val="bg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18">
          <p15:clr>
            <a:srgbClr val="A4A3A4"/>
          </p15:clr>
        </p15:guide>
        <p15:guide id="2" orient="horz" pos="4277">
          <p15:clr>
            <a:srgbClr val="A4A3A4"/>
          </p15:clr>
        </p15:guide>
        <p15:guide id="3" pos="5468">
          <p15:clr>
            <a:srgbClr val="A4A3A4"/>
          </p15:clr>
        </p15:guide>
        <p15:guide id="4" pos="349">
          <p15:clr>
            <a:srgbClr val="A4A3A4"/>
          </p15:clr>
        </p15:guide>
        <p15:guide id="5" pos="287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95191"/>
    <a:srgbClr val="FF0000"/>
    <a:srgbClr val="FBD905"/>
    <a:srgbClr val="008000"/>
    <a:srgbClr val="EEEEEF"/>
    <a:srgbClr val="000097"/>
    <a:srgbClr val="FFB5AF"/>
    <a:srgbClr val="CEEAB0"/>
    <a:srgbClr val="5F8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77491" autoAdjust="0"/>
  </p:normalViewPr>
  <p:slideViewPr>
    <p:cSldViewPr snapToGrid="0">
      <p:cViewPr>
        <p:scale>
          <a:sx n="60" d="100"/>
          <a:sy n="60" d="100"/>
        </p:scale>
        <p:origin x="1296" y="-102"/>
      </p:cViewPr>
      <p:guideLst>
        <p:guide orient="horz" pos="2118"/>
        <p:guide orient="horz" pos="4277"/>
        <p:guide pos="5468"/>
        <p:guide pos="349"/>
        <p:guide pos="2879"/>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75" d="100"/>
          <a:sy n="75" d="100"/>
        </p:scale>
        <p:origin x="-204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71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581F73E1-A4E9-4EA3-9242-2A3D0D830248}" type="datetime1">
              <a:rPr lang="en-US"/>
              <a:pPr/>
              <a:t>5/18/2017</a:t>
            </a:fld>
            <a:endParaRPr lang="en-US"/>
          </a:p>
        </p:txBody>
      </p:sp>
      <p:sp>
        <p:nvSpPr>
          <p:cNvPr id="6471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6F58A3CE-AE71-4853-B2C4-60F0951780AE}" type="slidenum">
              <a:rPr lang="en-US"/>
              <a:pPr/>
              <a:t>‹#›</a:t>
            </a:fld>
            <a:endParaRPr lang="en-US"/>
          </a:p>
        </p:txBody>
      </p:sp>
    </p:spTree>
    <p:extLst>
      <p:ext uri="{BB962C8B-B14F-4D97-AF65-F5344CB8AC3E}">
        <p14:creationId xmlns:p14="http://schemas.microsoft.com/office/powerpoint/2010/main" val="194762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7513" y="593725"/>
            <a:ext cx="3860800" cy="2895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379413" y="3581400"/>
            <a:ext cx="6242050" cy="514508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pitchFamily="34" charset="0"/>
              </a:defRPr>
            </a:lvl1pPr>
          </a:lstStyle>
          <a:p>
            <a:fld id="{D7117F85-02AD-4D31-A37C-E3765BDCFCD8}" type="slidenum">
              <a:rPr lang="en-US"/>
              <a:pPr/>
              <a:t>‹#›</a:t>
            </a:fld>
            <a:endParaRPr lang="en-US"/>
          </a:p>
        </p:txBody>
      </p:sp>
    </p:spTree>
    <p:extLst>
      <p:ext uri="{BB962C8B-B14F-4D97-AF65-F5344CB8AC3E}">
        <p14:creationId xmlns:p14="http://schemas.microsoft.com/office/powerpoint/2010/main" val="500717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dirty="0">
                <a:latin typeface="Arial" pitchFamily="34" charset="0"/>
                <a:ea typeface="ＭＳ Ｐゴシック" pitchFamily="34" charset="-128"/>
              </a:rPr>
              <a:t> </a:t>
            </a:r>
          </a:p>
        </p:txBody>
      </p:sp>
      <p:sp>
        <p:nvSpPr>
          <p:cNvPr id="11267" name="Slide Number Placeholder 3"/>
          <p:cNvSpPr>
            <a:spLocks noGrp="1"/>
          </p:cNvSpPr>
          <p:nvPr>
            <p:ph type="sldNum" sz="quarter" idx="5"/>
          </p:nvPr>
        </p:nvSpPr>
        <p:spPr bwMode="auto">
          <a:noFill/>
          <a:ln>
            <a:miter lim="800000"/>
            <a:headEnd/>
            <a:tailEnd/>
          </a:ln>
        </p:spPr>
        <p:txBody>
          <a:bodyPr/>
          <a:lstStyle/>
          <a:p>
            <a:fld id="{737786F4-678A-4AEE-B94C-A97D7F406AB2}"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80</a:t>
            </a:fld>
            <a:endParaRPr lang="en-US"/>
          </a:p>
        </p:txBody>
      </p:sp>
    </p:spTree>
    <p:extLst>
      <p:ext uri="{BB962C8B-B14F-4D97-AF65-F5344CB8AC3E}">
        <p14:creationId xmlns:p14="http://schemas.microsoft.com/office/powerpoint/2010/main" val="140585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81</a:t>
            </a:fld>
            <a:endParaRPr lang="en-US"/>
          </a:p>
        </p:txBody>
      </p:sp>
    </p:spTree>
    <p:extLst>
      <p:ext uri="{BB962C8B-B14F-4D97-AF65-F5344CB8AC3E}">
        <p14:creationId xmlns:p14="http://schemas.microsoft.com/office/powerpoint/2010/main" val="363708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100</a:t>
            </a:fld>
            <a:endParaRPr lang="en-US"/>
          </a:p>
        </p:txBody>
      </p:sp>
    </p:spTree>
    <p:extLst>
      <p:ext uri="{BB962C8B-B14F-4D97-AF65-F5344CB8AC3E}">
        <p14:creationId xmlns:p14="http://schemas.microsoft.com/office/powerpoint/2010/main" val="410631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9459"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01D9B8-0C3F-4D75-B63D-1D14C98C49DE}" type="slidenum">
              <a:rPr lang="en-US" sz="1200">
                <a:latin typeface="Calibri" pitchFamily="34" charset="0"/>
              </a:rPr>
              <a:pPr eaLnBrk="1" hangingPunct="1"/>
              <a:t>5</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9</a:t>
            </a:fld>
            <a:endParaRPr lang="en-US"/>
          </a:p>
        </p:txBody>
      </p:sp>
    </p:spTree>
    <p:extLst>
      <p:ext uri="{BB962C8B-B14F-4D97-AF65-F5344CB8AC3E}">
        <p14:creationId xmlns:p14="http://schemas.microsoft.com/office/powerpoint/2010/main" val="418395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90440A-4BFB-4FF8-96DC-E0BAABE854AA}" type="slidenum">
              <a:rPr lang="en-US" sz="1200">
                <a:latin typeface="Calibri" pitchFamily="34" charset="0"/>
              </a:rPr>
              <a:pPr eaLnBrk="1" hangingPunct="1"/>
              <a:t>13</a:t>
            </a:fld>
            <a:endParaRPr lang="en-US" sz="1200">
              <a:latin typeface="Calibri" pitchFamily="34"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18</a:t>
            </a:fld>
            <a:endParaRPr lang="en-US"/>
          </a:p>
        </p:txBody>
      </p:sp>
    </p:spTree>
    <p:extLst>
      <p:ext uri="{BB962C8B-B14F-4D97-AF65-F5344CB8AC3E}">
        <p14:creationId xmlns:p14="http://schemas.microsoft.com/office/powerpoint/2010/main" val="219108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20</a:t>
            </a:fld>
            <a:endParaRPr lang="en-US"/>
          </a:p>
        </p:txBody>
      </p:sp>
    </p:spTree>
    <p:extLst>
      <p:ext uri="{BB962C8B-B14F-4D97-AF65-F5344CB8AC3E}">
        <p14:creationId xmlns:p14="http://schemas.microsoft.com/office/powerpoint/2010/main" val="365429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34</a:t>
            </a:fld>
            <a:endParaRPr lang="en-US"/>
          </a:p>
        </p:txBody>
      </p:sp>
    </p:spTree>
    <p:extLst>
      <p:ext uri="{BB962C8B-B14F-4D97-AF65-F5344CB8AC3E}">
        <p14:creationId xmlns:p14="http://schemas.microsoft.com/office/powerpoint/2010/main" val="132624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76</a:t>
            </a:fld>
            <a:endParaRPr lang="en-US"/>
          </a:p>
        </p:txBody>
      </p:sp>
    </p:spTree>
    <p:extLst>
      <p:ext uri="{BB962C8B-B14F-4D97-AF65-F5344CB8AC3E}">
        <p14:creationId xmlns:p14="http://schemas.microsoft.com/office/powerpoint/2010/main" val="190046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dirty="0">
                <a:latin typeface="Arial" pitchFamily="34" charset="0"/>
                <a:ea typeface="ＭＳ Ｐゴシック" pitchFamily="34" charset="-128"/>
              </a:rPr>
              <a:t> </a:t>
            </a:r>
          </a:p>
        </p:txBody>
      </p:sp>
      <p:sp>
        <p:nvSpPr>
          <p:cNvPr id="11267" name="Slide Number Placeholder 3"/>
          <p:cNvSpPr>
            <a:spLocks noGrp="1"/>
          </p:cNvSpPr>
          <p:nvPr>
            <p:ph type="sldNum" sz="quarter" idx="5"/>
          </p:nvPr>
        </p:nvSpPr>
        <p:spPr bwMode="auto">
          <a:noFill/>
          <a:ln>
            <a:miter lim="800000"/>
            <a:headEnd/>
            <a:tailEnd/>
          </a:ln>
        </p:spPr>
        <p:txBody>
          <a:bodyPr/>
          <a:lstStyle/>
          <a:p>
            <a:fld id="{737786F4-678A-4AEE-B94C-A97D7F406AB2}" type="slidenum">
              <a:rPr lang="en-US"/>
              <a:pPr/>
              <a:t>78</a:t>
            </a:fld>
            <a:endParaRPr lang="en-US"/>
          </a:p>
        </p:txBody>
      </p:sp>
    </p:spTree>
    <p:extLst>
      <p:ext uri="{BB962C8B-B14F-4D97-AF65-F5344CB8AC3E}">
        <p14:creationId xmlns:p14="http://schemas.microsoft.com/office/powerpoint/2010/main" val="248834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304" y="945913"/>
            <a:ext cx="6477805" cy="2618555"/>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846303" y="3564469"/>
            <a:ext cx="6477804" cy="1071095"/>
          </a:xfrm>
        </p:spPr>
        <p:txBody>
          <a:bodyPr tIns="91440" bIns="91440">
            <a:normAutofit/>
          </a:bodyPr>
          <a:lstStyle>
            <a:lvl1pPr marL="0" indent="0" algn="l">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280E3-8342-4060-BD81-5644ADC54955}" type="datetime1">
              <a:rPr lang="en-US" smtClean="0"/>
              <a:t>5/18/2017</a:t>
            </a:fld>
            <a:endParaRPr lang="en-US"/>
          </a:p>
        </p:txBody>
      </p:sp>
      <p:sp>
        <p:nvSpPr>
          <p:cNvPr id="5" name="Footer Placeholder 4"/>
          <p:cNvSpPr>
            <a:spLocks noGrp="1"/>
          </p:cNvSpPr>
          <p:nvPr>
            <p:ph type="ftr" sz="quarter" idx="11"/>
          </p:nvPr>
        </p:nvSpPr>
        <p:spPr>
          <a:xfrm>
            <a:off x="845344" y="329309"/>
            <a:ext cx="4457751" cy="309201"/>
          </a:xfrm>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a:xfrm>
            <a:off x="7443295" y="134929"/>
            <a:ext cx="608264" cy="503579"/>
          </a:xfrm>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45239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3BAA3-95C1-4873-9D5A-FF9511407EB4}"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350128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533" y="79897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47703" y="798974"/>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FEBC37-AB12-4749-9EFC-DA09D935A76A}"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5898779" y="3066347"/>
            <a:ext cx="4663440" cy="116586"/>
          </a:xfrm>
          <a:prstGeom prst="rect">
            <a:avLst/>
          </a:prstGeom>
          <a:noFill/>
          <a:ln>
            <a:noFill/>
          </a:ln>
        </p:spPr>
      </p:pic>
    </p:spTree>
    <p:extLst>
      <p:ext uri="{BB962C8B-B14F-4D97-AF65-F5344CB8AC3E}">
        <p14:creationId xmlns:p14="http://schemas.microsoft.com/office/powerpoint/2010/main" val="299525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buNone/>
              <a:defRPr lang="en-US" sz="2800" smtClean="0"/>
            </a:lvl1pPr>
          </a:lstStyle>
          <a:p>
            <a:pPr marL="174625" lvl="0" indent="-174625">
              <a:buClr>
                <a:schemeClr val="accent1"/>
              </a:buClr>
              <a:buSzPct val="90000"/>
            </a:pPr>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normAutofit/>
          </a:bodyPr>
          <a:lstStyle>
            <a:lvl1pPr marL="174625" indent="-174625">
              <a:buClr>
                <a:schemeClr val="accent1"/>
              </a:buClr>
              <a:buSzPct val="90000"/>
              <a:buFont typeface="Arial" pitchFamily="34" charset="0"/>
              <a:buChar char="•"/>
              <a:defRPr sz="2800"/>
            </a:lvl1pPr>
            <a:lvl2pPr marL="341313" indent="-166688">
              <a:buClr>
                <a:schemeClr val="accent1"/>
              </a:buClr>
              <a:buSzPct val="90000"/>
              <a:buFont typeface="Arial" pitchFamily="34" charset="0"/>
              <a:buChar char="•"/>
              <a:defRPr lang="en-US" sz="2400" kern="1200" dirty="0" smtClean="0">
                <a:solidFill>
                  <a:srgbClr val="626262"/>
                </a:solidFill>
                <a:latin typeface="+mn-lt"/>
                <a:ea typeface="ＭＳ Ｐゴシック" charset="-128"/>
                <a:cs typeface="ＭＳ Ｐゴシック" charset="-128"/>
              </a:defRPr>
            </a:lvl2pPr>
            <a:lvl3pPr marL="798513" indent="-166688">
              <a:buClr>
                <a:schemeClr val="accent1"/>
              </a:buClr>
              <a:buSzPct val="90000"/>
              <a:buFont typeface="Arial" pitchFamily="34" charset="0"/>
              <a:buChar char="•"/>
              <a:defRPr sz="2000"/>
            </a:lvl3pPr>
            <a:lvl4pPr marL="1089025" indent="-233363">
              <a:buClr>
                <a:schemeClr val="accent1"/>
              </a:buClr>
              <a:buSzPct val="90000"/>
              <a:buFont typeface="Arial" pitchFamily="34" charset="0"/>
              <a:buChar char="•"/>
              <a:defRPr sz="2000"/>
            </a:lvl4pPr>
            <a:lvl5pPr marL="1089025" indent="-233363">
              <a:buClr>
                <a:schemeClr val="accent1"/>
              </a:buClr>
              <a:buSzPct val="90000"/>
              <a:buFont typeface="Arial"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3810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Master title style</a:t>
            </a:r>
          </a:p>
        </p:txBody>
      </p:sp>
      <p:sp>
        <p:nvSpPr>
          <p:cNvPr id="11" name="Content Placeholder 2"/>
          <p:cNvSpPr>
            <a:spLocks noGrp="1"/>
          </p:cNvSpPr>
          <p:nvPr>
            <p:ph idx="14"/>
          </p:nvPr>
        </p:nvSpPr>
        <p:spPr>
          <a:xfrm>
            <a:off x="457200" y="1752600"/>
            <a:ext cx="4038600" cy="4373563"/>
          </a:xfrm>
        </p:spPr>
        <p:txBody>
          <a:bodyPr>
            <a:normAutofit/>
          </a:bodyPr>
          <a:lstStyle>
            <a:lvl1pPr marL="174625" indent="-174625">
              <a:buClr>
                <a:schemeClr val="accent1"/>
              </a:buClr>
              <a:buSzPct val="90000"/>
              <a:buFont typeface="Arial" pitchFamily="34" charset="0"/>
              <a:buChar char="•"/>
              <a:defRPr sz="2000"/>
            </a:lvl1pPr>
            <a:lvl2pPr marL="341313" indent="-166688">
              <a:buClr>
                <a:schemeClr val="accent1"/>
              </a:buClr>
              <a:buSzPct val="90000"/>
              <a:buFont typeface="Arial" pitchFamily="34" charset="0"/>
              <a:buChar char="•"/>
              <a:defRPr sz="1800"/>
            </a:lvl2pPr>
            <a:lvl3pPr marL="798513" indent="-166688">
              <a:buClr>
                <a:schemeClr val="accent1"/>
              </a:buClr>
              <a:buSzPct val="90000"/>
              <a:buFont typeface="Arial" pitchFamily="34" charset="0"/>
              <a:buChar char="•"/>
              <a:defRPr sz="1600"/>
            </a:lvl3pPr>
            <a:lvl4pPr marL="1089025" indent="-233363">
              <a:buClr>
                <a:schemeClr val="accent1"/>
              </a:buClr>
              <a:buSzPct val="90000"/>
              <a:buFont typeface="Arial" pitchFamily="34" charset="0"/>
              <a:buChar char="•"/>
              <a:defRPr sz="1600"/>
            </a:lvl4pPr>
            <a:lvl5pPr marL="1089025" indent="-233363">
              <a:buClr>
                <a:schemeClr val="accent1"/>
              </a:buClr>
              <a:buSzPct val="9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4648200" y="1752600"/>
            <a:ext cx="4038600" cy="4373563"/>
          </a:xfrm>
        </p:spPr>
        <p:txBody>
          <a:bodyPr>
            <a:normAutofit/>
          </a:bodyPr>
          <a:lstStyle>
            <a:lvl1pPr marL="174625" indent="-174625">
              <a:buClr>
                <a:schemeClr val="accent1"/>
              </a:buClr>
              <a:buSzPct val="90000"/>
              <a:buFont typeface="Arial" pitchFamily="34" charset="0"/>
              <a:buChar char="•"/>
              <a:defRPr sz="2000"/>
            </a:lvl1pPr>
            <a:lvl2pPr marL="341313" indent="-166688">
              <a:buClr>
                <a:schemeClr val="accent1"/>
              </a:buClr>
              <a:buSzPct val="90000"/>
              <a:buFont typeface="Arial" pitchFamily="34" charset="0"/>
              <a:buChar char="•"/>
              <a:defRPr sz="1800"/>
            </a:lvl2pPr>
            <a:lvl3pPr marL="798513" indent="-166688">
              <a:buClr>
                <a:schemeClr val="accent1"/>
              </a:buClr>
              <a:buSzPct val="90000"/>
              <a:buFont typeface="Arial" pitchFamily="34" charset="0"/>
              <a:buChar char="•"/>
              <a:defRPr sz="1600"/>
            </a:lvl3pPr>
            <a:lvl4pPr marL="1089025" indent="-233363">
              <a:buClr>
                <a:schemeClr val="accent1"/>
              </a:buClr>
              <a:buSzPct val="90000"/>
              <a:buFont typeface="Arial" pitchFamily="34" charset="0"/>
              <a:buChar char="•"/>
              <a:defRPr sz="1600"/>
            </a:lvl4pPr>
            <a:lvl5pPr marL="1089025" indent="-233363">
              <a:buClr>
                <a:schemeClr val="accent1"/>
              </a:buClr>
              <a:buSzPct val="9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900"/>
            </a:lvl1pPr>
          </a:lstStyle>
          <a:p>
            <a:fld id="{C52196F3-344D-404D-A0BC-459383EAF8D8}" type="datetime1">
              <a:rPr lang="en-US" smtClean="0"/>
              <a:t>5/18/2017</a:t>
            </a:fld>
            <a:endParaRPr lang="en-US"/>
          </a:p>
        </p:txBody>
      </p:sp>
      <p:sp>
        <p:nvSpPr>
          <p:cNvPr id="5" name="Footer Placeholder 4"/>
          <p:cNvSpPr>
            <a:spLocks noGrp="1"/>
          </p:cNvSpPr>
          <p:nvPr>
            <p:ph type="ftr" sz="quarter" idx="11"/>
          </p:nvPr>
        </p:nvSpPr>
        <p:spPr/>
        <p:txBody>
          <a:bodyPr/>
          <a:lstStyle>
            <a:lvl1pPr>
              <a:defRPr sz="900"/>
            </a:lvl1pPr>
          </a:lstStyle>
          <a:p>
            <a:r>
              <a:rPr lang="en-US" dirty="0">
                <a:cs typeface="Arial" panose="020B0604020202020204" pitchFamily="34" charset="0"/>
              </a:rPr>
              <a:t>© Preiser Consultants 2017. All Rights Reserved. Do Not Copy Without Permission.</a:t>
            </a:r>
            <a:endParaRPr lang="en-US" dirty="0"/>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8963259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6876" y="1756130"/>
            <a:ext cx="6464295" cy="2050065"/>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hasCustomPrompt="1"/>
          </p:nvPr>
        </p:nvSpPr>
        <p:spPr>
          <a:xfrm>
            <a:off x="846876" y="3806197"/>
            <a:ext cx="6464295"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53A4398-19B3-41A9-BF4A-4AEFF5A67846}"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272094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8290" y="958038"/>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6875" y="2165622"/>
            <a:ext cx="3483864"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1705" y="2171770"/>
            <a:ext cx="3483864" cy="3287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84F1DD-1D66-4199-9C07-20FDC729408C}" type="datetime1">
              <a:rPr lang="en-US" smtClean="0"/>
              <a:t>5/18/2017</a:t>
            </a:fld>
            <a:endParaRPr lang="en-US"/>
          </a:p>
        </p:txBody>
      </p:sp>
      <p:sp>
        <p:nvSpPr>
          <p:cNvPr id="6" name="Footer Placeholder 5"/>
          <p:cNvSpPr>
            <a:spLocks noGrp="1"/>
          </p:cNvSpPr>
          <p:nvPr>
            <p:ph type="ftr" sz="quarter" idx="11"/>
          </p:nvPr>
        </p:nvSpPr>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38277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953338"/>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2169729"/>
            <a:ext cx="3483864" cy="801943"/>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6875" y="2974449"/>
            <a:ext cx="3483864"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2173182"/>
            <a:ext cx="3483864" cy="80223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70753" y="2971670"/>
            <a:ext cx="3483864"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CEB468-E91A-451F-988F-3A745142CEE7}" type="datetime1">
              <a:rPr lang="en-US" smtClean="0"/>
              <a:t>5/18/2017</a:t>
            </a:fld>
            <a:endParaRPr lang="en-US"/>
          </a:p>
        </p:txBody>
      </p:sp>
      <p:sp>
        <p:nvSpPr>
          <p:cNvPr id="8" name="Footer Placeholder 7"/>
          <p:cNvSpPr>
            <a:spLocks noGrp="1"/>
          </p:cNvSpPr>
          <p:nvPr>
            <p:ph type="ftr" sz="quarter" idx="11"/>
          </p:nvPr>
        </p:nvSpPr>
        <p:spPr/>
        <p:txBody>
          <a:bodyPr/>
          <a:lstStyle/>
          <a:p>
            <a:r>
              <a:rPr lang="en-US"/>
              <a:t>© Preiser Consultants 2017. All Rights Reserved. Do Not Copy Without Permission.</a:t>
            </a:r>
          </a:p>
        </p:txBody>
      </p:sp>
      <p:sp>
        <p:nvSpPr>
          <p:cNvPr id="9" name="Slide Number Placeholder 8"/>
          <p:cNvSpPr>
            <a:spLocks noGrp="1"/>
          </p:cNvSpPr>
          <p:nvPr>
            <p:ph type="sldNum" sz="quarter" idx="12"/>
          </p:nvPr>
        </p:nvSpPr>
        <p:spPr/>
        <p:txBody>
          <a:bodyPr/>
          <a:lstStyle/>
          <a:p>
            <a:fld id="{C1CCAC61-AEA7-D347-91BC-441640D6B80F}" type="slidenum">
              <a:rPr lang="en-US" smtClean="0"/>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98651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54A32C-985A-4E0F-96E5-46B07AD9CD81}" type="datetime1">
              <a:rPr lang="en-US" smtClean="0"/>
              <a:t>5/18/2017</a:t>
            </a:fld>
            <a:endParaRPr lang="en-US"/>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
        <p:nvSpPr>
          <p:cNvPr id="5" name="Slide Number Placeholder 4"/>
          <p:cNvSpPr>
            <a:spLocks noGrp="1"/>
          </p:cNvSpPr>
          <p:nvPr>
            <p:ph type="sldNum" sz="quarter" idx="12"/>
          </p:nvPr>
        </p:nvSpPr>
        <p:spPr/>
        <p:txBody>
          <a:bodyPr/>
          <a:lstStyle/>
          <a:p>
            <a:fld id="{C1CCAC61-AEA7-D347-91BC-441640D6B80F}" type="slidenum">
              <a:rPr lang="en-US" smtClean="0"/>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8293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BE0AA-EE1B-433E-84D6-694BBCC4348F}" type="datetime1">
              <a:rPr lang="en-US" smtClean="0"/>
              <a:t>5/18/2017</a:t>
            </a:fld>
            <a:endParaRPr lang="en-US"/>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
        <p:nvSpPr>
          <p:cNvPr id="4" name="Slide Number Placeholder 3"/>
          <p:cNvSpPr>
            <a:spLocks noGrp="1"/>
          </p:cNvSpPr>
          <p:nvPr>
            <p:ph type="sldNum" sz="quarter" idx="12"/>
          </p:nvPr>
        </p:nvSpPr>
        <p:spPr/>
        <p:txBody>
          <a:bodyPr/>
          <a:lstStyle/>
          <a:p>
            <a:fld id="{C1CCAC61-AEA7-D347-91BC-441640D6B80F}" type="slidenum">
              <a:rPr lang="en-US" smtClean="0"/>
              <a:pPr/>
              <a:t>‹#›</a:t>
            </a:fld>
            <a:endParaRPr lang="en-US"/>
          </a:p>
        </p:txBody>
      </p:sp>
    </p:spTree>
    <p:extLst>
      <p:ext uri="{BB962C8B-B14F-4D97-AF65-F5344CB8AC3E}">
        <p14:creationId xmlns:p14="http://schemas.microsoft.com/office/powerpoint/2010/main" val="206007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19" y="952579"/>
            <a:ext cx="2456260" cy="2322176"/>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2501" y="952579"/>
            <a:ext cx="4509353"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3219" y="3274754"/>
            <a:ext cx="2456260" cy="217891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234005-C4BC-4507-9033-485836A8AB2D}" type="datetime1">
              <a:rPr lang="en-US" smtClean="0"/>
              <a:t>5/18/2017</a:t>
            </a:fld>
            <a:endParaRPr lang="en-US"/>
          </a:p>
        </p:txBody>
      </p:sp>
      <p:sp>
        <p:nvSpPr>
          <p:cNvPr id="6" name="Footer Placeholder 5"/>
          <p:cNvSpPr>
            <a:spLocks noGrp="1"/>
          </p:cNvSpPr>
          <p:nvPr>
            <p:ph type="ftr" sz="quarter" idx="11"/>
          </p:nvPr>
        </p:nvSpPr>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55654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846843" y="1129513"/>
            <a:ext cx="4391154" cy="192420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6186" y="3053722"/>
            <a:ext cx="4384865" cy="2096013"/>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43975" y="5469857"/>
            <a:ext cx="4387204" cy="320123"/>
          </a:xfrm>
        </p:spPr>
        <p:txBody>
          <a:bodyPr/>
          <a:lstStyle>
            <a:lvl1pPr algn="l">
              <a:defRPr/>
            </a:lvl1pPr>
          </a:lstStyle>
          <a:p>
            <a:fld id="{DEF837AE-99EE-4C5F-A9F3-EEEE3D027F67}" type="datetime1">
              <a:rPr lang="en-US" smtClean="0"/>
              <a:t>5/18/2017</a:t>
            </a:fld>
            <a:endParaRPr lang="en-US"/>
          </a:p>
        </p:txBody>
      </p:sp>
      <p:sp>
        <p:nvSpPr>
          <p:cNvPr id="6" name="Footer Placeholder 5"/>
          <p:cNvSpPr>
            <a:spLocks noGrp="1"/>
          </p:cNvSpPr>
          <p:nvPr>
            <p:ph type="ftr" sz="quarter" idx="11"/>
          </p:nvPr>
        </p:nvSpPr>
        <p:spPr>
          <a:xfrm>
            <a:off x="843975" y="318641"/>
            <a:ext cx="3658364" cy="320931"/>
          </a:xfrm>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a:xfrm>
            <a:off x="4632596" y="137408"/>
            <a:ext cx="608264" cy="503579"/>
          </a:xfrm>
        </p:spPr>
        <p:txBody>
          <a:bodyPr/>
          <a:lstStyle/>
          <a:p>
            <a:fld id="{C1CCAC61-AEA7-D347-91BC-441640D6B80F}" type="slidenum">
              <a:rPr lang="en-US" smtClean="0"/>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844095" y="643464"/>
            <a:ext cx="4409694" cy="155448"/>
          </a:xfrm>
          <a:prstGeom prst="rect">
            <a:avLst/>
          </a:prstGeom>
          <a:noFill/>
          <a:ln>
            <a:noFill/>
          </a:ln>
        </p:spPr>
      </p:pic>
    </p:spTree>
    <p:extLst>
      <p:ext uri="{BB962C8B-B14F-4D97-AF65-F5344CB8AC3E}">
        <p14:creationId xmlns:p14="http://schemas.microsoft.com/office/powerpoint/2010/main" val="264487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a:xfrm>
            <a:off x="0" y="6119337"/>
            <a:ext cx="9144000" cy="742951"/>
          </a:xfrm>
          <a:prstGeom prst="rect">
            <a:avLst/>
          </a:prstGeom>
        </p:spPr>
      </p:pic>
      <p:sp>
        <p:nvSpPr>
          <p:cNvPr id="13" name="Rectangle 12"/>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47703" y="953325"/>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47703" y="2171769"/>
            <a:ext cx="7202456"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24624" y="330372"/>
            <a:ext cx="1886547"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EE745175-F6D5-4B3E-A24D-2341C7ADD518}" type="datetime1">
              <a:rPr lang="en-US" smtClean="0"/>
              <a:t>5/18/2017</a:t>
            </a:fld>
            <a:endParaRPr lang="en-US"/>
          </a:p>
        </p:txBody>
      </p:sp>
      <p:sp>
        <p:nvSpPr>
          <p:cNvPr id="5" name="Footer Placeholder 4"/>
          <p:cNvSpPr>
            <a:spLocks noGrp="1"/>
          </p:cNvSpPr>
          <p:nvPr>
            <p:ph type="ftr" sz="quarter" idx="3"/>
          </p:nvPr>
        </p:nvSpPr>
        <p:spPr>
          <a:xfrm>
            <a:off x="847704" y="329309"/>
            <a:ext cx="4454127" cy="30920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t>© Preiser Consultants 2017. All Rights Reserved. Do Not Copy Without Permission.</a:t>
            </a:r>
          </a:p>
        </p:txBody>
      </p:sp>
      <p:sp>
        <p:nvSpPr>
          <p:cNvPr id="6" name="Slide Number Placeholder 5"/>
          <p:cNvSpPr>
            <a:spLocks noGrp="1"/>
          </p:cNvSpPr>
          <p:nvPr>
            <p:ph type="sldNum" sz="quarter" idx="4"/>
          </p:nvPr>
        </p:nvSpPr>
        <p:spPr>
          <a:xfrm>
            <a:off x="7438558" y="137408"/>
            <a:ext cx="608264" cy="503579"/>
          </a:xfrm>
          <a:prstGeom prst="rect">
            <a:avLst/>
          </a:prstGeom>
        </p:spPr>
        <p:txBody>
          <a:bodyPr vert="horz" lIns="91440" tIns="45720" rIns="91440" bIns="45720" rtlCol="0" anchor="t"/>
          <a:lstStyle>
            <a:lvl1pPr algn="r">
              <a:defRPr sz="2100">
                <a:solidFill>
                  <a:schemeClr val="accent1"/>
                </a:solidFill>
              </a:defRPr>
            </a:lvl1pPr>
          </a:lstStyle>
          <a:p>
            <a:fld id="{C1CCAC61-AEA7-D347-91BC-441640D6B80F}" type="slidenum">
              <a:rPr lang="en-US" smtClean="0"/>
              <a:pPr/>
              <a:t>‹#›</a:t>
            </a:fld>
            <a:endParaRPr lang="en-US"/>
          </a:p>
        </p:txBody>
      </p:sp>
    </p:spTree>
    <p:extLst>
      <p:ext uri="{BB962C8B-B14F-4D97-AF65-F5344CB8AC3E}">
        <p14:creationId xmlns:p14="http://schemas.microsoft.com/office/powerpoint/2010/main" val="1091073999"/>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18" r:id="rId12"/>
    <p:sldLayoutId id="2147484219" r:id="rId13"/>
    <p:sldLayoutId id="2147484220" r:id="rId14"/>
  </p:sldLayoutIdLst>
  <p:hf sldNum="0" hdr="0" dt="0"/>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amp;ehk="/><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4.gif&amp;ehk=pmSjHfjPxWpeeUtzibuWeg&amp;pid=OfficeInsert"/><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amp;ehk=DEs2no0ynpIMdGf6ciFB5g&amp;pid=OfficeInsert"/><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amp;ehk=yvqz5ReIiA"/><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amp;ehk=0c6s2PPEmn43RXd"/><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amp;ehk=bawAjfWux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amp;ehk=F6hDU"/><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amp;ehk=52nj1cFNkKJoB80q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amp;ehk=0ue3hN8"/><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amp;ehk=UybhXoZ3SjZEfjbKh3tnvw&amp;pid=OfficeInsert"/><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amp;ehk=Onv2KVkLpMVTuGukr0BGQQ&amp;pid=OfficeInsert"/><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amp;ehk=7cqMSMhnmYPCGOUCzR5UYw&amp;pid=OfficeInsert"/><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amp;ehk=Onv2KVkLpMVTuGukr0BGQQ&amp;pid=OfficeInsert"/><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amp;ehk=Onv2KVkLpMVTuGukr0BGQQ&amp;pid=OfficeInsert"/><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g&amp;ehk=BAT3RUxHpUN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amp;ehk=TgjW3j8502erPVo"/><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amp;ehk=fewFKEKlE2MKPpDaxObkvw&amp;pid=OfficeInsert"/><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com"/><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g&amp;ehk=Azse4"/><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amp;ehk=gpr"/><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g&amp;ehk=ErYHYZhC8l3Hz0lQu"/><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g&amp;ehk=ErYHYZhC8l3Hz0lQu"/><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g&amp;ehk=bvrnMGHhozCyjoWYcEXCaw&amp;pid=OfficeInsert"/><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amp;ehk=XPIMOryY"/><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amp;ehk=tSx"/></Relationships>
</file>

<file path=ppt/slides/_rels/slide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jpg&amp;ehk="/><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Leaders That Coach:</a:t>
            </a:r>
            <a:br>
              <a:rPr lang="en-US" sz="4800" dirty="0"/>
            </a:br>
            <a:r>
              <a:rPr lang="en-US" sz="2800" dirty="0"/>
              <a:t>Coach Training for Leaders, Managers, and Supervisors</a:t>
            </a:r>
            <a:endParaRPr lang="en-US" sz="3600" dirty="0"/>
          </a:p>
        </p:txBody>
      </p:sp>
      <p:sp>
        <p:nvSpPr>
          <p:cNvPr id="3" name="Text Placeholder 2"/>
          <p:cNvSpPr>
            <a:spLocks noGrp="1"/>
          </p:cNvSpPr>
          <p:nvPr>
            <p:ph type="subTitle" idx="1"/>
          </p:nvPr>
        </p:nvSpPr>
        <p:spPr/>
        <p:txBody>
          <a:bodyPr>
            <a:normAutofit/>
          </a:bodyPr>
          <a:lstStyle/>
          <a:p>
            <a:r>
              <a:rPr lang="en-US" sz="2000" dirty="0">
                <a:solidFill>
                  <a:schemeClr val="accent1"/>
                </a:solidFill>
              </a:rPr>
              <a:t>3P Consulting System</a:t>
            </a:r>
          </a:p>
        </p:txBody>
      </p:sp>
      <p:sp>
        <p:nvSpPr>
          <p:cNvPr id="4" name="Footer Placeholder 3"/>
          <p:cNvSpPr>
            <a:spLocks noGrp="1"/>
          </p:cNvSpPr>
          <p:nvPr>
            <p:ph type="ftr" sz="quarter" idx="11"/>
          </p:nvPr>
        </p:nvSpPr>
        <p:spPr/>
        <p:txBody>
          <a:bodyPr/>
          <a:lstStyle/>
          <a:p>
            <a:r>
              <a:rPr lang="en-US" dirty="0"/>
              <a:t>© Preiser Consultants 2017. All Rights Reserved. Do Not Copy Without Permission.</a:t>
            </a:r>
          </a:p>
        </p:txBody>
      </p:sp>
      <p:pic>
        <p:nvPicPr>
          <p:cNvPr id="6" name="Picture 5"/>
          <p:cNvPicPr>
            <a:picLocks noChangeAspect="1"/>
          </p:cNvPicPr>
          <p:nvPr/>
        </p:nvPicPr>
        <p:blipFill>
          <a:blip r:embed="rId3"/>
          <a:stretch>
            <a:fillRect/>
          </a:stretch>
        </p:blipFill>
        <p:spPr>
          <a:xfrm>
            <a:off x="5991374" y="5172686"/>
            <a:ext cx="2960121" cy="789364"/>
          </a:xfrm>
          <a:prstGeom prst="rect">
            <a:avLst/>
          </a:prstGeom>
        </p:spPr>
      </p:pic>
    </p:spTree>
    <p:extLst>
      <p:ext uri="{BB962C8B-B14F-4D97-AF65-F5344CB8AC3E}">
        <p14:creationId xmlns:p14="http://schemas.microsoft.com/office/powerpoint/2010/main" val="23087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What Coaching is Not</a:t>
            </a:r>
          </a:p>
        </p:txBody>
      </p:sp>
      <p:sp>
        <p:nvSpPr>
          <p:cNvPr id="6147" name="Rectangle 3"/>
          <p:cNvSpPr>
            <a:spLocks noGrp="1" noChangeArrowheads="1"/>
          </p:cNvSpPr>
          <p:nvPr>
            <p:ph idx="1"/>
          </p:nvPr>
        </p:nvSpPr>
        <p:spPr>
          <a:xfrm>
            <a:off x="847703" y="1830574"/>
            <a:ext cx="7202456" cy="3294576"/>
          </a:xfrm>
        </p:spPr>
        <p:txBody>
          <a:bodyPr>
            <a:normAutofit/>
          </a:bodyPr>
          <a:lstStyle/>
          <a:p>
            <a:r>
              <a:rPr lang="en-US" sz="1800" dirty="0">
                <a:ea typeface="ＭＳ Ｐゴシック" pitchFamily="34" charset="-128"/>
              </a:rPr>
              <a:t>Telling people what to do</a:t>
            </a:r>
          </a:p>
          <a:p>
            <a:r>
              <a:rPr lang="en-US" sz="1800" dirty="0">
                <a:ea typeface="ＭＳ Ｐゴシック" pitchFamily="34" charset="-128"/>
              </a:rPr>
              <a:t>A function of Human Resources</a:t>
            </a:r>
            <a:endParaRPr lang="en-US" altLang="ja-JP" sz="1800" dirty="0">
              <a:ea typeface="ＭＳ Ｐゴシック" pitchFamily="34" charset="-128"/>
            </a:endParaRPr>
          </a:p>
          <a:p>
            <a:r>
              <a:rPr lang="en-US" sz="1800" dirty="0">
                <a:ea typeface="ＭＳ Ｐゴシック" pitchFamily="34" charset="-128"/>
              </a:rPr>
              <a:t>Resolving performance problems</a:t>
            </a:r>
          </a:p>
          <a:p>
            <a:r>
              <a:rPr lang="en-US" sz="1800" dirty="0">
                <a:ea typeface="ＭＳ Ｐゴシック" pitchFamily="34" charset="-128"/>
              </a:rPr>
              <a:t>A one-time event</a:t>
            </a:r>
          </a:p>
          <a:p>
            <a:pPr eaLnBrk="1" hangingPunct="1"/>
            <a:r>
              <a:rPr lang="en-US" sz="1800" dirty="0">
                <a:ea typeface="ＭＳ Ｐゴシック" pitchFamily="34" charset="-128"/>
              </a:rPr>
              <a:t>Counseling, consulting, or training</a:t>
            </a:r>
          </a:p>
          <a:p>
            <a:r>
              <a:rPr lang="en-US" sz="1800" dirty="0">
                <a:ea typeface="ＭＳ Ｐゴシック" pitchFamily="34" charset="-128"/>
              </a:rPr>
              <a:t>A management fad of the month</a:t>
            </a:r>
          </a:p>
          <a:p>
            <a:r>
              <a:rPr lang="en-US" sz="1800" dirty="0">
                <a:ea typeface="ＭＳ Ｐゴシック" pitchFamily="34" charset="-128"/>
              </a:rPr>
              <a:t>Time-consuming</a:t>
            </a:r>
          </a:p>
          <a:p>
            <a:pPr eaLnBrk="1" hangingPunct="1"/>
            <a:endParaRPr lang="en-US" sz="1800" dirty="0">
              <a:ea typeface="ＭＳ Ｐゴシック" pitchFamily="34" charset="-128"/>
            </a:endParaRPr>
          </a:p>
        </p:txBody>
      </p:sp>
      <p:pic>
        <p:nvPicPr>
          <p:cNvPr id="2" name="Picture 1" descr="Description No sign Right.sv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859" y="1830574"/>
            <a:ext cx="2192893" cy="2192893"/>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153116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p:cTn id="21"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1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 calcmode="lin" valueType="num">
                                      <p:cBhvr>
                                        <p:cTn id="28"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14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p:cTn id="35"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14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p:cTn id="42"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14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14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 calcmode="lin" valueType="num">
                                      <p:cBhvr>
                                        <p:cTn id="49"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Designing the Alliance</a:t>
            </a:r>
          </a:p>
        </p:txBody>
      </p:sp>
      <p:sp>
        <p:nvSpPr>
          <p:cNvPr id="109570" name="Rectangle 3"/>
          <p:cNvSpPr>
            <a:spLocks noGrp="1" noChangeArrowheads="1"/>
          </p:cNvSpPr>
          <p:nvPr>
            <p:ph idx="1"/>
          </p:nvPr>
        </p:nvSpPr>
        <p:spPr/>
        <p:txBody>
          <a:bodyPr>
            <a:normAutofit/>
          </a:bodyPr>
          <a:lstStyle/>
          <a:p>
            <a:pPr eaLnBrk="1" hangingPunct="1"/>
            <a:r>
              <a:rPr lang="en-US" sz="1800" dirty="0">
                <a:ea typeface="ＭＳ Ｐゴシック" pitchFamily="34" charset="-128"/>
              </a:rPr>
              <a:t>Build a bond of trust</a:t>
            </a:r>
          </a:p>
          <a:p>
            <a:pPr eaLnBrk="1" hangingPunct="1"/>
            <a:r>
              <a:rPr lang="en-US" sz="1800" dirty="0">
                <a:ea typeface="ＭＳ Ｐゴシック" pitchFamily="34" charset="-128"/>
              </a:rPr>
              <a:t>Tune into other person’</a:t>
            </a:r>
            <a:r>
              <a:rPr lang="en-US" altLang="ja-JP" sz="1800" dirty="0">
                <a:ea typeface="ＭＳ Ｐゴシック" pitchFamily="34" charset="-128"/>
              </a:rPr>
              <a:t>s view of the world</a:t>
            </a:r>
          </a:p>
          <a:p>
            <a:pPr eaLnBrk="1" hangingPunct="1"/>
            <a:r>
              <a:rPr lang="en-US" sz="1800" dirty="0">
                <a:ea typeface="ＭＳ Ｐゴシック" pitchFamily="34" charset="-128"/>
              </a:rPr>
              <a:t>Generate awareness</a:t>
            </a:r>
          </a:p>
          <a:p>
            <a:pPr eaLnBrk="1" hangingPunct="1"/>
            <a:r>
              <a:rPr lang="en-US" sz="1800" dirty="0">
                <a:ea typeface="ＭＳ Ｐゴシック" pitchFamily="34" charset="-128"/>
              </a:rPr>
              <a:t>Confidentiality &amp; ethics</a:t>
            </a:r>
          </a:p>
        </p:txBody>
      </p:sp>
      <p:pic>
        <p:nvPicPr>
          <p:cNvPr id="2" name="Picture 1" descr="&lt;strong&gt;alliance&lt;/strong&g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074" y="3138985"/>
            <a:ext cx="2231304" cy="2510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9312368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wrap="square" numCol="1" anchorCtr="0" compatLnSpc="1">
            <a:prstTxWarp prst="textNoShape">
              <a:avLst/>
            </a:prstTxWarp>
            <a:normAutofit/>
          </a:bodyPr>
          <a:lstStyle/>
          <a:p>
            <a:pPr eaLnBrk="1" hangingPunct="1"/>
            <a:r>
              <a:rPr lang="en-US" dirty="0">
                <a:ea typeface="ＭＳ Ｐゴシック" pitchFamily="34" charset="-128"/>
              </a:rPr>
              <a:t>Tuning in to the </a:t>
            </a:r>
            <a:r>
              <a:rPr lang="en-US" altLang="ja-JP" dirty="0">
                <a:ea typeface="ＭＳ Ｐゴシック" pitchFamily="34" charset="-128"/>
              </a:rPr>
              <a:t>Worldview of Others</a:t>
            </a:r>
            <a:endParaRPr lang="en-US" dirty="0">
              <a:ea typeface="ＭＳ Ｐゴシック" pitchFamily="34" charset="-128"/>
            </a:endParaRPr>
          </a:p>
        </p:txBody>
      </p:sp>
      <p:sp>
        <p:nvSpPr>
          <p:cNvPr id="110594" name="Rectangle 3"/>
          <p:cNvSpPr>
            <a:spLocks noGrp="1" noChangeArrowheads="1"/>
          </p:cNvSpPr>
          <p:nvPr>
            <p:ph idx="1"/>
          </p:nvPr>
        </p:nvSpPr>
        <p:spPr>
          <a:xfrm>
            <a:off x="847703" y="1885166"/>
            <a:ext cx="7202456" cy="3294576"/>
          </a:xfrm>
        </p:spPr>
        <p:txBody>
          <a:bodyPr>
            <a:normAutofit/>
          </a:bodyPr>
          <a:lstStyle/>
          <a:p>
            <a:pPr eaLnBrk="1" hangingPunct="1"/>
            <a:r>
              <a:rPr lang="en-US" sz="1800" dirty="0">
                <a:ea typeface="ＭＳ Ｐゴシック" pitchFamily="34" charset="-128"/>
              </a:rPr>
              <a:t>Why did you come to work here? What keeps you here?</a:t>
            </a:r>
          </a:p>
          <a:p>
            <a:pPr eaLnBrk="1" hangingPunct="1"/>
            <a:r>
              <a:rPr lang="en-US" sz="1800" dirty="0">
                <a:ea typeface="ＭＳ Ｐゴシック" pitchFamily="34" charset="-128"/>
              </a:rPr>
              <a:t>Where do you want to be in three years?</a:t>
            </a:r>
          </a:p>
          <a:p>
            <a:pPr eaLnBrk="1" hangingPunct="1"/>
            <a:r>
              <a:rPr lang="en-US" sz="1800" dirty="0">
                <a:ea typeface="ＭＳ Ｐゴシック" pitchFamily="34" charset="-128"/>
              </a:rPr>
              <a:t>What do you enjoy? What do you want to do more of?</a:t>
            </a:r>
          </a:p>
          <a:p>
            <a:pPr eaLnBrk="1" hangingPunct="1"/>
            <a:r>
              <a:rPr lang="en-US" sz="1800" dirty="0">
                <a:ea typeface="ＭＳ Ｐゴシック" pitchFamily="34" charset="-128"/>
              </a:rPr>
              <a:t>What are your greatest challenges?  How can I support you in overcoming those?</a:t>
            </a:r>
          </a:p>
          <a:p>
            <a:pPr eaLnBrk="1" hangingPunct="1"/>
            <a:r>
              <a:rPr lang="en-US" sz="1800" dirty="0">
                <a:ea typeface="ＭＳ Ｐゴシック" pitchFamily="34" charset="-128"/>
              </a:rPr>
              <a:t>Do you prefer being given a specific set of directions, or do you prefer to create the plan yourself?</a:t>
            </a:r>
          </a:p>
          <a:p>
            <a:pPr eaLnBrk="1" hangingPunct="1"/>
            <a:r>
              <a:rPr lang="en-US" sz="1800" dirty="0">
                <a:ea typeface="ＭＳ Ｐゴシック" pitchFamily="34" charset="-128"/>
              </a:rPr>
              <a:t>How do you prefer to be recognized for your work?</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434577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Generating Awareness</a:t>
            </a:r>
          </a:p>
        </p:txBody>
      </p:sp>
      <p:sp>
        <p:nvSpPr>
          <p:cNvPr id="111618" name="Rectangle 3"/>
          <p:cNvSpPr>
            <a:spLocks noGrp="1" noChangeArrowheads="1"/>
          </p:cNvSpPr>
          <p:nvPr>
            <p:ph idx="1"/>
          </p:nvPr>
        </p:nvSpPr>
        <p:spPr/>
        <p:txBody>
          <a:bodyPr/>
          <a:lstStyle/>
          <a:p>
            <a:pPr eaLnBrk="1" hangingPunct="1"/>
            <a:r>
              <a:rPr lang="en-US" sz="2000" dirty="0">
                <a:ea typeface="ＭＳ Ｐゴシック" pitchFamily="34" charset="-128"/>
              </a:rPr>
              <a:t>Quantitative and qualitative 360s</a:t>
            </a:r>
          </a:p>
          <a:p>
            <a:pPr eaLnBrk="1" hangingPunct="1"/>
            <a:r>
              <a:rPr lang="en-US" sz="2000" dirty="0">
                <a:ea typeface="ＭＳ Ｐゴシック" pitchFamily="34" charset="-128"/>
              </a:rPr>
              <a:t>Other assessments </a:t>
            </a:r>
          </a:p>
          <a:p>
            <a:pPr lvl="1"/>
            <a:r>
              <a:rPr lang="en-US" sz="1850" dirty="0">
                <a:ea typeface="ＭＳ Ｐゴシック" pitchFamily="34" charset="-128"/>
              </a:rPr>
              <a:t>DISC</a:t>
            </a:r>
          </a:p>
          <a:p>
            <a:pPr lvl="1"/>
            <a:r>
              <a:rPr lang="en-US" sz="1850" dirty="0">
                <a:ea typeface="ＭＳ Ｐゴシック" pitchFamily="34" charset="-128"/>
              </a:rPr>
              <a:t>Emotional Intelligence</a:t>
            </a:r>
          </a:p>
          <a:p>
            <a:pPr lvl="1"/>
            <a:r>
              <a:rPr lang="en-US" sz="1850" dirty="0">
                <a:ea typeface="ＭＳ Ｐゴシック" pitchFamily="34" charset="-128"/>
              </a:rPr>
              <a:t>Motivators</a:t>
            </a:r>
          </a:p>
          <a:p>
            <a:pPr eaLnBrk="1" hangingPunct="1"/>
            <a:r>
              <a:rPr lang="en-US" sz="2000" dirty="0">
                <a:ea typeface="ＭＳ Ｐゴシック" pitchFamily="34" charset="-128"/>
              </a:rPr>
              <a:t>Encourage self awareness</a:t>
            </a:r>
          </a:p>
          <a:p>
            <a:pPr eaLnBrk="1" hangingPunct="1"/>
            <a:r>
              <a:rPr lang="en-US" sz="2000" dirty="0">
                <a:ea typeface="ＭＳ Ｐゴシック" pitchFamily="34" charset="-128"/>
              </a:rPr>
              <a:t>Encourage social awareness</a:t>
            </a:r>
          </a:p>
          <a:p>
            <a:pPr eaLnBrk="1" hangingPunct="1"/>
            <a:endParaRPr lang="en-US"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2136701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Confidentiality &amp; Ethics</a:t>
            </a:r>
          </a:p>
        </p:txBody>
      </p:sp>
      <p:sp>
        <p:nvSpPr>
          <p:cNvPr id="112642" name="Rectangle 3"/>
          <p:cNvSpPr>
            <a:spLocks noGrp="1" noChangeArrowheads="1"/>
          </p:cNvSpPr>
          <p:nvPr>
            <p:ph idx="1"/>
          </p:nvPr>
        </p:nvSpPr>
        <p:spPr>
          <a:xfrm>
            <a:off x="847703" y="1775984"/>
            <a:ext cx="6986112" cy="3294576"/>
          </a:xfrm>
        </p:spPr>
        <p:txBody>
          <a:bodyPr>
            <a:normAutofit/>
          </a:bodyPr>
          <a:lstStyle/>
          <a:p>
            <a:pPr eaLnBrk="1" hangingPunct="1"/>
            <a:r>
              <a:rPr lang="en-US" sz="1800" dirty="0">
                <a:ea typeface="ＭＳ Ｐゴシック" pitchFamily="34" charset="-128"/>
              </a:rPr>
              <a:t>What gets discussed during coaching sessions remains within the coaching relationship.  Period.</a:t>
            </a:r>
          </a:p>
          <a:p>
            <a:pPr eaLnBrk="1" hangingPunct="1"/>
            <a:r>
              <a:rPr lang="en-US" sz="1800" dirty="0">
                <a:ea typeface="ＭＳ Ｐゴシック" pitchFamily="34" charset="-128"/>
              </a:rPr>
              <a:t>Candor + Tact = Effective Coaching  (do no harm)</a:t>
            </a:r>
          </a:p>
          <a:p>
            <a:pPr eaLnBrk="1" hangingPunct="1"/>
            <a:r>
              <a:rPr lang="en-US" sz="1800" dirty="0">
                <a:ea typeface="ＭＳ Ｐゴシック" pitchFamily="34" charset="-128"/>
              </a:rPr>
              <a:t>Give credit for the ideas generated by the person being coached</a:t>
            </a:r>
          </a:p>
          <a:p>
            <a:pPr eaLnBrk="1" hangingPunct="1"/>
            <a:r>
              <a:rPr lang="en-US" sz="1800" dirty="0">
                <a:ea typeface="ＭＳ Ｐゴシック" pitchFamily="34" charset="-128"/>
              </a:rPr>
              <a:t>Other?</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2029888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Developing Your Coaching Skills</a:t>
            </a:r>
          </a:p>
        </p:txBody>
      </p:sp>
      <p:sp>
        <p:nvSpPr>
          <p:cNvPr id="113666" name="Rectangle 3"/>
          <p:cNvSpPr>
            <a:spLocks noGrp="1" noChangeArrowheads="1"/>
          </p:cNvSpPr>
          <p:nvPr>
            <p:ph idx="1"/>
          </p:nvPr>
        </p:nvSpPr>
        <p:spPr>
          <a:xfrm>
            <a:off x="847703" y="2002560"/>
            <a:ext cx="6958816" cy="3294576"/>
          </a:xfrm>
        </p:spPr>
        <p:txBody>
          <a:bodyPr>
            <a:normAutofit/>
          </a:bodyPr>
          <a:lstStyle/>
          <a:p>
            <a:pPr eaLnBrk="1" hangingPunct="1"/>
            <a:r>
              <a:rPr lang="en-US" sz="1800" dirty="0">
                <a:ea typeface="ＭＳ Ｐゴシック" pitchFamily="34" charset="-128"/>
              </a:rPr>
              <a:t>Walk your talk by developing yourself</a:t>
            </a:r>
          </a:p>
          <a:p>
            <a:pPr lvl="1"/>
            <a:r>
              <a:rPr lang="en-US" sz="1800" dirty="0">
                <a:ea typeface="ＭＳ Ｐゴシック" pitchFamily="34" charset="-128"/>
              </a:rPr>
              <a:t>Read books and articles on coaching</a:t>
            </a:r>
          </a:p>
          <a:p>
            <a:pPr lvl="1"/>
            <a:r>
              <a:rPr lang="en-US" sz="1800" dirty="0">
                <a:ea typeface="ＭＳ Ｐゴシック" pitchFamily="34" charset="-128"/>
              </a:rPr>
              <a:t>Start a journal</a:t>
            </a:r>
          </a:p>
          <a:p>
            <a:pPr lvl="1"/>
            <a:r>
              <a:rPr lang="en-US" sz="1800" dirty="0">
                <a:ea typeface="ＭＳ Ｐゴシック" pitchFamily="34" charset="-128"/>
              </a:rPr>
              <a:t>Work with a coach – </a:t>
            </a:r>
            <a:r>
              <a:rPr lang="en-US" sz="1800" i="1" dirty="0">
                <a:ea typeface="ＭＳ Ｐゴシック" pitchFamily="34" charset="-128"/>
              </a:rPr>
              <a:t>experience</a:t>
            </a:r>
            <a:r>
              <a:rPr lang="en-US" sz="1800" dirty="0">
                <a:ea typeface="ＭＳ Ｐゴシック" pitchFamily="34" charset="-128"/>
              </a:rPr>
              <a:t> coaching</a:t>
            </a:r>
          </a:p>
          <a:p>
            <a:pPr lvl="1"/>
            <a:r>
              <a:rPr lang="en-US" sz="1800" dirty="0">
                <a:ea typeface="ＭＳ Ｐゴシック" pitchFamily="34" charset="-128"/>
              </a:rPr>
              <a:t>Create a culture that allows for risk and therefore, growth and development.</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553168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What did you learn?</a:t>
            </a:r>
          </a:p>
        </p:txBody>
      </p:sp>
      <p:sp>
        <p:nvSpPr>
          <p:cNvPr id="88066" name="Rectangle 3"/>
          <p:cNvSpPr>
            <a:spLocks noGrp="1" noChangeArrowheads="1"/>
          </p:cNvSpPr>
          <p:nvPr>
            <p:ph idx="1"/>
          </p:nvPr>
        </p:nvSpPr>
        <p:spPr>
          <a:xfrm>
            <a:off x="847703" y="1745711"/>
            <a:ext cx="7202456" cy="3294576"/>
          </a:xfrm>
        </p:spPr>
        <p:txBody>
          <a:bodyPr/>
          <a:lstStyle/>
          <a:p>
            <a:pPr eaLnBrk="1" hangingPunct="1"/>
            <a:endParaRPr lang="en-US" dirty="0">
              <a:ea typeface="ＭＳ Ｐゴシック" pitchFamily="34" charset="-128"/>
            </a:endParaRPr>
          </a:p>
          <a:p>
            <a:pPr eaLnBrk="1" hangingPunct="1"/>
            <a:r>
              <a:rPr lang="en-US" sz="1800" dirty="0">
                <a:ea typeface="ＭＳ Ｐゴシック" pitchFamily="34" charset="-128"/>
              </a:rPr>
              <a:t>Course reflections</a:t>
            </a:r>
          </a:p>
        </p:txBody>
      </p:sp>
      <p:pic>
        <p:nvPicPr>
          <p:cNvPr id="4" name="Picture 3" descr="Clear your mind of desktop clutter and get delightfully inspired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436" y="3507474"/>
            <a:ext cx="4162564" cy="2601603"/>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80467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Leadership Styles are Changing </a:t>
            </a:r>
          </a:p>
        </p:txBody>
      </p:sp>
      <p:sp>
        <p:nvSpPr>
          <p:cNvPr id="8195" name="Rectangle 3"/>
          <p:cNvSpPr>
            <a:spLocks noGrp="1" noChangeArrowheads="1"/>
          </p:cNvSpPr>
          <p:nvPr>
            <p:ph idx="1"/>
          </p:nvPr>
        </p:nvSpPr>
        <p:spPr>
          <a:xfrm>
            <a:off x="847703" y="1738633"/>
            <a:ext cx="7574402" cy="3009831"/>
          </a:xfrm>
        </p:spPr>
        <p:txBody>
          <a:bodyPr>
            <a:normAutofit/>
          </a:bodyPr>
          <a:lstStyle/>
          <a:p>
            <a:pPr eaLnBrk="1" hangingPunct="1"/>
            <a:r>
              <a:rPr lang="en-US" sz="2300" dirty="0">
                <a:ea typeface="ＭＳ Ｐゴシック" pitchFamily="34" charset="-128"/>
              </a:rPr>
              <a:t>Traditional management </a:t>
            </a:r>
            <a:r>
              <a:rPr lang="en-US" altLang="ja-JP" sz="2300" dirty="0">
                <a:ea typeface="ＭＳ Ｐゴシック" pitchFamily="34" charset="-128"/>
              </a:rPr>
              <a:t>is no longer working</a:t>
            </a:r>
          </a:p>
          <a:p>
            <a:pPr eaLnBrk="1" hangingPunct="1"/>
            <a:r>
              <a:rPr lang="en-US" sz="2300" dirty="0">
                <a:ea typeface="ＭＳ Ｐゴシック" pitchFamily="34" charset="-128"/>
              </a:rPr>
              <a:t>According to Gallup research:</a:t>
            </a:r>
          </a:p>
          <a:p>
            <a:pPr lvl="1"/>
            <a:r>
              <a:rPr lang="en-US" sz="2150" dirty="0">
                <a:ea typeface="ＭＳ Ｐゴシック" pitchFamily="34" charset="-128"/>
              </a:rPr>
              <a:t>19% of employees feel engaged in </a:t>
            </a:r>
            <a:r>
              <a:rPr lang="en-US" sz="2150" i="1" dirty="0">
                <a:ea typeface="ＭＳ Ｐゴシック" pitchFamily="34" charset="-128"/>
              </a:rPr>
              <a:t>large</a:t>
            </a:r>
            <a:r>
              <a:rPr lang="en-US" sz="2150" dirty="0">
                <a:ea typeface="ＭＳ Ｐゴシック" pitchFamily="34" charset="-128"/>
              </a:rPr>
              <a:t> companies (&gt;5000 employees)</a:t>
            </a:r>
          </a:p>
          <a:p>
            <a:pPr lvl="1"/>
            <a:r>
              <a:rPr lang="en-US" sz="2150" dirty="0">
                <a:ea typeface="ＭＳ Ｐゴシック" pitchFamily="34" charset="-128"/>
              </a:rPr>
              <a:t>22% feel engaged in </a:t>
            </a:r>
            <a:r>
              <a:rPr lang="en-US" sz="2150" i="1" dirty="0">
                <a:ea typeface="ＭＳ Ｐゴシック" pitchFamily="34" charset="-128"/>
              </a:rPr>
              <a:t>mid-sized</a:t>
            </a:r>
            <a:r>
              <a:rPr lang="en-US" sz="2150" dirty="0">
                <a:ea typeface="ＭＳ Ｐゴシック" pitchFamily="34" charset="-128"/>
              </a:rPr>
              <a:t> companies</a:t>
            </a:r>
          </a:p>
          <a:p>
            <a:pPr lvl="1"/>
            <a:r>
              <a:rPr lang="en-US" sz="2150" dirty="0">
                <a:ea typeface="ＭＳ Ｐゴシック" pitchFamily="34" charset="-128"/>
              </a:rPr>
              <a:t>33% feel engaged in </a:t>
            </a:r>
            <a:r>
              <a:rPr lang="en-US" sz="2150" i="1" dirty="0">
                <a:ea typeface="ＭＳ Ｐゴシック" pitchFamily="34" charset="-128"/>
              </a:rPr>
              <a:t>small</a:t>
            </a:r>
            <a:r>
              <a:rPr lang="en-US" sz="2150" dirty="0">
                <a:ea typeface="ＭＳ Ｐゴシック" pitchFamily="34" charset="-128"/>
              </a:rPr>
              <a:t> companies (&lt; 50 people)</a:t>
            </a:r>
          </a:p>
        </p:txBody>
      </p:sp>
      <p:sp>
        <p:nvSpPr>
          <p:cNvPr id="2" name="TextBox 1"/>
          <p:cNvSpPr txBox="1"/>
          <p:nvPr/>
        </p:nvSpPr>
        <p:spPr>
          <a:xfrm>
            <a:off x="128338" y="5656371"/>
            <a:ext cx="3801979" cy="384721"/>
          </a:xfrm>
          <a:prstGeom prst="rect">
            <a:avLst/>
          </a:prstGeom>
          <a:noFill/>
        </p:spPr>
        <p:txBody>
          <a:bodyPr wrap="square" rtlCol="0">
            <a:spAutoFit/>
          </a:bodyPr>
          <a:lstStyle/>
          <a:p>
            <a:r>
              <a:rPr lang="en-US" sz="1000" dirty="0">
                <a:solidFill>
                  <a:schemeClr val="tx1"/>
                </a:solidFill>
              </a:rPr>
              <a:t>Buckingham &amp; Coffman. </a:t>
            </a:r>
            <a:r>
              <a:rPr lang="en-US" sz="1000" i="1" dirty="0">
                <a:solidFill>
                  <a:schemeClr val="tx1"/>
                </a:solidFill>
              </a:rPr>
              <a:t>First Break All the Rules. </a:t>
            </a:r>
            <a:r>
              <a:rPr lang="en-US" sz="1000" dirty="0">
                <a:solidFill>
                  <a:schemeClr val="tx1"/>
                </a:solidFill>
              </a:rPr>
              <a:t>1999</a:t>
            </a:r>
            <a:r>
              <a:rPr lang="en-US" dirty="0">
                <a:solidFill>
                  <a:schemeClr val="tx1"/>
                </a:solidFill>
              </a:rPr>
              <a:t>.</a:t>
            </a:r>
          </a:p>
          <a:p>
            <a:endParaRPr lang="en-US" dirty="0"/>
          </a:p>
        </p:txBody>
      </p:sp>
      <p:sp>
        <p:nvSpPr>
          <p:cNvPr id="3" name="TextBox 2"/>
          <p:cNvSpPr txBox="1"/>
          <p:nvPr/>
        </p:nvSpPr>
        <p:spPr>
          <a:xfrm>
            <a:off x="320842" y="4684295"/>
            <a:ext cx="8357937" cy="707886"/>
          </a:xfrm>
          <a:prstGeom prst="rect">
            <a:avLst/>
          </a:prstGeom>
          <a:noFill/>
        </p:spPr>
        <p:txBody>
          <a:bodyPr wrap="square" rtlCol="0">
            <a:spAutoFit/>
          </a:bodyPr>
          <a:lstStyle/>
          <a:p>
            <a:r>
              <a:rPr lang="en-US" sz="2000" b="1" dirty="0">
                <a:solidFill>
                  <a:schemeClr val="accent1"/>
                </a:solidFill>
                <a:latin typeface="+mn-lt"/>
              </a:rPr>
              <a:t>This amounts to less than 1 out of 3 engaged employees                in the best circumstances.</a:t>
            </a:r>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20217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cs typeface="+mj-cs"/>
              </a:rPr>
              <a:t>People join organizations .  .  .</a:t>
            </a:r>
            <a:br>
              <a:rPr lang="en-US" dirty="0">
                <a:ea typeface="+mj-ea"/>
                <a:cs typeface="+mj-cs"/>
              </a:rPr>
            </a:br>
            <a:r>
              <a:rPr lang="en-US" dirty="0">
                <a:ea typeface="+mj-ea"/>
                <a:cs typeface="+mj-cs"/>
              </a:rPr>
              <a:t>                                       .  .  . but leave managers</a:t>
            </a:r>
          </a:p>
        </p:txBody>
      </p:sp>
      <p:sp>
        <p:nvSpPr>
          <p:cNvPr id="3" name="Content Placeholder 2"/>
          <p:cNvSpPr>
            <a:spLocks noGrp="1"/>
          </p:cNvSpPr>
          <p:nvPr>
            <p:ph idx="1"/>
          </p:nvPr>
        </p:nvSpPr>
        <p:spPr>
          <a:xfrm>
            <a:off x="847703" y="2458372"/>
            <a:ext cx="6904225" cy="1084778"/>
          </a:xfrm>
        </p:spPr>
        <p:txBody>
          <a:bodyPr rtlCol="0">
            <a:normAutofit/>
          </a:bodyPr>
          <a:lstStyle/>
          <a:p>
            <a:pPr marL="0" lvl="1" indent="0" eaLnBrk="1" fontAlgn="auto" hangingPunct="1">
              <a:spcAft>
                <a:spcPts val="0"/>
              </a:spcAft>
              <a:buFont typeface="Arial" pitchFamily="34" charset="0"/>
              <a:buNone/>
              <a:defRPr/>
            </a:pPr>
            <a:r>
              <a:rPr lang="en-US" sz="1800" dirty="0">
                <a:ea typeface="+mn-ea"/>
              </a:rPr>
              <a:t>The #1 reason people leave their jobs is because of their direct manager.</a:t>
            </a:r>
          </a:p>
          <a:p>
            <a:pPr marL="182880" lvl="1" indent="-182880" eaLnBrk="1" fontAlgn="auto" hangingPunct="1">
              <a:spcAft>
                <a:spcPts val="0"/>
              </a:spcAft>
              <a:defRPr/>
            </a:pPr>
            <a:endParaRPr lang="en-US" sz="2200" dirty="0">
              <a:ea typeface="+mn-ea"/>
            </a:endParaRPr>
          </a:p>
          <a:p>
            <a:pPr marL="0" indent="0" eaLnBrk="1" fontAlgn="auto" hangingPunct="1">
              <a:spcAft>
                <a:spcPts val="0"/>
              </a:spcAft>
              <a:buFont typeface="Arial" pitchFamily="34" charset="0"/>
              <a:buNone/>
              <a:defRPr/>
            </a:pPr>
            <a:endParaRPr lang="en-US" dirty="0">
              <a:ea typeface="+mn-ea"/>
              <a:cs typeface="+mn-cs"/>
            </a:endParaRP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661025" y="3425825"/>
            <a:ext cx="3482975" cy="2132013"/>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009113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wrap="square" numCol="1" anchorCtr="0" compatLnSpc="1">
            <a:prstTxWarp prst="textNoShape">
              <a:avLst/>
            </a:prstTxWarp>
            <a:normAutofit/>
          </a:bodyPr>
          <a:lstStyle/>
          <a:p>
            <a:pPr eaLnBrk="1" hangingPunct="1"/>
            <a:r>
              <a:rPr lang="en-US" altLang="ja-JP" dirty="0">
                <a:latin typeface="+mn-lt"/>
                <a:ea typeface="ＭＳ Ｐゴシック" pitchFamily="34" charset="-128"/>
              </a:rPr>
              <a:t>Talented Managers</a:t>
            </a:r>
            <a:endParaRPr lang="en-US" dirty="0">
              <a:latin typeface="+mn-lt"/>
              <a:ea typeface="ＭＳ Ｐゴシック" pitchFamily="34" charset="-128"/>
            </a:endParaRPr>
          </a:p>
        </p:txBody>
      </p:sp>
      <p:sp>
        <p:nvSpPr>
          <p:cNvPr id="9219" name="Rectangle 3"/>
          <p:cNvSpPr>
            <a:spLocks noGrp="1" noChangeArrowheads="1"/>
          </p:cNvSpPr>
          <p:nvPr>
            <p:ph idx="1"/>
          </p:nvPr>
        </p:nvSpPr>
        <p:spPr>
          <a:xfrm>
            <a:off x="812641" y="1716505"/>
            <a:ext cx="7202456" cy="4022556"/>
          </a:xfrm>
        </p:spPr>
        <p:txBody>
          <a:bodyPr>
            <a:noAutofit/>
          </a:bodyPr>
          <a:lstStyle/>
          <a:p>
            <a:pPr eaLnBrk="1" hangingPunct="1">
              <a:spcBef>
                <a:spcPts val="0"/>
              </a:spcBef>
            </a:pPr>
            <a:r>
              <a:rPr lang="en-US" sz="1800" dirty="0">
                <a:ea typeface="ＭＳ Ｐゴシック" pitchFamily="34" charset="-128"/>
              </a:rPr>
              <a:t>The opposite of disengaged employees is </a:t>
            </a:r>
            <a:r>
              <a:rPr lang="en-US" sz="1800" i="1" dirty="0">
                <a:ea typeface="ＭＳ Ｐゴシック" pitchFamily="34" charset="-128"/>
              </a:rPr>
              <a:t>satisfied, engaged </a:t>
            </a:r>
            <a:r>
              <a:rPr lang="en-US" sz="1800" dirty="0">
                <a:ea typeface="ＭＳ Ｐゴシック" pitchFamily="34" charset="-128"/>
              </a:rPr>
              <a:t>employees</a:t>
            </a:r>
          </a:p>
          <a:p>
            <a:pPr eaLnBrk="1" hangingPunct="1">
              <a:spcBef>
                <a:spcPts val="0"/>
              </a:spcBef>
            </a:pPr>
            <a:r>
              <a:rPr lang="ja-JP" altLang="en-US" sz="1800" dirty="0">
                <a:ea typeface="ＭＳ Ｐゴシック" pitchFamily="34" charset="-128"/>
              </a:rPr>
              <a:t>“</a:t>
            </a:r>
            <a:r>
              <a:rPr lang="en-US" altLang="ja-JP" sz="1800" dirty="0">
                <a:ea typeface="ＭＳ Ｐゴシック" pitchFamily="34" charset="-128"/>
              </a:rPr>
              <a:t>Talented managers” – those who take a coach approach to managing and leading – tend to have more satisfied employees</a:t>
            </a:r>
          </a:p>
          <a:p>
            <a:pPr eaLnBrk="1" hangingPunct="1">
              <a:spcBef>
                <a:spcPts val="0"/>
              </a:spcBef>
            </a:pPr>
            <a:r>
              <a:rPr lang="en-US" sz="1800" dirty="0">
                <a:ea typeface="ＭＳ Ｐゴシック" pitchFamily="34" charset="-128"/>
              </a:rPr>
              <a:t>Organizations with above-average employee satisfaction scores also demonstrate:</a:t>
            </a:r>
          </a:p>
          <a:p>
            <a:pPr lvl="1">
              <a:spcBef>
                <a:spcPts val="0"/>
              </a:spcBef>
            </a:pPr>
            <a:r>
              <a:rPr lang="en-US" sz="1800" dirty="0">
                <a:ea typeface="ＭＳ Ｐゴシック" pitchFamily="34" charset="-128"/>
              </a:rPr>
              <a:t>38% higher customer satisfaction scores</a:t>
            </a:r>
          </a:p>
          <a:p>
            <a:pPr lvl="1">
              <a:spcBef>
                <a:spcPts val="0"/>
              </a:spcBef>
            </a:pPr>
            <a:r>
              <a:rPr lang="en-US" sz="1800" dirty="0">
                <a:ea typeface="ＭＳ Ｐゴシック" pitchFamily="34" charset="-128"/>
              </a:rPr>
              <a:t>22% higher productivity</a:t>
            </a:r>
          </a:p>
          <a:p>
            <a:pPr lvl="1">
              <a:spcBef>
                <a:spcPts val="0"/>
              </a:spcBef>
            </a:pPr>
            <a:r>
              <a:rPr lang="en-US" sz="1800" dirty="0">
                <a:ea typeface="ＭＳ Ｐゴシック" pitchFamily="34" charset="-128"/>
              </a:rPr>
              <a:t>27% higher profits</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894159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1000"/>
                                        <p:tgtEl>
                                          <p:spTgt spid="9219">
                                            <p:txEl>
                                              <p:pRg st="3" end="3"/>
                                            </p:txEl>
                                          </p:spTgt>
                                        </p:tgtEl>
                                      </p:cBhvr>
                                    </p:animEffect>
                                    <p:anim calcmode="lin" valueType="num">
                                      <p:cBhvr>
                                        <p:cTn id="27"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21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1000"/>
                                        <p:tgtEl>
                                          <p:spTgt spid="9219">
                                            <p:txEl>
                                              <p:pRg st="4" end="4"/>
                                            </p:txEl>
                                          </p:spTgt>
                                        </p:tgtEl>
                                      </p:cBhvr>
                                    </p:animEffect>
                                    <p:anim calcmode="lin" valueType="num">
                                      <p:cBhvr>
                                        <p:cTn id="3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1000"/>
                                        <p:tgtEl>
                                          <p:spTgt spid="9219">
                                            <p:txEl>
                                              <p:pRg st="5" end="5"/>
                                            </p:txEl>
                                          </p:spTgt>
                                        </p:tgtEl>
                                      </p:cBhvr>
                                    </p:animEffect>
                                    <p:anim calcmode="lin" valueType="num">
                                      <p:cBhvr>
                                        <p:cTn id="37"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What do People </a:t>
            </a:r>
            <a:r>
              <a:rPr lang="en-US" dirty="0"/>
              <a:t>W</a:t>
            </a:r>
            <a:r>
              <a:rPr lang="en-US" dirty="0">
                <a:ea typeface="+mj-ea"/>
                <a:cs typeface="+mj-cs"/>
              </a:rPr>
              <a:t>ant in a Manager?</a:t>
            </a:r>
          </a:p>
        </p:txBody>
      </p:sp>
      <p:sp>
        <p:nvSpPr>
          <p:cNvPr id="12291" name="Rectangle 3"/>
          <p:cNvSpPr>
            <a:spLocks noGrp="1" noChangeArrowheads="1"/>
          </p:cNvSpPr>
          <p:nvPr>
            <p:ph idx="1"/>
          </p:nvPr>
        </p:nvSpPr>
        <p:spPr>
          <a:xfrm>
            <a:off x="847703" y="1828800"/>
            <a:ext cx="7202456" cy="3637545"/>
          </a:xfrm>
        </p:spPr>
        <p:txBody>
          <a:bodyPr>
            <a:normAutofit/>
          </a:bodyPr>
          <a:lstStyle/>
          <a:p>
            <a:pPr eaLnBrk="1" hangingPunct="1">
              <a:lnSpc>
                <a:spcPct val="90000"/>
              </a:lnSpc>
            </a:pPr>
            <a:r>
              <a:rPr lang="en-US" sz="1800" dirty="0">
                <a:ea typeface="ＭＳ Ｐゴシック" pitchFamily="34" charset="-128"/>
              </a:rPr>
              <a:t>To know what is expected of them at work</a:t>
            </a:r>
          </a:p>
          <a:p>
            <a:pPr eaLnBrk="1" hangingPunct="1">
              <a:lnSpc>
                <a:spcPct val="90000"/>
              </a:lnSpc>
            </a:pPr>
            <a:r>
              <a:rPr lang="en-US" sz="1800" dirty="0">
                <a:ea typeface="ＭＳ Ｐゴシック" pitchFamily="34" charset="-128"/>
              </a:rPr>
              <a:t>The opportunity to do their best every day</a:t>
            </a:r>
          </a:p>
          <a:p>
            <a:pPr eaLnBrk="1" hangingPunct="1">
              <a:lnSpc>
                <a:spcPct val="90000"/>
              </a:lnSpc>
            </a:pPr>
            <a:r>
              <a:rPr lang="en-US" sz="1800" dirty="0">
                <a:ea typeface="ＭＳ Ｐゴシック" pitchFamily="34" charset="-128"/>
              </a:rPr>
              <a:t>To make a contribution</a:t>
            </a:r>
          </a:p>
          <a:p>
            <a:pPr eaLnBrk="1" hangingPunct="1">
              <a:lnSpc>
                <a:spcPct val="90000"/>
              </a:lnSpc>
            </a:pPr>
            <a:r>
              <a:rPr lang="en-US" sz="1800" dirty="0">
                <a:ea typeface="ＭＳ Ｐゴシック" pitchFamily="34" charset="-128"/>
              </a:rPr>
              <a:t>To be recognized for their work</a:t>
            </a:r>
          </a:p>
          <a:p>
            <a:pPr eaLnBrk="1" hangingPunct="1">
              <a:lnSpc>
                <a:spcPct val="90000"/>
              </a:lnSpc>
            </a:pPr>
            <a:r>
              <a:rPr lang="en-US" sz="1800" dirty="0">
                <a:ea typeface="ＭＳ Ｐゴシック" pitchFamily="34" charset="-128"/>
              </a:rPr>
              <a:t>To have someone at work care enough to encourage their development</a:t>
            </a:r>
          </a:p>
          <a:p>
            <a:pPr eaLnBrk="1" hangingPunct="1">
              <a:lnSpc>
                <a:spcPct val="90000"/>
              </a:lnSpc>
            </a:pPr>
            <a:r>
              <a:rPr lang="en-US" sz="1800" dirty="0">
                <a:ea typeface="ＭＳ Ｐゴシック" pitchFamily="34" charset="-128"/>
              </a:rPr>
              <a:t>To have their opinions count and be heard</a:t>
            </a:r>
          </a:p>
          <a:p>
            <a:pPr eaLnBrk="1" hangingPunct="1">
              <a:lnSpc>
                <a:spcPct val="90000"/>
              </a:lnSpc>
            </a:pPr>
            <a:r>
              <a:rPr lang="en-US" sz="1800" dirty="0">
                <a:ea typeface="ＭＳ Ｐゴシック" pitchFamily="34" charset="-128"/>
              </a:rPr>
              <a:t>To have the opportunity to learn and grow</a:t>
            </a:r>
          </a:p>
          <a:p>
            <a:pPr eaLnBrk="1" hangingPunct="1">
              <a:lnSpc>
                <a:spcPct val="90000"/>
              </a:lnSpc>
            </a:pPr>
            <a:r>
              <a:rPr lang="en-US" sz="1800" dirty="0">
                <a:ea typeface="ＭＳ Ｐゴシック" pitchFamily="34" charset="-128"/>
              </a:rPr>
              <a:t>To be respected </a:t>
            </a:r>
          </a:p>
          <a:p>
            <a:pPr marL="1371600" lvl="4" indent="0" algn="r" eaLnBrk="1" hangingPunct="1">
              <a:lnSpc>
                <a:spcPct val="90000"/>
              </a:lnSpc>
              <a:buNone/>
            </a:pPr>
            <a:endParaRPr lang="en-US" sz="1800" dirty="0">
              <a:ea typeface="ＭＳ Ｐゴシック" pitchFamily="34" charset="-128"/>
            </a:endParaRPr>
          </a:p>
        </p:txBody>
      </p:sp>
      <p:pic>
        <p:nvPicPr>
          <p:cNvPr id="3" name="Picture 2" descr="File:User-&lt;strong&gt;manager&lt;/strong&gt;.svg - Wikimedia Commons"/>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701051" y="626528"/>
            <a:ext cx="2031496" cy="2870461"/>
          </a:xfrm>
          <a:prstGeom prst="rect">
            <a:avLst/>
          </a:prstGeom>
        </p:spPr>
      </p:pic>
      <p:sp>
        <p:nvSpPr>
          <p:cNvPr id="5" name="Footer Placeholder 4"/>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60098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2291">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2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Effect transition="in" filter="fade">
                                      <p:cBhvr>
                                        <p:cTn id="20" dur="1000"/>
                                        <p:tgtEl>
                                          <p:spTgt spid="12291">
                                            <p:txEl>
                                              <p:pRg st="1" end="1"/>
                                            </p:txEl>
                                          </p:spTgt>
                                        </p:tgtEl>
                                      </p:cBhvr>
                                    </p:animEffect>
                                    <p:anim calcmode="lin" valueType="num">
                                      <p:cBhvr>
                                        <p:cTn id="21"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2291">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2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1000"/>
                                        <p:tgtEl>
                                          <p:spTgt spid="12291">
                                            <p:txEl>
                                              <p:pRg st="2" end="2"/>
                                            </p:txEl>
                                          </p:spTgt>
                                        </p:tgtEl>
                                      </p:cBhvr>
                                    </p:animEffect>
                                    <p:anim calcmode="lin" valueType="num">
                                      <p:cBhvr>
                                        <p:cTn id="29"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2291">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2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2291">
                                            <p:txEl>
                                              <p:pRg st="3" end="3"/>
                                            </p:txEl>
                                          </p:spTgt>
                                        </p:tgtEl>
                                        <p:attrNameLst>
                                          <p:attrName>style.visibility</p:attrName>
                                        </p:attrNameLst>
                                      </p:cBhvr>
                                      <p:to>
                                        <p:strVal val="visible"/>
                                      </p:to>
                                    </p:set>
                                    <p:animEffect transition="in" filter="fade">
                                      <p:cBhvr>
                                        <p:cTn id="36" dur="1000"/>
                                        <p:tgtEl>
                                          <p:spTgt spid="12291">
                                            <p:txEl>
                                              <p:pRg st="3" end="3"/>
                                            </p:txEl>
                                          </p:spTgt>
                                        </p:tgtEl>
                                      </p:cBhvr>
                                    </p:animEffect>
                                    <p:anim calcmode="lin" valueType="num">
                                      <p:cBhvr>
                                        <p:cTn id="37"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2291">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29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2291">
                                            <p:txEl>
                                              <p:pRg st="4" end="4"/>
                                            </p:txEl>
                                          </p:spTgt>
                                        </p:tgtEl>
                                        <p:attrNameLst>
                                          <p:attrName>style.visibility</p:attrName>
                                        </p:attrNameLst>
                                      </p:cBhvr>
                                      <p:to>
                                        <p:strVal val="visible"/>
                                      </p:to>
                                    </p:set>
                                    <p:animEffect transition="in" filter="fade">
                                      <p:cBhvr>
                                        <p:cTn id="44" dur="1000"/>
                                        <p:tgtEl>
                                          <p:spTgt spid="12291">
                                            <p:txEl>
                                              <p:pRg st="4" end="4"/>
                                            </p:txEl>
                                          </p:spTgt>
                                        </p:tgtEl>
                                      </p:cBhvr>
                                    </p:animEffect>
                                    <p:anim calcmode="lin" valueType="num">
                                      <p:cBhvr>
                                        <p:cTn id="45"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2291">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2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2291">
                                            <p:txEl>
                                              <p:pRg st="5" end="5"/>
                                            </p:txEl>
                                          </p:spTgt>
                                        </p:tgtEl>
                                        <p:attrNameLst>
                                          <p:attrName>style.visibility</p:attrName>
                                        </p:attrNameLst>
                                      </p:cBhvr>
                                      <p:to>
                                        <p:strVal val="visible"/>
                                      </p:to>
                                    </p:set>
                                    <p:animEffect transition="in" filter="fade">
                                      <p:cBhvr>
                                        <p:cTn id="52" dur="1000"/>
                                        <p:tgtEl>
                                          <p:spTgt spid="12291">
                                            <p:txEl>
                                              <p:pRg st="5" end="5"/>
                                            </p:txEl>
                                          </p:spTgt>
                                        </p:tgtEl>
                                      </p:cBhvr>
                                    </p:animEffect>
                                    <p:anim calcmode="lin" valueType="num">
                                      <p:cBhvr>
                                        <p:cTn id="53"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12291">
                                            <p:txEl>
                                              <p:pRg st="5" end="5"/>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29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2291">
                                            <p:txEl>
                                              <p:pRg st="6" end="6"/>
                                            </p:txEl>
                                          </p:spTgt>
                                        </p:tgtEl>
                                        <p:attrNameLst>
                                          <p:attrName>style.visibility</p:attrName>
                                        </p:attrNameLst>
                                      </p:cBhvr>
                                      <p:to>
                                        <p:strVal val="visible"/>
                                      </p:to>
                                    </p:set>
                                    <p:animEffect transition="in" filter="fade">
                                      <p:cBhvr>
                                        <p:cTn id="60" dur="1000"/>
                                        <p:tgtEl>
                                          <p:spTgt spid="12291">
                                            <p:txEl>
                                              <p:pRg st="6" end="6"/>
                                            </p:txEl>
                                          </p:spTgt>
                                        </p:tgtEl>
                                      </p:cBhvr>
                                    </p:animEffect>
                                    <p:anim calcmode="lin" valueType="num">
                                      <p:cBhvr>
                                        <p:cTn id="61"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12291">
                                            <p:txEl>
                                              <p:pRg st="6" end="6"/>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229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2291">
                                            <p:txEl>
                                              <p:pRg st="7" end="7"/>
                                            </p:txEl>
                                          </p:spTgt>
                                        </p:tgtEl>
                                        <p:attrNameLst>
                                          <p:attrName>style.visibility</p:attrName>
                                        </p:attrNameLst>
                                      </p:cBhvr>
                                      <p:to>
                                        <p:strVal val="visible"/>
                                      </p:to>
                                    </p:set>
                                    <p:animEffect transition="in" filter="fade">
                                      <p:cBhvr>
                                        <p:cTn id="68" dur="1000"/>
                                        <p:tgtEl>
                                          <p:spTgt spid="12291">
                                            <p:txEl>
                                              <p:pRg st="7" end="7"/>
                                            </p:txEl>
                                          </p:spTgt>
                                        </p:tgtEl>
                                      </p:cBhvr>
                                    </p:animEffect>
                                    <p:anim calcmode="lin" valueType="num">
                                      <p:cBhvr>
                                        <p:cTn id="69"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12291">
                                            <p:txEl>
                                              <p:pRg st="7" end="7"/>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229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cs typeface="+mj-cs"/>
              </a:rPr>
              <a:t>Dr. Gerald Graham </a:t>
            </a:r>
            <a:br>
              <a:rPr lang="en-US" dirty="0">
                <a:ea typeface="+mj-ea"/>
                <a:cs typeface="+mj-cs"/>
              </a:rPr>
            </a:br>
            <a:r>
              <a:rPr lang="en-US" sz="2000" dirty="0">
                <a:solidFill>
                  <a:schemeClr val="accent1"/>
                </a:solidFill>
                <a:ea typeface="+mj-ea"/>
                <a:cs typeface="+mj-cs"/>
              </a:rPr>
              <a:t>Wichita State University</a:t>
            </a:r>
            <a:endParaRPr lang="en-US" dirty="0">
              <a:solidFill>
                <a:schemeClr val="accent1"/>
              </a:solidFill>
              <a:ea typeface="+mj-ea"/>
              <a:cs typeface="+mj-cs"/>
            </a:endParaRPr>
          </a:p>
        </p:txBody>
      </p:sp>
      <p:sp>
        <p:nvSpPr>
          <p:cNvPr id="4" name="Content Placeholder 3"/>
          <p:cNvSpPr>
            <a:spLocks noGrp="1"/>
          </p:cNvSpPr>
          <p:nvPr>
            <p:ph idx="1"/>
          </p:nvPr>
        </p:nvSpPr>
        <p:spPr>
          <a:xfrm>
            <a:off x="847703" y="1812758"/>
            <a:ext cx="7202456" cy="3653587"/>
          </a:xfrm>
        </p:spPr>
        <p:txBody>
          <a:bodyPr>
            <a:noAutofit/>
          </a:bodyPr>
          <a:lstStyle/>
          <a:p>
            <a:r>
              <a:rPr lang="en-US" sz="1800" dirty="0"/>
              <a:t>Surveyed 1,500 people from a wide variety of organizations and professions</a:t>
            </a:r>
          </a:p>
          <a:p>
            <a:r>
              <a:rPr lang="en-US" sz="1800" dirty="0"/>
              <a:t>58% of respondents seldom if ever received personal thanks from their manager</a:t>
            </a:r>
          </a:p>
          <a:p>
            <a:r>
              <a:rPr lang="en-US" sz="1800" dirty="0"/>
              <a:t>76% seldom if ever received written thanks from their manager</a:t>
            </a:r>
          </a:p>
          <a:p>
            <a:r>
              <a:rPr lang="en-US" sz="1800" dirty="0"/>
              <a:t>A verbal or written thank you from one’s manager are the top two incentives according to employees</a:t>
            </a:r>
          </a:p>
        </p:txBody>
      </p:sp>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575380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Benefits of Coaching</a:t>
            </a:r>
          </a:p>
        </p:txBody>
      </p:sp>
      <p:sp>
        <p:nvSpPr>
          <p:cNvPr id="14339" name="Rectangle 3"/>
          <p:cNvSpPr>
            <a:spLocks noGrp="1" noChangeArrowheads="1"/>
          </p:cNvSpPr>
          <p:nvPr>
            <p:ph sz="half" idx="1"/>
          </p:nvPr>
        </p:nvSpPr>
        <p:spPr>
          <a:xfrm>
            <a:off x="848290" y="1673225"/>
            <a:ext cx="4038600" cy="3829217"/>
          </a:xfrm>
        </p:spPr>
        <p:txBody>
          <a:bodyPr>
            <a:normAutofit lnSpcReduction="10000"/>
          </a:bodyPr>
          <a:lstStyle/>
          <a:p>
            <a:pPr eaLnBrk="1" hangingPunct="1"/>
            <a:r>
              <a:rPr lang="en-US" sz="1800" dirty="0">
                <a:ea typeface="ＭＳ Ｐゴシック" pitchFamily="34" charset="-128"/>
              </a:rPr>
              <a:t>Makes the manager’</a:t>
            </a:r>
            <a:r>
              <a:rPr lang="en-US" altLang="ja-JP" sz="1800" dirty="0">
                <a:ea typeface="ＭＳ Ｐゴシック" pitchFamily="34" charset="-128"/>
              </a:rPr>
              <a:t>s job easier</a:t>
            </a:r>
          </a:p>
          <a:p>
            <a:pPr eaLnBrk="1" hangingPunct="1"/>
            <a:r>
              <a:rPr lang="en-US" sz="1800" dirty="0">
                <a:ea typeface="ＭＳ Ｐゴシック" pitchFamily="34" charset="-128"/>
              </a:rPr>
              <a:t>Reduces turnover and associated costs</a:t>
            </a:r>
          </a:p>
          <a:p>
            <a:pPr eaLnBrk="1" hangingPunct="1"/>
            <a:r>
              <a:rPr lang="en-US" sz="1800" dirty="0">
                <a:ea typeface="ＭＳ Ｐゴシック" pitchFamily="34" charset="-128"/>
              </a:rPr>
              <a:t>Increases productivity; improves work quality</a:t>
            </a:r>
          </a:p>
          <a:p>
            <a:pPr eaLnBrk="1" hangingPunct="1"/>
            <a:r>
              <a:rPr lang="en-US" sz="1800" dirty="0">
                <a:ea typeface="ＭＳ Ｐゴシック" pitchFamily="34" charset="-128"/>
              </a:rPr>
              <a:t>Promotes innovation (safe place to take risks)</a:t>
            </a:r>
          </a:p>
          <a:p>
            <a:pPr eaLnBrk="1" hangingPunct="1"/>
            <a:r>
              <a:rPr lang="en-US" sz="1800" dirty="0">
                <a:ea typeface="ＭＳ Ｐゴシック" pitchFamily="34" charset="-128"/>
              </a:rPr>
              <a:t>Clarifies manager’</a:t>
            </a:r>
            <a:r>
              <a:rPr lang="en-US" altLang="ja-JP" sz="1800" dirty="0">
                <a:ea typeface="ＭＳ Ｐゴシック" pitchFamily="34" charset="-128"/>
              </a:rPr>
              <a:t>s expectations</a:t>
            </a:r>
          </a:p>
          <a:p>
            <a:pPr eaLnBrk="1" hangingPunct="1"/>
            <a:r>
              <a:rPr lang="en-US" altLang="ja-JP" sz="1800" dirty="0">
                <a:ea typeface="ＭＳ Ｐゴシック" pitchFamily="34" charset="-128"/>
              </a:rPr>
              <a:t>Stretches people to reach for bigger goals</a:t>
            </a:r>
          </a:p>
        </p:txBody>
      </p:sp>
      <p:pic>
        <p:nvPicPr>
          <p:cNvPr id="5" name="Content Placeholder 4" descr="Postes d'entraîneurs disponibles pour la saison 2015-2016 - TGV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5558" y="2017343"/>
            <a:ext cx="3482975" cy="2330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655240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ssolve">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ssolve">
                                      <p:cBhvr>
                                        <p:cTn id="22" dur="500"/>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dissolve">
                                      <p:cBhvr>
                                        <p:cTn id="27" dur="500"/>
                                        <p:tgtEl>
                                          <p:spTgt spid="143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dissolve">
                                      <p:cBhvr>
                                        <p:cTn id="32" dur="500"/>
                                        <p:tgtEl>
                                          <p:spTgt spid="143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dissolve">
                                      <p:cBhvr>
                                        <p:cTn id="3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Six Leadership Approaches</a:t>
            </a:r>
          </a:p>
        </p:txBody>
      </p:sp>
      <p:sp>
        <p:nvSpPr>
          <p:cNvPr id="6" name="Content Placeholder 5"/>
          <p:cNvSpPr>
            <a:spLocks noGrp="1"/>
          </p:cNvSpPr>
          <p:nvPr>
            <p:ph idx="1"/>
          </p:nvPr>
        </p:nvSpPr>
        <p:spPr>
          <a:xfrm>
            <a:off x="847703" y="1777971"/>
            <a:ext cx="7202456" cy="3294576"/>
          </a:xfrm>
        </p:spPr>
        <p:txBody>
          <a:bodyPr>
            <a:normAutofit/>
          </a:bodyPr>
          <a:lstStyle/>
          <a:p>
            <a:r>
              <a:rPr lang="en-US" sz="1800" dirty="0"/>
              <a:t>Authoritative (Visionary)</a:t>
            </a:r>
          </a:p>
          <a:p>
            <a:r>
              <a:rPr lang="en-US" sz="1800" dirty="0"/>
              <a:t>Democratic</a:t>
            </a:r>
          </a:p>
          <a:p>
            <a:r>
              <a:rPr lang="en-US" sz="1800" dirty="0"/>
              <a:t>Affiliative </a:t>
            </a:r>
          </a:p>
          <a:p>
            <a:r>
              <a:rPr lang="en-US" sz="1800" dirty="0"/>
              <a:t>Coaching </a:t>
            </a:r>
          </a:p>
          <a:p>
            <a:r>
              <a:rPr lang="en-US" sz="1800" dirty="0"/>
              <a:t>Coercive </a:t>
            </a:r>
          </a:p>
          <a:p>
            <a:r>
              <a:rPr lang="en-US" sz="1800" dirty="0"/>
              <a:t>Pace-setting </a:t>
            </a:r>
          </a:p>
        </p:txBody>
      </p:sp>
      <p:sp>
        <p:nvSpPr>
          <p:cNvPr id="3" name="TextBox 2"/>
          <p:cNvSpPr txBox="1"/>
          <p:nvPr/>
        </p:nvSpPr>
        <p:spPr>
          <a:xfrm>
            <a:off x="336884" y="5662863"/>
            <a:ext cx="5967663" cy="276999"/>
          </a:xfrm>
          <a:prstGeom prst="rect">
            <a:avLst/>
          </a:prstGeom>
          <a:noFill/>
        </p:spPr>
        <p:txBody>
          <a:bodyPr wrap="square" rtlCol="0">
            <a:spAutoFit/>
          </a:bodyPr>
          <a:lstStyle/>
          <a:p>
            <a:pPr lvl="0" algn="l" defTabSz="685800" fontAlgn="auto">
              <a:lnSpc>
                <a:spcPct val="120000"/>
              </a:lnSpc>
              <a:spcBef>
                <a:spcPts val="750"/>
              </a:spcBef>
              <a:spcAft>
                <a:spcPts val="0"/>
              </a:spcAft>
              <a:buClr>
                <a:srgbClr val="415588"/>
              </a:buClr>
              <a:buSzPct val="100000"/>
            </a:pPr>
            <a:r>
              <a:rPr lang="en-US" sz="1000" dirty="0">
                <a:solidFill>
                  <a:prstClr val="black"/>
                </a:solidFill>
                <a:ea typeface="+mn-ea"/>
                <a:cs typeface="Arial" panose="020B0604020202020204" pitchFamily="34" charset="0"/>
              </a:rPr>
              <a:t>Daniel Goleman. “Leadership That Gets Results</a:t>
            </a:r>
            <a:r>
              <a:rPr lang="en-US" sz="1000" i="1" dirty="0">
                <a:solidFill>
                  <a:prstClr val="black"/>
                </a:solidFill>
                <a:ea typeface="+mn-ea"/>
                <a:cs typeface="Arial" panose="020B0604020202020204" pitchFamily="34" charset="0"/>
              </a:rPr>
              <a:t>.”</a:t>
            </a:r>
            <a:r>
              <a:rPr lang="en-US" sz="1000" dirty="0">
                <a:solidFill>
                  <a:prstClr val="black"/>
                </a:solidFill>
                <a:ea typeface="+mn-ea"/>
                <a:cs typeface="Arial" panose="020B0604020202020204" pitchFamily="34" charset="0"/>
              </a:rPr>
              <a:t> </a:t>
            </a:r>
            <a:r>
              <a:rPr lang="en-US" sz="1000" u="sng" dirty="0">
                <a:solidFill>
                  <a:prstClr val="black"/>
                </a:solidFill>
                <a:ea typeface="+mn-ea"/>
                <a:cs typeface="Arial" panose="020B0604020202020204" pitchFamily="34" charset="0"/>
              </a:rPr>
              <a:t>Harvard Business Review</a:t>
            </a:r>
            <a:r>
              <a:rPr lang="en-US" sz="1000" dirty="0">
                <a:solidFill>
                  <a:prstClr val="black"/>
                </a:solidFill>
                <a:ea typeface="+mn-ea"/>
                <a:cs typeface="Arial" panose="020B0604020202020204" pitchFamily="34" charset="0"/>
              </a:rPr>
              <a:t>, March-April, 2000.</a:t>
            </a:r>
          </a:p>
        </p:txBody>
      </p:sp>
      <p:pic>
        <p:nvPicPr>
          <p:cNvPr id="2" name="Picture 1" descr="El Blog de Papá Vader: 21 Leyes Irrefutables del Liderazgo"/>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5839" y="2470605"/>
            <a:ext cx="4139012" cy="2329314"/>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714511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r>
              <a:rPr lang="en-US" altLang="en-US" dirty="0">
                <a:ea typeface="ＭＳ Ｐゴシック" pitchFamily="34" charset="-128"/>
              </a:rPr>
              <a:t>Traditional Manager </a:t>
            </a:r>
            <a:r>
              <a:rPr lang="en-US" dirty="0">
                <a:ea typeface="ＭＳ Ｐゴシック" pitchFamily="34" charset="-128"/>
              </a:rPr>
              <a:t>vs. Leaders That Coach</a:t>
            </a:r>
          </a:p>
        </p:txBody>
      </p:sp>
      <p:sp>
        <p:nvSpPr>
          <p:cNvPr id="5" name="Text Placeholder 4"/>
          <p:cNvSpPr>
            <a:spLocks noGrp="1"/>
          </p:cNvSpPr>
          <p:nvPr>
            <p:ph type="body" idx="1"/>
          </p:nvPr>
        </p:nvSpPr>
        <p:spPr>
          <a:xfrm>
            <a:off x="846875" y="1481497"/>
            <a:ext cx="3483864" cy="801943"/>
          </a:xfrm>
          <a:ln w="9525"/>
          <a:extLst>
            <a:ext uri="{91240B29-F687-4f45-9708-019B960494DF}">
              <a14:hiddenLine xmlns:mc="http://schemas.openxmlformats.org/markup-compatibility/2006" xmlns:mv="urn:schemas-microsoft-com:mac:vml" xmlns:a14="http://schemas.microsoft.com/office/drawing/2010/main" xmlns="" w="44450" cap="flat">
                <a:solidFill>
                  <a:srgbClr val="000000"/>
                </a:solidFill>
                <a:miter lim="800000"/>
                <a:headEnd/>
                <a:tailEnd/>
              </a14:hiddenLine>
            </a:ext>
          </a:extLst>
        </p:spPr>
        <p:txBody>
          <a:bodyPr/>
          <a:lstStyle/>
          <a:p>
            <a:pPr eaLnBrk="1" hangingPunct="1"/>
            <a:r>
              <a:rPr lang="en-US" altLang="en-US" dirty="0">
                <a:ea typeface="ＭＳ Ｐゴシック" pitchFamily="34" charset="-128"/>
              </a:rPr>
              <a:t>Traditional Manager</a:t>
            </a:r>
            <a:endParaRPr lang="en-US" dirty="0">
              <a:ea typeface="ＭＳ Ｐゴシック" pitchFamily="34" charset="-128"/>
            </a:endParaRPr>
          </a:p>
        </p:txBody>
      </p:sp>
      <p:sp>
        <p:nvSpPr>
          <p:cNvPr id="6" name="Content Placeholder 5"/>
          <p:cNvSpPr>
            <a:spLocks noGrp="1"/>
          </p:cNvSpPr>
          <p:nvPr>
            <p:ph sz="half" idx="2"/>
          </p:nvPr>
        </p:nvSpPr>
        <p:spPr>
          <a:xfrm>
            <a:off x="419708" y="2412350"/>
            <a:ext cx="3911031" cy="3637655"/>
          </a:xfrm>
        </p:spPr>
        <p:txBody>
          <a:bodyPr rtlCol="0">
            <a:normAutofit/>
          </a:bodyPr>
          <a:lstStyle/>
          <a:p>
            <a:pPr marL="617220" lvl="1" indent="-285750" eaLnBrk="1" fontAlgn="auto" hangingPunct="1">
              <a:spcAft>
                <a:spcPts val="0"/>
              </a:spcAft>
              <a:defRPr/>
            </a:pPr>
            <a:r>
              <a:rPr lang="en-US" sz="1800" dirty="0">
                <a:ea typeface="+mn-ea"/>
              </a:rPr>
              <a:t>Directs, dictates, talks a lot</a:t>
            </a:r>
          </a:p>
          <a:p>
            <a:pPr marL="617220" lvl="1" indent="-285750" eaLnBrk="1" fontAlgn="auto" hangingPunct="1">
              <a:spcAft>
                <a:spcPts val="0"/>
              </a:spcAft>
              <a:defRPr/>
            </a:pPr>
            <a:r>
              <a:rPr lang="en-US" sz="1800" dirty="0">
                <a:ea typeface="+mn-ea"/>
              </a:rPr>
              <a:t>Presumes, assumes</a:t>
            </a:r>
          </a:p>
          <a:p>
            <a:pPr marL="617220" lvl="1" indent="-285750" eaLnBrk="1" fontAlgn="auto" hangingPunct="1">
              <a:spcAft>
                <a:spcPts val="0"/>
              </a:spcAft>
              <a:defRPr/>
            </a:pPr>
            <a:r>
              <a:rPr lang="en-US" sz="1800" dirty="0">
                <a:ea typeface="+mn-ea"/>
              </a:rPr>
              <a:t>Manages only for results</a:t>
            </a:r>
          </a:p>
          <a:p>
            <a:pPr marL="617220" lvl="1" indent="-285750" eaLnBrk="1" fontAlgn="auto" hangingPunct="1">
              <a:spcAft>
                <a:spcPts val="0"/>
              </a:spcAft>
              <a:defRPr/>
            </a:pPr>
            <a:r>
              <a:rPr lang="en-US" sz="1800" dirty="0">
                <a:ea typeface="+mn-ea"/>
              </a:rPr>
              <a:t>Solves problems in isolation</a:t>
            </a:r>
          </a:p>
          <a:p>
            <a:pPr marL="617220" lvl="1" indent="-285750" eaLnBrk="1" fontAlgn="auto" hangingPunct="1">
              <a:spcAft>
                <a:spcPts val="0"/>
              </a:spcAft>
              <a:defRPr/>
            </a:pPr>
            <a:r>
              <a:rPr lang="en-US" sz="1800" dirty="0">
                <a:ea typeface="+mn-ea"/>
              </a:rPr>
              <a:t>Assigns blame</a:t>
            </a:r>
          </a:p>
          <a:p>
            <a:pPr lvl="1" indent="-182880" eaLnBrk="1" fontAlgn="auto" hangingPunct="1">
              <a:lnSpc>
                <a:spcPct val="80000"/>
              </a:lnSpc>
              <a:spcAft>
                <a:spcPts val="0"/>
              </a:spcAft>
              <a:buFont typeface="Wingdings" charset="0"/>
              <a:buChar char="Ø"/>
              <a:defRPr/>
            </a:pPr>
            <a:endParaRPr lang="en-US" dirty="0">
              <a:ea typeface="+mn-ea"/>
            </a:endParaRPr>
          </a:p>
          <a:p>
            <a:pPr lvl="1" indent="-182880" eaLnBrk="1" fontAlgn="auto" hangingPunct="1">
              <a:lnSpc>
                <a:spcPct val="80000"/>
              </a:lnSpc>
              <a:spcAft>
                <a:spcPts val="0"/>
              </a:spcAft>
              <a:buFont typeface="Wingdings" charset="0"/>
              <a:buChar char="Ø"/>
              <a:defRPr/>
            </a:pPr>
            <a:endParaRPr lang="en-US" dirty="0">
              <a:ea typeface="+mn-ea"/>
            </a:endParaRPr>
          </a:p>
          <a:p>
            <a:pPr lvl="1" indent="-182880" eaLnBrk="1" fontAlgn="auto" hangingPunct="1">
              <a:lnSpc>
                <a:spcPct val="80000"/>
              </a:lnSpc>
              <a:spcAft>
                <a:spcPts val="0"/>
              </a:spcAft>
              <a:buFont typeface="Wingdings" charset="0"/>
              <a:buChar char="Ø"/>
              <a:defRPr/>
            </a:pPr>
            <a:endParaRPr lang="en-US" dirty="0">
              <a:ea typeface="+mn-ea"/>
            </a:endParaRPr>
          </a:p>
          <a:p>
            <a:pPr marL="182880" indent="-182880" eaLnBrk="1" fontAlgn="auto" hangingPunct="1">
              <a:spcAft>
                <a:spcPts val="0"/>
              </a:spcAft>
              <a:defRPr/>
            </a:pPr>
            <a:endParaRPr lang="en-US" dirty="0">
              <a:ea typeface="+mn-ea"/>
              <a:cs typeface="+mn-cs"/>
            </a:endParaRPr>
          </a:p>
        </p:txBody>
      </p:sp>
      <p:sp>
        <p:nvSpPr>
          <p:cNvPr id="7" name="Text Placeholder 6"/>
          <p:cNvSpPr>
            <a:spLocks noGrp="1"/>
          </p:cNvSpPr>
          <p:nvPr>
            <p:ph type="body" sz="quarter" idx="3"/>
          </p:nvPr>
        </p:nvSpPr>
        <p:spPr>
          <a:xfrm>
            <a:off x="4877646" y="1481497"/>
            <a:ext cx="3483864" cy="802237"/>
          </a:xfrm>
          <a:ln w="9525"/>
          <a:extLst>
            <a:ext uri="{91240B29-F687-4f45-9708-019B960494DF}">
              <a14:hiddenLine xmlns:mc="http://schemas.openxmlformats.org/markup-compatibility/2006" xmlns:mv="urn:schemas-microsoft-com:mac:vml" xmlns:a14="http://schemas.microsoft.com/office/drawing/2010/main" xmlns="" w="44450" cap="flat">
                <a:solidFill>
                  <a:srgbClr val="000000"/>
                </a:solidFill>
                <a:miter lim="800000"/>
                <a:headEnd/>
                <a:tailEnd/>
              </a14:hiddenLine>
            </a:ext>
          </a:extLst>
        </p:spPr>
        <p:txBody>
          <a:bodyPr/>
          <a:lstStyle/>
          <a:p>
            <a:pPr eaLnBrk="1" hangingPunct="1"/>
            <a:r>
              <a:rPr dirty="0">
                <a:ea typeface="ＭＳ Ｐゴシック" pitchFamily="34" charset="-128"/>
              </a:rPr>
              <a:t>Leader</a:t>
            </a:r>
            <a:r>
              <a:rPr lang="en-US" dirty="0">
                <a:ea typeface="ＭＳ Ｐゴシック" pitchFamily="34" charset="-128"/>
              </a:rPr>
              <a:t>s That</a:t>
            </a:r>
            <a:r>
              <a:rPr dirty="0">
                <a:ea typeface="ＭＳ Ｐゴシック" pitchFamily="34" charset="-128"/>
              </a:rPr>
              <a:t> Coach</a:t>
            </a:r>
          </a:p>
        </p:txBody>
      </p:sp>
      <p:sp>
        <p:nvSpPr>
          <p:cNvPr id="8" name="Content Placeholder 7"/>
          <p:cNvSpPr>
            <a:spLocks noGrp="1"/>
          </p:cNvSpPr>
          <p:nvPr>
            <p:ph sz="quarter" idx="4"/>
          </p:nvPr>
        </p:nvSpPr>
        <p:spPr>
          <a:xfrm>
            <a:off x="4330738" y="2412350"/>
            <a:ext cx="4251787" cy="3896554"/>
          </a:xfrm>
        </p:spPr>
        <p:txBody>
          <a:bodyPr rtlCol="0">
            <a:normAutofit/>
          </a:bodyPr>
          <a:lstStyle/>
          <a:p>
            <a:pPr marL="617220" lvl="1" indent="-285750" eaLnBrk="1" fontAlgn="auto" hangingPunct="1">
              <a:lnSpc>
                <a:spcPct val="130000"/>
              </a:lnSpc>
              <a:spcAft>
                <a:spcPts val="0"/>
              </a:spcAft>
              <a:defRPr/>
            </a:pPr>
            <a:r>
              <a:rPr lang="en-US" sz="1800" dirty="0">
                <a:ea typeface="+mn-ea"/>
              </a:rPr>
              <a:t>Guides, empowers, listens a lot</a:t>
            </a:r>
          </a:p>
          <a:p>
            <a:pPr marL="617220" lvl="1" indent="-285750" eaLnBrk="1" fontAlgn="auto" hangingPunct="1">
              <a:lnSpc>
                <a:spcPct val="130000"/>
              </a:lnSpc>
              <a:spcAft>
                <a:spcPts val="0"/>
              </a:spcAft>
              <a:defRPr/>
            </a:pPr>
            <a:r>
              <a:rPr lang="en-US" sz="1800" dirty="0">
                <a:ea typeface="+mn-ea"/>
              </a:rPr>
              <a:t>Explores, discovers</a:t>
            </a:r>
          </a:p>
          <a:p>
            <a:pPr marL="617220" lvl="1" indent="-285750" eaLnBrk="1" fontAlgn="auto" hangingPunct="1">
              <a:lnSpc>
                <a:spcPct val="130000"/>
              </a:lnSpc>
              <a:spcAft>
                <a:spcPts val="0"/>
              </a:spcAft>
              <a:defRPr/>
            </a:pPr>
            <a:r>
              <a:rPr lang="en-US" sz="1800" dirty="0">
                <a:ea typeface="+mn-ea"/>
              </a:rPr>
              <a:t>Manages the development   of employees</a:t>
            </a:r>
          </a:p>
          <a:p>
            <a:pPr marL="617220" lvl="1" indent="-285750" eaLnBrk="1" fontAlgn="auto" hangingPunct="1">
              <a:lnSpc>
                <a:spcPct val="130000"/>
              </a:lnSpc>
              <a:spcAft>
                <a:spcPts val="0"/>
              </a:spcAft>
              <a:defRPr/>
            </a:pPr>
            <a:r>
              <a:rPr lang="en-US" sz="1800" dirty="0">
                <a:ea typeface="+mn-ea"/>
              </a:rPr>
              <a:t>Creates partnerships with employees to collaboratively solve problems</a:t>
            </a:r>
          </a:p>
          <a:p>
            <a:pPr marL="617220" lvl="1" indent="-285750" eaLnBrk="1" fontAlgn="auto" hangingPunct="1">
              <a:lnSpc>
                <a:spcPct val="130000"/>
              </a:lnSpc>
              <a:spcAft>
                <a:spcPts val="0"/>
              </a:spcAft>
              <a:defRPr/>
            </a:pPr>
            <a:r>
              <a:rPr lang="en-US" sz="1800" dirty="0">
                <a:ea typeface="+mn-ea"/>
              </a:rPr>
              <a:t>Takes responsibility</a:t>
            </a:r>
          </a:p>
          <a:p>
            <a:pPr lvl="1" indent="-182880" eaLnBrk="1" fontAlgn="auto" hangingPunct="1">
              <a:lnSpc>
                <a:spcPct val="80000"/>
              </a:lnSpc>
              <a:spcAft>
                <a:spcPts val="0"/>
              </a:spcAft>
              <a:buFont typeface="Wingdings" charset="0"/>
              <a:buChar char="Ø"/>
              <a:defRPr/>
            </a:pPr>
            <a:endParaRPr lang="en-US" dirty="0">
              <a:solidFill>
                <a:schemeClr val="accent1">
                  <a:lumMod val="75000"/>
                </a:schemeClr>
              </a:solidFill>
              <a:ea typeface="+mn-ea"/>
            </a:endParaRPr>
          </a:p>
          <a:p>
            <a:pPr lvl="1" indent="-182880" eaLnBrk="1" fontAlgn="auto" hangingPunct="1">
              <a:lnSpc>
                <a:spcPct val="80000"/>
              </a:lnSpc>
              <a:spcAft>
                <a:spcPts val="0"/>
              </a:spcAft>
              <a:buFont typeface="Wingdings" charset="0"/>
              <a:buChar char="Ø"/>
              <a:defRPr/>
            </a:pPr>
            <a:endParaRPr lang="en-US" dirty="0">
              <a:solidFill>
                <a:schemeClr val="accent1">
                  <a:lumMod val="75000"/>
                </a:schemeClr>
              </a:solidFill>
              <a:ea typeface="+mn-ea"/>
            </a:endParaRPr>
          </a:p>
          <a:p>
            <a:pPr marL="274320" lvl="1" indent="0" eaLnBrk="1" fontAlgn="auto" hangingPunct="1">
              <a:lnSpc>
                <a:spcPct val="80000"/>
              </a:lnSpc>
              <a:spcAft>
                <a:spcPts val="0"/>
              </a:spcAft>
              <a:buFont typeface="Arial" pitchFamily="34" charset="0"/>
              <a:buNone/>
              <a:defRPr/>
            </a:pPr>
            <a:endParaRPr lang="en-US" dirty="0">
              <a:ea typeface="+mn-ea"/>
            </a:endParaRPr>
          </a:p>
          <a:p>
            <a:pPr marL="274320" lvl="1" indent="0" eaLnBrk="1" fontAlgn="auto" hangingPunct="1">
              <a:lnSpc>
                <a:spcPct val="80000"/>
              </a:lnSpc>
              <a:spcAft>
                <a:spcPts val="0"/>
              </a:spcAft>
              <a:buFont typeface="Arial" pitchFamily="34" charset="0"/>
              <a:buNone/>
              <a:defRPr/>
            </a:pPr>
            <a:endParaRPr lang="en-US" dirty="0">
              <a:ea typeface="+mn-ea"/>
            </a:endParaRPr>
          </a:p>
          <a:p>
            <a:pPr marL="182880" indent="-182880" eaLnBrk="1" fontAlgn="auto" hangingPunct="1">
              <a:spcAft>
                <a:spcPts val="0"/>
              </a:spcAft>
              <a:defRPr/>
            </a:pPr>
            <a:endParaRPr lang="en-US" dirty="0">
              <a:ea typeface="+mn-ea"/>
              <a:cs typeface="+mn-cs"/>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38246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dissolve">
                                      <p:cBhvr>
                                        <p:cTn id="32" dur="500"/>
                                        <p:tgtEl>
                                          <p:spTgt spid="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dissolve">
                                      <p:cBhvr>
                                        <p:cTn id="47" dur="500"/>
                                        <p:tgtEl>
                                          <p:spTgt spid="6">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dissolve">
                                      <p:cBhvr>
                                        <p:cTn id="52" dur="500"/>
                                        <p:tgtEl>
                                          <p:spTgt spid="8">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dissolv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Coaching Skills</a:t>
            </a:r>
          </a:p>
        </p:txBody>
      </p:sp>
      <p:sp>
        <p:nvSpPr>
          <p:cNvPr id="15363" name="Rectangle 3"/>
          <p:cNvSpPr>
            <a:spLocks noGrp="1" noChangeArrowheads="1"/>
          </p:cNvSpPr>
          <p:nvPr>
            <p:ph idx="1"/>
          </p:nvPr>
        </p:nvSpPr>
        <p:spPr>
          <a:xfrm>
            <a:off x="847703" y="1828800"/>
            <a:ext cx="7202456" cy="3637545"/>
          </a:xfrm>
        </p:spPr>
        <p:txBody>
          <a:bodyPr>
            <a:normAutofit/>
          </a:bodyPr>
          <a:lstStyle/>
          <a:p>
            <a:pPr eaLnBrk="1" hangingPunct="1"/>
            <a:r>
              <a:rPr lang="en-US" sz="1800" dirty="0">
                <a:ea typeface="ＭＳ Ｐゴシック" pitchFamily="34" charset="-128"/>
              </a:rPr>
              <a:t>Foundational Skills:  The Practice of Dialogue</a:t>
            </a:r>
          </a:p>
          <a:p>
            <a:pPr eaLnBrk="1" hangingPunct="1"/>
            <a:r>
              <a:rPr lang="en-US" sz="1800" dirty="0">
                <a:ea typeface="ＭＳ Ｐゴシック" pitchFamily="34" charset="-128"/>
              </a:rPr>
              <a:t>Advanced Coaching Skills:  Developing Others</a:t>
            </a:r>
          </a:p>
          <a:p>
            <a:pPr eaLnBrk="1" hangingPunct="1"/>
            <a:r>
              <a:rPr lang="en-US" sz="1800" dirty="0">
                <a:ea typeface="ＭＳ Ｐゴシック" pitchFamily="34" charset="-128"/>
              </a:rPr>
              <a:t>The Critical Skill:  Honest Feedback</a:t>
            </a:r>
          </a:p>
        </p:txBody>
      </p:sp>
      <p:pic>
        <p:nvPicPr>
          <p:cNvPr id="2" name="Picture 1" descr="무엇인가를 이루고자 한다면 불가능은 없다는 ..."/>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3827" y="2616200"/>
            <a:ext cx="3437851" cy="3437851"/>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774897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500"/>
                                        <p:tgtEl>
                                          <p:spTgt spid="15363">
                                            <p:txEl>
                                              <p:pRg st="0" end="0"/>
                                            </p:txEl>
                                          </p:spTgt>
                                        </p:tgtEl>
                                      </p:cBhvr>
                                    </p:animEffect>
                                    <p:anim calcmode="lin" valueType="num">
                                      <p:cBhvr>
                                        <p:cTn id="15"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Effect transition="in" filter="fade">
                                      <p:cBhvr>
                                        <p:cTn id="21" dur="500"/>
                                        <p:tgtEl>
                                          <p:spTgt spid="15363">
                                            <p:txEl>
                                              <p:pRg st="1" end="1"/>
                                            </p:txEl>
                                          </p:spTgt>
                                        </p:tgtEl>
                                      </p:cBhvr>
                                    </p:animEffect>
                                    <p:anim calcmode="lin" valueType="num">
                                      <p:cBhvr>
                                        <p:cTn id="22"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53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363">
                                            <p:txEl>
                                              <p:pRg st="2" end="2"/>
                                            </p:txEl>
                                          </p:spTgt>
                                        </p:tgtEl>
                                        <p:attrNameLst>
                                          <p:attrName>style.visibility</p:attrName>
                                        </p:attrNameLst>
                                      </p:cBhvr>
                                      <p:to>
                                        <p:strVal val="visible"/>
                                      </p:to>
                                    </p:set>
                                    <p:animEffect transition="in" filter="fade">
                                      <p:cBhvr>
                                        <p:cTn id="28" dur="500"/>
                                        <p:tgtEl>
                                          <p:spTgt spid="15363">
                                            <p:txEl>
                                              <p:pRg st="2" end="2"/>
                                            </p:txEl>
                                          </p:spTgt>
                                        </p:tgtEl>
                                      </p:cBhvr>
                                    </p:animEffect>
                                    <p:anim calcmode="lin" valueType="num">
                                      <p:cBhvr>
                                        <p:cTn id="2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536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Welcome</a:t>
            </a:r>
          </a:p>
        </p:txBody>
      </p:sp>
      <p:sp>
        <p:nvSpPr>
          <p:cNvPr id="15362" name="Rectangle 3"/>
          <p:cNvSpPr>
            <a:spLocks noGrp="1" noChangeArrowheads="1"/>
          </p:cNvSpPr>
          <p:nvPr>
            <p:ph idx="1"/>
          </p:nvPr>
        </p:nvSpPr>
        <p:spPr>
          <a:xfrm>
            <a:off x="847703" y="1732547"/>
            <a:ext cx="7202456" cy="3733798"/>
          </a:xfrm>
        </p:spPr>
        <p:txBody>
          <a:bodyPr>
            <a:normAutofit/>
          </a:bodyPr>
          <a:lstStyle/>
          <a:p>
            <a:pPr eaLnBrk="1" hangingPunct="1"/>
            <a:r>
              <a:rPr lang="en-US" sz="1800" dirty="0">
                <a:ea typeface="ＭＳ Ｐゴシック" pitchFamily="34" charset="-128"/>
              </a:rPr>
              <a:t>Active</a:t>
            </a:r>
            <a:r>
              <a:rPr lang="en-US" sz="1800" i="1" dirty="0">
                <a:ea typeface="ＭＳ Ｐゴシック" pitchFamily="34" charset="-128"/>
              </a:rPr>
              <a:t> </a:t>
            </a:r>
            <a:r>
              <a:rPr lang="en-US" sz="1800" dirty="0">
                <a:ea typeface="ＭＳ Ｐゴシック" pitchFamily="34" charset="-128"/>
              </a:rPr>
              <a:t>participation of everyone is essential</a:t>
            </a:r>
          </a:p>
          <a:p>
            <a:r>
              <a:rPr lang="en-US" sz="1800" dirty="0">
                <a:ea typeface="ＭＳ Ｐゴシック" pitchFamily="34" charset="-128"/>
              </a:rPr>
              <a:t>Confidentiality is expected</a:t>
            </a:r>
          </a:p>
          <a:p>
            <a:r>
              <a:rPr lang="en-US" sz="1800" dirty="0">
                <a:ea typeface="ＭＳ Ｐゴシック" pitchFamily="34" charset="-128"/>
              </a:rPr>
              <a:t>Listen actively; seek to understand</a:t>
            </a:r>
          </a:p>
          <a:p>
            <a:pPr eaLnBrk="1" hangingPunct="1"/>
            <a:r>
              <a:rPr lang="en-US" sz="1800" dirty="0">
                <a:ea typeface="ＭＳ Ｐゴシック" pitchFamily="34" charset="-128"/>
              </a:rPr>
              <a:t>We will start and end on time</a:t>
            </a:r>
          </a:p>
          <a:p>
            <a:pPr eaLnBrk="1" hangingPunct="1"/>
            <a:r>
              <a:rPr lang="en-US" sz="1800" dirty="0">
                <a:ea typeface="ＭＳ Ｐゴシック" pitchFamily="34" charset="-128"/>
              </a:rPr>
              <a:t>One discussion at a time—no side conversations</a:t>
            </a:r>
          </a:p>
          <a:p>
            <a:pPr eaLnBrk="1" hangingPunct="1"/>
            <a:r>
              <a:rPr lang="en-US" sz="1800" dirty="0">
                <a:ea typeface="ＭＳ Ｐゴシック" pitchFamily="34" charset="-128"/>
              </a:rPr>
              <a:t>Be mindful of your </a:t>
            </a:r>
            <a:r>
              <a:rPr lang="en-US" altLang="en-US" sz="1800" dirty="0">
                <a:ea typeface="ＭＳ Ｐゴシック" pitchFamily="34" charset="-128"/>
              </a:rPr>
              <a:t>“</a:t>
            </a:r>
            <a:r>
              <a:rPr lang="en-US" sz="1800" dirty="0">
                <a:ea typeface="ＭＳ Ｐゴシック" pitchFamily="34" charset="-128"/>
              </a:rPr>
              <a:t>floor time</a:t>
            </a:r>
            <a:r>
              <a:rPr lang="en-US" altLang="en-US" sz="1800" dirty="0">
                <a:ea typeface="ＭＳ Ｐゴシック" pitchFamily="34" charset="-128"/>
              </a:rPr>
              <a:t>”</a:t>
            </a:r>
            <a:r>
              <a:rPr lang="en-US" sz="1800" dirty="0">
                <a:ea typeface="ＭＳ Ｐゴシック" pitchFamily="34" charset="-128"/>
              </a:rPr>
              <a:t>  </a:t>
            </a:r>
          </a:p>
          <a:p>
            <a:r>
              <a:rPr lang="en-US" sz="1800" dirty="0">
                <a:ea typeface="ＭＳ Ｐゴシック" pitchFamily="34" charset="-128"/>
              </a:rPr>
              <a:t>Breaks and lunch logistics</a:t>
            </a:r>
          </a:p>
          <a:p>
            <a:pPr eaLnBrk="1" hangingPunct="1"/>
            <a:r>
              <a:rPr lang="en-US" sz="1800" dirty="0">
                <a:ea typeface="ＭＳ Ｐゴシック" pitchFamily="34" charset="-128"/>
              </a:rPr>
              <a:t>Other ground rule suggestions?</a:t>
            </a:r>
          </a:p>
          <a:p>
            <a:pPr eaLnBrk="1" hangingPunct="1"/>
            <a:endParaRPr lang="en-US" sz="2400" i="1"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79053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A Model of Coaching</a:t>
            </a:r>
            <a:endParaRPr lang="en-US" sz="2400" dirty="0">
              <a:ea typeface="+mj-ea"/>
              <a:cs typeface="+mj-cs"/>
            </a:endParaRPr>
          </a:p>
        </p:txBody>
      </p:sp>
      <p:sp>
        <p:nvSpPr>
          <p:cNvPr id="17" name="TextBox 16"/>
          <p:cNvSpPr txBox="1"/>
          <p:nvPr/>
        </p:nvSpPr>
        <p:spPr>
          <a:xfrm>
            <a:off x="558242" y="6178853"/>
            <a:ext cx="4790364" cy="253916"/>
          </a:xfrm>
          <a:prstGeom prst="rect">
            <a:avLst/>
          </a:prstGeom>
          <a:noFill/>
        </p:spPr>
        <p:txBody>
          <a:bodyPr wrap="square" rtlCol="0">
            <a:spAutoFit/>
          </a:bodyPr>
          <a:lstStyle/>
          <a:p>
            <a:pPr algn="l"/>
            <a:r>
              <a:rPr lang="en-US" sz="1050" dirty="0"/>
              <a:t>Model of Coaching © 2012 Dr. Laura Belsten and ISEI</a:t>
            </a:r>
            <a:r>
              <a:rPr lang="en-US" sz="1050" baseline="30000" dirty="0"/>
              <a:t>®</a:t>
            </a:r>
            <a:endParaRPr lang="en-US" sz="1050" dirty="0"/>
          </a:p>
        </p:txBody>
      </p:sp>
      <p:sp>
        <p:nvSpPr>
          <p:cNvPr id="18" name="Footer Placeholder 17"/>
          <p:cNvSpPr>
            <a:spLocks noGrp="1"/>
          </p:cNvSpPr>
          <p:nvPr>
            <p:ph type="ftr" sz="quarter" idx="11"/>
          </p:nvPr>
        </p:nvSpPr>
        <p:spPr/>
        <p:txBody>
          <a:bodyPr/>
          <a:lstStyle/>
          <a:p>
            <a:r>
              <a:rPr lang="en-US"/>
              <a:t>© Preiser Consultants 2017. All Rights Reserved. Do Not Copy Without Permission.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03" y="953325"/>
            <a:ext cx="8118876" cy="5200591"/>
          </a:xfrm>
          <a:prstGeom prst="rect">
            <a:avLst/>
          </a:prstGeom>
        </p:spPr>
      </p:pic>
    </p:spTree>
    <p:extLst>
      <p:ext uri="{BB962C8B-B14F-4D97-AF65-F5344CB8AC3E}">
        <p14:creationId xmlns:p14="http://schemas.microsoft.com/office/powerpoint/2010/main" val="165258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The Practice of Dialogue</a:t>
            </a:r>
          </a:p>
        </p:txBody>
      </p:sp>
      <p:sp>
        <p:nvSpPr>
          <p:cNvPr id="17411" name="Rectangle 3"/>
          <p:cNvSpPr>
            <a:spLocks noGrp="1" noChangeArrowheads="1"/>
          </p:cNvSpPr>
          <p:nvPr>
            <p:ph idx="1"/>
          </p:nvPr>
        </p:nvSpPr>
        <p:spPr>
          <a:xfrm>
            <a:off x="847703" y="1678283"/>
            <a:ext cx="7202456" cy="3294576"/>
          </a:xfrm>
        </p:spPr>
        <p:txBody>
          <a:bodyPr>
            <a:normAutofit/>
          </a:bodyPr>
          <a:lstStyle/>
          <a:p>
            <a:pPr eaLnBrk="1" hangingPunct="1"/>
            <a:r>
              <a:rPr lang="en-US" sz="1800" dirty="0">
                <a:ea typeface="ＭＳ Ｐゴシック" pitchFamily="34" charset="-128"/>
              </a:rPr>
              <a:t>Shared inquiry, a way of thinking together</a:t>
            </a:r>
          </a:p>
          <a:p>
            <a:pPr eaLnBrk="1" hangingPunct="1"/>
            <a:r>
              <a:rPr lang="en-US" sz="1800" dirty="0">
                <a:ea typeface="ＭＳ Ｐゴシック" pitchFamily="34" charset="-128"/>
              </a:rPr>
              <a:t>Four primary skills:</a:t>
            </a:r>
          </a:p>
          <a:p>
            <a:pPr lvl="1" eaLnBrk="1" hangingPunct="1"/>
            <a:r>
              <a:rPr lang="en-US" sz="1800" dirty="0">
                <a:ea typeface="ＭＳ Ｐゴシック" pitchFamily="34" charset="-128"/>
              </a:rPr>
              <a:t>Suspending assumptions</a:t>
            </a:r>
          </a:p>
          <a:p>
            <a:pPr lvl="1" eaLnBrk="1" hangingPunct="1"/>
            <a:r>
              <a:rPr lang="en-US" sz="1800" dirty="0">
                <a:ea typeface="ＭＳ Ｐゴシック" pitchFamily="34" charset="-128"/>
              </a:rPr>
              <a:t>Generative inquiry </a:t>
            </a:r>
            <a:r>
              <a:rPr lang="en-US" sz="1800" dirty="0">
                <a:ea typeface="ＭＳ Ｐゴシック" pitchFamily="34" charset="-128"/>
                <a:sym typeface="Wingdings" panose="05000000000000000000" pitchFamily="2" charset="2"/>
              </a:rPr>
              <a:t> </a:t>
            </a:r>
            <a:r>
              <a:rPr lang="en-US" altLang="ja-JP" sz="1800" b="1" dirty="0">
                <a:ea typeface="ＭＳ Ｐゴシック" pitchFamily="34" charset="-128"/>
              </a:rPr>
              <a:t>Smart Questions</a:t>
            </a:r>
          </a:p>
          <a:p>
            <a:pPr lvl="1"/>
            <a:r>
              <a:rPr lang="en-US" sz="1800" dirty="0">
                <a:ea typeface="ＭＳ Ｐゴシック" pitchFamily="34" charset="-128"/>
              </a:rPr>
              <a:t>Respectful listening </a:t>
            </a:r>
            <a:r>
              <a:rPr lang="en-US" sz="1800" dirty="0">
                <a:ea typeface="ＭＳ Ｐゴシック" pitchFamily="34" charset="-128"/>
                <a:sym typeface="Wingdings" panose="05000000000000000000" pitchFamily="2" charset="2"/>
              </a:rPr>
              <a:t></a:t>
            </a:r>
            <a:r>
              <a:rPr lang="en-US" sz="1800" dirty="0">
                <a:ea typeface="ＭＳ Ｐゴシック" pitchFamily="34" charset="-128"/>
              </a:rPr>
              <a:t> </a:t>
            </a:r>
            <a:r>
              <a:rPr lang="en-US" altLang="ja-JP" sz="1800" b="1" dirty="0">
                <a:ea typeface="ＭＳ Ｐゴシック" pitchFamily="34" charset="-128"/>
              </a:rPr>
              <a:t>Deep Listening</a:t>
            </a:r>
          </a:p>
          <a:p>
            <a:pPr lvl="1"/>
            <a:r>
              <a:rPr lang="en-US" sz="1800" dirty="0">
                <a:ea typeface="ＭＳ Ｐゴシック" pitchFamily="34" charset="-128"/>
              </a:rPr>
              <a:t>Direct communication </a:t>
            </a:r>
            <a:r>
              <a:rPr lang="en-US" sz="1800" dirty="0">
                <a:ea typeface="ＭＳ Ｐゴシック" pitchFamily="34" charset="-128"/>
                <a:sym typeface="Wingdings" panose="05000000000000000000" pitchFamily="2" charset="2"/>
              </a:rPr>
              <a:t></a:t>
            </a:r>
            <a:r>
              <a:rPr lang="en-US" sz="1800" dirty="0">
                <a:ea typeface="ＭＳ Ｐゴシック" pitchFamily="34" charset="-128"/>
              </a:rPr>
              <a:t> </a:t>
            </a:r>
            <a:r>
              <a:rPr lang="en-US" altLang="ja-JP" sz="1800" b="1" dirty="0">
                <a:ea typeface="ＭＳ Ｐゴシック" pitchFamily="34" charset="-128"/>
              </a:rPr>
              <a:t>Straight Talk</a:t>
            </a:r>
          </a:p>
          <a:p>
            <a:pPr eaLnBrk="1" hangingPunct="1"/>
            <a:r>
              <a:rPr lang="en-US" sz="1800" dirty="0">
                <a:ea typeface="ＭＳ Ｐゴシック" pitchFamily="34" charset="-128"/>
              </a:rPr>
              <a:t>At its core, an attitude of respect</a:t>
            </a:r>
          </a:p>
          <a:p>
            <a:pPr lvl="1" eaLnBrk="1" hangingPunct="1">
              <a:buFont typeface="Wingdings" pitchFamily="2" charset="2"/>
              <a:buChar char="Ø"/>
            </a:pPr>
            <a:endParaRPr lang="en-US" i="1" dirty="0">
              <a:ea typeface="ＭＳ Ｐゴシック" pitchFamily="34" charset="-128"/>
            </a:endParaRPr>
          </a:p>
          <a:p>
            <a:pPr lvl="1" eaLnBrk="1" hangingPunct="1">
              <a:buFont typeface="Wingdings" pitchFamily="2" charset="2"/>
              <a:buChar char="Ø"/>
            </a:pPr>
            <a:endParaRPr lang="en-US" i="1" dirty="0">
              <a:ea typeface="ＭＳ Ｐゴシック" pitchFamily="34" charset="-128"/>
            </a:endParaRPr>
          </a:p>
        </p:txBody>
      </p:sp>
      <p:pic>
        <p:nvPicPr>
          <p:cNvPr id="2" name="Picture 1" descr="&lt;strong&gt;dialogue&lt;/strong&gt;.jpg"/>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48926" y="3531439"/>
            <a:ext cx="1892969" cy="1892969"/>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6018457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Effect transition="in" filter="fade">
                                      <p:cBhvr>
                                        <p:cTn id="21" dur="500"/>
                                        <p:tgtEl>
                                          <p:spTgt spid="17411">
                                            <p:txEl>
                                              <p:pRg st="1" end="1"/>
                                            </p:txEl>
                                          </p:spTgt>
                                        </p:tgtEl>
                                      </p:cBhvr>
                                    </p:animEffect>
                                    <p:anim calcmode="lin" valueType="num">
                                      <p:cBhvr>
                                        <p:cTn id="22"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fade">
                                      <p:cBhvr>
                                        <p:cTn id="26" dur="500"/>
                                        <p:tgtEl>
                                          <p:spTgt spid="17411">
                                            <p:txEl>
                                              <p:pRg st="2" end="2"/>
                                            </p:txEl>
                                          </p:spTgt>
                                        </p:tgtEl>
                                      </p:cBhvr>
                                    </p:animEffect>
                                    <p:anim calcmode="lin" valueType="num">
                                      <p:cBhvr>
                                        <p:cTn id="2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fade">
                                      <p:cBhvr>
                                        <p:cTn id="31" dur="500"/>
                                        <p:tgtEl>
                                          <p:spTgt spid="17411">
                                            <p:txEl>
                                              <p:pRg st="3" end="3"/>
                                            </p:txEl>
                                          </p:spTgt>
                                        </p:tgtEl>
                                      </p:cBhvr>
                                    </p:animEffect>
                                    <p:anim calcmode="lin" valueType="num">
                                      <p:cBhvr>
                                        <p:cTn id="32"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17411">
                                            <p:txEl>
                                              <p:pRg st="4" end="4"/>
                                            </p:txEl>
                                          </p:spTgt>
                                        </p:tgtEl>
                                        <p:attrNameLst>
                                          <p:attrName>style.visibility</p:attrName>
                                        </p:attrNameLst>
                                      </p:cBhvr>
                                      <p:to>
                                        <p:strVal val="visible"/>
                                      </p:to>
                                    </p:set>
                                    <p:animEffect transition="in" filter="fade">
                                      <p:cBhvr>
                                        <p:cTn id="36" dur="500"/>
                                        <p:tgtEl>
                                          <p:spTgt spid="17411">
                                            <p:txEl>
                                              <p:pRg st="4" end="4"/>
                                            </p:txEl>
                                          </p:spTgt>
                                        </p:tgtEl>
                                      </p:cBhvr>
                                    </p:animEffect>
                                    <p:anim calcmode="lin" valueType="num">
                                      <p:cBhvr>
                                        <p:cTn id="37"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17411">
                                            <p:txEl>
                                              <p:pRg st="4" end="4"/>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17411">
                                            <p:txEl>
                                              <p:pRg st="5" end="5"/>
                                            </p:txEl>
                                          </p:spTgt>
                                        </p:tgtEl>
                                        <p:attrNameLst>
                                          <p:attrName>style.visibility</p:attrName>
                                        </p:attrNameLst>
                                      </p:cBhvr>
                                      <p:to>
                                        <p:strVal val="visible"/>
                                      </p:to>
                                    </p:set>
                                    <p:animEffect transition="in" filter="fade">
                                      <p:cBhvr>
                                        <p:cTn id="41" dur="500"/>
                                        <p:tgtEl>
                                          <p:spTgt spid="17411">
                                            <p:txEl>
                                              <p:pRg st="5" end="5"/>
                                            </p:txEl>
                                          </p:spTgt>
                                        </p:tgtEl>
                                      </p:cBhvr>
                                    </p:animEffect>
                                    <p:anim calcmode="lin" valueType="num">
                                      <p:cBhvr>
                                        <p:cTn id="42"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174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4" presetClass="entr" presetSubtype="0" fill="hold" grpId="0" nodeType="clickEffect">
                                  <p:stCondLst>
                                    <p:cond delay="0"/>
                                  </p:stCondLst>
                                  <p:childTnLst>
                                    <p:set>
                                      <p:cBhvr>
                                        <p:cTn id="47" dur="1" fill="hold">
                                          <p:stCondLst>
                                            <p:cond delay="0"/>
                                          </p:stCondLst>
                                        </p:cTn>
                                        <p:tgtEl>
                                          <p:spTgt spid="17411">
                                            <p:txEl>
                                              <p:pRg st="6" end="6"/>
                                            </p:txEl>
                                          </p:spTgt>
                                        </p:tgtEl>
                                        <p:attrNameLst>
                                          <p:attrName>style.visibility</p:attrName>
                                        </p:attrNameLst>
                                      </p:cBhvr>
                                      <p:to>
                                        <p:strVal val="visible"/>
                                      </p:to>
                                    </p:set>
                                    <p:animEffect transition="in" filter="fade">
                                      <p:cBhvr>
                                        <p:cTn id="48" dur="500"/>
                                        <p:tgtEl>
                                          <p:spTgt spid="17411">
                                            <p:txEl>
                                              <p:pRg st="6" end="6"/>
                                            </p:txEl>
                                          </p:spTgt>
                                        </p:tgtEl>
                                      </p:cBhvr>
                                    </p:animEffect>
                                    <p:anim calcmode="lin" valueType="num">
                                      <p:cBhvr>
                                        <p:cTn id="49"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1741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Suspending Assumptions </a:t>
            </a:r>
            <a:br>
              <a:rPr lang="en-US" dirty="0">
                <a:ea typeface="+mj-ea"/>
                <a:cs typeface="+mj-cs"/>
              </a:rPr>
            </a:br>
            <a:r>
              <a:rPr lang="en-US" sz="2000" dirty="0">
                <a:solidFill>
                  <a:schemeClr val="accent1"/>
                </a:solidFill>
                <a:ea typeface="+mj-ea"/>
                <a:cs typeface="+mj-cs"/>
              </a:rPr>
              <a:t>The Ladder of Inference</a:t>
            </a:r>
            <a:endParaRPr lang="en-US" sz="1600" dirty="0">
              <a:solidFill>
                <a:schemeClr val="accent1"/>
              </a:solidFill>
              <a:ea typeface="+mj-ea"/>
              <a:cs typeface="+mj-cs"/>
            </a:endParaRPr>
          </a:p>
        </p:txBody>
      </p:sp>
      <p:sp>
        <p:nvSpPr>
          <p:cNvPr id="4" name="Content Placeholder 3"/>
          <p:cNvSpPr>
            <a:spLocks noGrp="1"/>
          </p:cNvSpPr>
          <p:nvPr>
            <p:ph sz="half" idx="1"/>
          </p:nvPr>
        </p:nvSpPr>
        <p:spPr>
          <a:xfrm>
            <a:off x="1307350" y="2017343"/>
            <a:ext cx="4724960" cy="3293852"/>
          </a:xfrm>
        </p:spPr>
        <p:txBody>
          <a:bodyPr>
            <a:normAutofit/>
          </a:bodyPr>
          <a:lstStyle/>
          <a:p>
            <a:pPr marL="342900" indent="-342900">
              <a:buFont typeface="+mj-lt"/>
              <a:buAutoNum type="arabicPeriod"/>
            </a:pPr>
            <a:r>
              <a:rPr lang="en-US" sz="1800" dirty="0"/>
              <a:t>I observe</a:t>
            </a:r>
          </a:p>
          <a:p>
            <a:pPr marL="342900" indent="-342900">
              <a:buFont typeface="+mj-lt"/>
              <a:buAutoNum type="arabicPeriod"/>
            </a:pPr>
            <a:r>
              <a:rPr lang="en-US" sz="1800" dirty="0"/>
              <a:t>I select data</a:t>
            </a:r>
          </a:p>
          <a:p>
            <a:pPr marL="342900" indent="-342900">
              <a:buFont typeface="+mj-lt"/>
              <a:buAutoNum type="arabicPeriod"/>
            </a:pPr>
            <a:r>
              <a:rPr lang="en-US" sz="1800" dirty="0"/>
              <a:t>I make assumptions</a:t>
            </a:r>
          </a:p>
          <a:p>
            <a:pPr marL="342900" indent="-342900">
              <a:buFont typeface="+mj-lt"/>
              <a:buAutoNum type="arabicPeriod"/>
            </a:pPr>
            <a:r>
              <a:rPr lang="en-US" sz="1800" dirty="0"/>
              <a:t>I add meaning</a:t>
            </a:r>
          </a:p>
          <a:p>
            <a:pPr marL="342900" indent="-342900">
              <a:buFont typeface="+mj-lt"/>
              <a:buAutoNum type="arabicPeriod"/>
            </a:pPr>
            <a:r>
              <a:rPr lang="en-US" sz="1800" dirty="0"/>
              <a:t>I draw conclusions</a:t>
            </a:r>
          </a:p>
          <a:p>
            <a:pPr marL="342900" indent="-342900">
              <a:buFont typeface="+mj-lt"/>
              <a:buAutoNum type="arabicPeriod"/>
            </a:pPr>
            <a:r>
              <a:rPr lang="en-US" sz="1800" dirty="0"/>
              <a:t>I adopt beliefs</a:t>
            </a:r>
          </a:p>
          <a:p>
            <a:pPr marL="342900" indent="-342900">
              <a:buFont typeface="+mj-lt"/>
              <a:buAutoNum type="arabicPeriod"/>
            </a:pPr>
            <a:r>
              <a:rPr lang="en-US" sz="1800" dirty="0"/>
              <a:t>I take actions based on my beliefs</a:t>
            </a:r>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pic>
        <p:nvPicPr>
          <p:cNvPr id="9" name="Picture 8" descr="&lt;strong&gt;ladder&lt;/strong&gt; by johnny_automatic"/>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0010" y="1637815"/>
            <a:ext cx="2272506" cy="3500651"/>
          </a:xfrm>
          <a:prstGeom prst="rect">
            <a:avLst/>
          </a:prstGeom>
        </p:spPr>
      </p:pic>
    </p:spTree>
    <p:extLst>
      <p:ext uri="{BB962C8B-B14F-4D97-AF65-F5344CB8AC3E}">
        <p14:creationId xmlns:p14="http://schemas.microsoft.com/office/powerpoint/2010/main" val="94181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Suspending Assumptions:  How to do it</a:t>
            </a:r>
          </a:p>
        </p:txBody>
      </p:sp>
      <p:sp>
        <p:nvSpPr>
          <p:cNvPr id="22531" name="Rectangle 3"/>
          <p:cNvSpPr>
            <a:spLocks noGrp="1" noChangeArrowheads="1"/>
          </p:cNvSpPr>
          <p:nvPr>
            <p:ph idx="1"/>
          </p:nvPr>
        </p:nvSpPr>
        <p:spPr>
          <a:xfrm>
            <a:off x="847703" y="1653153"/>
            <a:ext cx="7202456" cy="3751359"/>
          </a:xfrm>
        </p:spPr>
        <p:txBody>
          <a:bodyPr>
            <a:normAutofit fontScale="92500" lnSpcReduction="20000"/>
          </a:bodyPr>
          <a:lstStyle/>
          <a:p>
            <a:pPr eaLnBrk="1" hangingPunct="1"/>
            <a:r>
              <a:rPr lang="en-US" sz="1800" dirty="0">
                <a:ea typeface="ＭＳ Ｐゴシック" pitchFamily="34" charset="-128"/>
              </a:rPr>
              <a:t>Be aware of your existing assumptions and new ones in the moment they arise</a:t>
            </a:r>
          </a:p>
          <a:p>
            <a:pPr eaLnBrk="1" hangingPunct="1"/>
            <a:r>
              <a:rPr lang="en-US" sz="1800" dirty="0">
                <a:ea typeface="ＭＳ Ｐゴシック" pitchFamily="34" charset="-128"/>
              </a:rPr>
              <a:t>Give voice to your assumptions; ask for clarification and input</a:t>
            </a:r>
          </a:p>
          <a:p>
            <a:pPr eaLnBrk="1" hangingPunct="1"/>
            <a:r>
              <a:rPr lang="en-US" sz="1800" dirty="0">
                <a:ea typeface="ＭＳ Ｐゴシック" pitchFamily="34" charset="-128"/>
              </a:rPr>
              <a:t>Be open to new ideas</a:t>
            </a:r>
          </a:p>
          <a:p>
            <a:pPr eaLnBrk="1" hangingPunct="1"/>
            <a:r>
              <a:rPr lang="en-US" sz="1800" dirty="0">
                <a:ea typeface="ＭＳ Ｐゴシック" pitchFamily="34" charset="-128"/>
              </a:rPr>
              <a:t>Be willing to be influenced by the conversation</a:t>
            </a:r>
          </a:p>
          <a:p>
            <a:pPr eaLnBrk="1" hangingPunct="1"/>
            <a:r>
              <a:rPr lang="en-US" sz="1800" dirty="0">
                <a:ea typeface="ＭＳ Ｐゴシック" pitchFamily="34" charset="-128"/>
              </a:rPr>
              <a:t>Make it safe for people to say what they think</a:t>
            </a:r>
          </a:p>
          <a:p>
            <a:pPr eaLnBrk="1" hangingPunct="1"/>
            <a:r>
              <a:rPr lang="en-US" sz="1800" dirty="0">
                <a:ea typeface="ＭＳ Ｐゴシック" pitchFamily="34" charset="-128"/>
              </a:rPr>
              <a:t>Suspend your certainty</a:t>
            </a:r>
          </a:p>
          <a:p>
            <a:pPr eaLnBrk="1" hangingPunct="1"/>
            <a:r>
              <a:rPr lang="en-US" sz="1800" dirty="0">
                <a:ea typeface="ＭＳ Ｐゴシック" pitchFamily="34" charset="-128"/>
              </a:rPr>
              <a:t>Hold your judgments and criticisms – be aware of thoughts and feelings as they come up; hold them for later use</a:t>
            </a:r>
          </a:p>
          <a:p>
            <a:pPr eaLnBrk="1" hangingPunct="1"/>
            <a:r>
              <a:rPr lang="en-US" sz="1800" dirty="0">
                <a:ea typeface="ＭＳ Ｐゴシック" pitchFamily="34" charset="-128"/>
              </a:rPr>
              <a:t>Avoid stating your opinions &amp; positions from the outset; ask questions to generate mutual exploration</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35137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fade">
                                      <p:cBhvr>
                                        <p:cTn id="27" dur="20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fade">
                                      <p:cBhvr>
                                        <p:cTn id="32" dur="2000"/>
                                        <p:tgtEl>
                                          <p:spTgt spid="225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fade">
                                      <p:cBhvr>
                                        <p:cTn id="37" dur="2000"/>
                                        <p:tgtEl>
                                          <p:spTgt spid="225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fade">
                                      <p:cBhvr>
                                        <p:cTn id="42" dur="2000"/>
                                        <p:tgtEl>
                                          <p:spTgt spid="225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Effect transition="in" filter="fade">
                                      <p:cBhvr>
                                        <p:cTn id="47" dur="20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Smart Questions</a:t>
            </a:r>
          </a:p>
        </p:txBody>
      </p:sp>
      <p:sp>
        <p:nvSpPr>
          <p:cNvPr id="19459" name="Rectangle 3"/>
          <p:cNvSpPr>
            <a:spLocks noGrp="1" noChangeArrowheads="1"/>
          </p:cNvSpPr>
          <p:nvPr>
            <p:ph idx="1"/>
          </p:nvPr>
        </p:nvSpPr>
        <p:spPr>
          <a:xfrm>
            <a:off x="847703" y="1775984"/>
            <a:ext cx="7202456" cy="3614882"/>
          </a:xfrm>
        </p:spPr>
        <p:txBody>
          <a:bodyPr>
            <a:normAutofit/>
          </a:bodyPr>
          <a:lstStyle/>
          <a:p>
            <a:pPr eaLnBrk="1" hangingPunct="1"/>
            <a:r>
              <a:rPr lang="en-US" sz="1800" dirty="0">
                <a:ea typeface="ＭＳ Ｐゴシック" pitchFamily="34" charset="-128"/>
              </a:rPr>
              <a:t>Powerful</a:t>
            </a:r>
          </a:p>
          <a:p>
            <a:pPr lvl="1"/>
            <a:r>
              <a:rPr lang="en-US" sz="1800" dirty="0">
                <a:ea typeface="ＭＳ Ｐゴシック" pitchFamily="34" charset="-128"/>
              </a:rPr>
              <a:t>Focus is on generating new thinking and expanding possibilities</a:t>
            </a:r>
          </a:p>
          <a:p>
            <a:pPr eaLnBrk="1" hangingPunct="1"/>
            <a:r>
              <a:rPr lang="en-US" sz="1800" dirty="0">
                <a:ea typeface="ＭＳ Ｐゴシック" pitchFamily="34" charset="-128"/>
              </a:rPr>
              <a:t>Questions should be</a:t>
            </a:r>
          </a:p>
          <a:p>
            <a:pPr lvl="1" eaLnBrk="1" hangingPunct="1"/>
            <a:r>
              <a:rPr lang="en-US" sz="1800" dirty="0">
                <a:ea typeface="ＭＳ Ｐゴシック" pitchFamily="34" charset="-128"/>
              </a:rPr>
              <a:t>Open-ended</a:t>
            </a:r>
          </a:p>
          <a:p>
            <a:pPr lvl="1" eaLnBrk="1" hangingPunct="1"/>
            <a:r>
              <a:rPr lang="en-US" sz="1800" dirty="0">
                <a:ea typeface="ＭＳ Ｐゴシック" pitchFamily="34" charset="-128"/>
              </a:rPr>
              <a:t>Brief (no speeches leading up to the question)</a:t>
            </a:r>
          </a:p>
          <a:p>
            <a:pPr lvl="1" eaLnBrk="1" hangingPunct="1"/>
            <a:r>
              <a:rPr lang="en-US" sz="1800" dirty="0">
                <a:ea typeface="ＭＳ Ｐゴシック" pitchFamily="34" charset="-128"/>
              </a:rPr>
              <a:t>Neutral</a:t>
            </a:r>
          </a:p>
          <a:p>
            <a:pPr lvl="1" eaLnBrk="1" hangingPunct="1"/>
            <a:r>
              <a:rPr lang="en-US" sz="1800" dirty="0">
                <a:ea typeface="ＭＳ Ｐゴシック" pitchFamily="34" charset="-128"/>
              </a:rPr>
              <a:t>Constructive</a:t>
            </a:r>
          </a:p>
          <a:p>
            <a:pPr lvl="1" eaLnBrk="1" hangingPunct="1"/>
            <a:r>
              <a:rPr lang="en-US" sz="1800" dirty="0">
                <a:ea typeface="ＭＳ Ｐゴシック" pitchFamily="34" charset="-128"/>
              </a:rPr>
              <a:t>Intended to evoke forward movement</a:t>
            </a:r>
          </a:p>
          <a:p>
            <a:pPr lvl="1" eaLnBrk="1" hangingPunct="1">
              <a:buFont typeface="Wingdings" pitchFamily="2" charset="2"/>
              <a:buChar char="Ø"/>
            </a:pPr>
            <a:endParaRPr lang="en-US" dirty="0">
              <a:ea typeface="ＭＳ Ｐゴシック" pitchFamily="34" charset="-128"/>
            </a:endParaRPr>
          </a:p>
        </p:txBody>
      </p:sp>
      <p:pic>
        <p:nvPicPr>
          <p:cNvPr id="2" name="Picture 1" descr="Faithful Thinkers: How and Why The Problem of Evil"/>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8926" y="3443513"/>
            <a:ext cx="2503332" cy="2503332"/>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53465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2000"/>
                                        <p:tgtEl>
                                          <p:spTgt spid="194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9">
                                            <p:txEl>
                                              <p:pRg st="2" end="2"/>
                                            </p:txEl>
                                          </p:spTgt>
                                        </p:tgtEl>
                                        <p:attrNameLst>
                                          <p:attrName>style.visibility</p:attrName>
                                        </p:attrNameLst>
                                      </p:cBhvr>
                                      <p:to>
                                        <p:strVal val="visible"/>
                                      </p:to>
                                    </p:set>
                                    <p:animEffect transition="in" filter="fade">
                                      <p:cBhvr>
                                        <p:cTn id="20" dur="2000"/>
                                        <p:tgtEl>
                                          <p:spTgt spid="1945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2000"/>
                                        <p:tgtEl>
                                          <p:spTgt spid="1945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9">
                                            <p:txEl>
                                              <p:pRg st="4" end="4"/>
                                            </p:txEl>
                                          </p:spTgt>
                                        </p:tgtEl>
                                        <p:attrNameLst>
                                          <p:attrName>style.visibility</p:attrName>
                                        </p:attrNameLst>
                                      </p:cBhvr>
                                      <p:to>
                                        <p:strVal val="visible"/>
                                      </p:to>
                                    </p:set>
                                    <p:animEffect transition="in" filter="fade">
                                      <p:cBhvr>
                                        <p:cTn id="26" dur="2000"/>
                                        <p:tgtEl>
                                          <p:spTgt spid="19459">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Effect transition="in" filter="fade">
                                      <p:cBhvr>
                                        <p:cTn id="29" dur="2000"/>
                                        <p:tgtEl>
                                          <p:spTgt spid="19459">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fade">
                                      <p:cBhvr>
                                        <p:cTn id="32" dur="2000"/>
                                        <p:tgtEl>
                                          <p:spTgt spid="19459">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Effect transition="in" filter="fade">
                                      <p:cBhvr>
                                        <p:cTn id="35" dur="2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Smart Questions: How to do it</a:t>
            </a:r>
          </a:p>
        </p:txBody>
      </p:sp>
      <p:sp>
        <p:nvSpPr>
          <p:cNvPr id="24579" name="Rectangle 3"/>
          <p:cNvSpPr>
            <a:spLocks noGrp="1" noChangeArrowheads="1"/>
          </p:cNvSpPr>
          <p:nvPr>
            <p:ph idx="1"/>
          </p:nvPr>
        </p:nvSpPr>
        <p:spPr>
          <a:xfrm>
            <a:off x="847703" y="1803279"/>
            <a:ext cx="7202456" cy="3294576"/>
          </a:xfrm>
        </p:spPr>
        <p:txBody>
          <a:bodyPr>
            <a:normAutofit/>
          </a:bodyPr>
          <a:lstStyle/>
          <a:p>
            <a:pPr eaLnBrk="1" hangingPunct="1"/>
            <a:r>
              <a:rPr lang="en-US" sz="1800" dirty="0">
                <a:ea typeface="ＭＳ Ｐゴシック" pitchFamily="34" charset="-128"/>
              </a:rPr>
              <a:t>Break the habit of only making statements</a:t>
            </a:r>
          </a:p>
          <a:p>
            <a:pPr lvl="1"/>
            <a:r>
              <a:rPr lang="en-US" sz="1800" dirty="0">
                <a:ea typeface="ＭＳ Ｐゴシック" pitchFamily="34" charset="-128"/>
              </a:rPr>
              <a:t>Strive to make at least 50% of your utterances questions</a:t>
            </a:r>
          </a:p>
          <a:p>
            <a:pPr eaLnBrk="1" hangingPunct="1"/>
            <a:r>
              <a:rPr lang="en-US" sz="1800" dirty="0">
                <a:ea typeface="ＭＳ Ｐゴシック" pitchFamily="34" charset="-128"/>
              </a:rPr>
              <a:t>Carefully formulate questions that invite exploration and generate discovery</a:t>
            </a:r>
          </a:p>
          <a:p>
            <a:pPr eaLnBrk="1" hangingPunct="1"/>
            <a:r>
              <a:rPr lang="en-US" sz="1800" dirty="0">
                <a:ea typeface="ＭＳ Ｐゴシック" pitchFamily="34" charset="-128"/>
              </a:rPr>
              <a:t>Frame them in a way that evokes an image of a positive or better future</a:t>
            </a:r>
          </a:p>
          <a:p>
            <a:pPr eaLnBrk="1" hangingPunct="1"/>
            <a:r>
              <a:rPr lang="en-US" sz="1800" dirty="0">
                <a:ea typeface="ＭＳ Ｐゴシック" pitchFamily="34" charset="-128"/>
              </a:rPr>
              <a:t>Develop a list of good questions</a:t>
            </a:r>
          </a:p>
          <a:p>
            <a:pPr eaLnBrk="1" hangingPunct="1"/>
            <a:r>
              <a:rPr lang="en-US" sz="1800" dirty="0">
                <a:ea typeface="ＭＳ Ｐゴシック" pitchFamily="34" charset="-128"/>
              </a:rPr>
              <a:t>Practice, practice, practice</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578717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898" decel="100000" fill="hold"/>
                                        <p:tgtEl>
                                          <p:spTgt spid="245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45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fade">
                                      <p:cBhvr>
                                        <p:cTn id="15" dur="1000"/>
                                        <p:tgtEl>
                                          <p:spTgt spid="24579">
                                            <p:txEl>
                                              <p:pRg st="0" end="0"/>
                                            </p:txEl>
                                          </p:spTgt>
                                        </p:tgtEl>
                                      </p:cBhvr>
                                    </p:animEffect>
                                    <p:anim calcmode="lin" valueType="num">
                                      <p:cBhvr>
                                        <p:cTn id="16"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457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Effect transition="in" filter="fade">
                                      <p:cBhvr>
                                        <p:cTn id="21" dur="1000"/>
                                        <p:tgtEl>
                                          <p:spTgt spid="24579">
                                            <p:txEl>
                                              <p:pRg st="1" end="1"/>
                                            </p:txEl>
                                          </p:spTgt>
                                        </p:tgtEl>
                                      </p:cBhvr>
                                    </p:animEffect>
                                    <p:anim calcmode="lin" valueType="num">
                                      <p:cBhvr>
                                        <p:cTn id="22"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457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4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24579">
                                            <p:txEl>
                                              <p:pRg st="2" end="2"/>
                                            </p:txEl>
                                          </p:spTgt>
                                        </p:tgtEl>
                                        <p:attrNameLst>
                                          <p:attrName>style.visibility</p:attrName>
                                        </p:attrNameLst>
                                      </p:cBhvr>
                                      <p:to>
                                        <p:strVal val="visible"/>
                                      </p:to>
                                    </p:set>
                                    <p:animEffect transition="in" filter="fade">
                                      <p:cBhvr>
                                        <p:cTn id="29" dur="1000"/>
                                        <p:tgtEl>
                                          <p:spTgt spid="24579">
                                            <p:txEl>
                                              <p:pRg st="2" end="2"/>
                                            </p:txEl>
                                          </p:spTgt>
                                        </p:tgtEl>
                                      </p:cBhvr>
                                    </p:animEffect>
                                    <p:anim calcmode="lin" valueType="num">
                                      <p:cBhvr>
                                        <p:cTn id="30"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2457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24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24579">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24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24579">
                                            <p:txEl>
                                              <p:pRg st="4" end="4"/>
                                            </p:txEl>
                                          </p:spTgt>
                                        </p:tgtEl>
                                        <p:attrNameLst>
                                          <p:attrName>style.visibility</p:attrName>
                                        </p:attrNameLst>
                                      </p:cBhvr>
                                      <p:to>
                                        <p:strVal val="visible"/>
                                      </p:to>
                                    </p:set>
                                    <p:animEffect transition="in" filter="fade">
                                      <p:cBhvr>
                                        <p:cTn id="45" dur="1000"/>
                                        <p:tgtEl>
                                          <p:spTgt spid="24579">
                                            <p:txEl>
                                              <p:pRg st="4" end="4"/>
                                            </p:txEl>
                                          </p:spTgt>
                                        </p:tgtEl>
                                      </p:cBhvr>
                                    </p:animEffect>
                                    <p:anim calcmode="lin" valueType="num">
                                      <p:cBhvr>
                                        <p:cTn id="4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245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24579">
                                            <p:txEl>
                                              <p:pRg st="5" end="5"/>
                                            </p:txEl>
                                          </p:spTgt>
                                        </p:tgtEl>
                                        <p:attrNameLst>
                                          <p:attrName>style.visibility</p:attrName>
                                        </p:attrNameLst>
                                      </p:cBhvr>
                                      <p:to>
                                        <p:strVal val="visible"/>
                                      </p:to>
                                    </p:set>
                                    <p:animEffect transition="in" filter="fade">
                                      <p:cBhvr>
                                        <p:cTn id="53" dur="1000"/>
                                        <p:tgtEl>
                                          <p:spTgt spid="24579">
                                            <p:txEl>
                                              <p:pRg st="5" end="5"/>
                                            </p:txEl>
                                          </p:spTgt>
                                        </p:tgtEl>
                                      </p:cBhvr>
                                    </p:animEffect>
                                    <p:anim calcmode="lin" valueType="num">
                                      <p:cBhvr>
                                        <p:cTn id="54"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55" dur="898" decel="100000" fill="hold"/>
                                        <p:tgtEl>
                                          <p:spTgt spid="24579">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898"/>
                                          </p:stCondLst>
                                        </p:cTn>
                                        <p:tgtEl>
                                          <p:spTgt spid="2457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Neutral Questions</a:t>
            </a:r>
          </a:p>
        </p:txBody>
      </p:sp>
      <p:sp>
        <p:nvSpPr>
          <p:cNvPr id="89091" name="Rectangle 3"/>
          <p:cNvSpPr>
            <a:spLocks noGrp="1" noChangeArrowheads="1"/>
          </p:cNvSpPr>
          <p:nvPr>
            <p:ph idx="1"/>
          </p:nvPr>
        </p:nvSpPr>
        <p:spPr>
          <a:xfrm>
            <a:off x="847703" y="1579513"/>
            <a:ext cx="7202456" cy="3911659"/>
          </a:xfrm>
        </p:spPr>
        <p:txBody>
          <a:bodyPr>
            <a:noAutofit/>
          </a:bodyPr>
          <a:lstStyle/>
          <a:p>
            <a:pPr eaLnBrk="1" hangingPunct="1"/>
            <a:r>
              <a:rPr lang="en-US" sz="1800" dirty="0">
                <a:ea typeface="ＭＳ Ｐゴシック" pitchFamily="34" charset="-128"/>
              </a:rPr>
              <a:t> Are free of bias </a:t>
            </a:r>
          </a:p>
          <a:p>
            <a:r>
              <a:rPr lang="ja-JP" altLang="en-US" sz="1800" dirty="0">
                <a:ea typeface="ＭＳ Ｐゴシック" pitchFamily="34" charset="-128"/>
              </a:rPr>
              <a:t>“</a:t>
            </a:r>
            <a:r>
              <a:rPr lang="en-US" altLang="ja-JP" sz="1800" dirty="0">
                <a:ea typeface="ＭＳ Ｐゴシック" pitchFamily="34" charset="-128"/>
              </a:rPr>
              <a:t>What should we do about quality control?”  </a:t>
            </a:r>
            <a:endParaRPr lang="en-US" sz="1800" dirty="0">
              <a:ea typeface="ＭＳ Ｐゴシック" pitchFamily="34" charset="-128"/>
            </a:endParaRPr>
          </a:p>
          <a:p>
            <a:pPr eaLnBrk="1" hangingPunct="1"/>
            <a:r>
              <a:rPr lang="ja-JP" altLang="en-US" sz="1800" dirty="0">
                <a:ea typeface="ＭＳ Ｐゴシック" pitchFamily="34" charset="-128"/>
              </a:rPr>
              <a:t>“</a:t>
            </a:r>
            <a:r>
              <a:rPr lang="en-US" altLang="ja-JP" sz="1800" dirty="0">
                <a:ea typeface="ＭＳ Ｐゴシック" pitchFamily="34" charset="-128"/>
              </a:rPr>
              <a:t>Given the number of errors detected on the widget manufacturing line, don</a:t>
            </a:r>
            <a:r>
              <a:rPr lang="ja-JP" altLang="en-US" sz="1800" dirty="0">
                <a:ea typeface="ＭＳ Ｐゴシック" pitchFamily="34" charset="-128"/>
              </a:rPr>
              <a:t>’</a:t>
            </a:r>
            <a:r>
              <a:rPr lang="en-US" altLang="ja-JP" sz="1800" dirty="0">
                <a:ea typeface="ＭＳ Ｐゴシック" pitchFamily="34" charset="-128"/>
              </a:rPr>
              <a:t>t you think we should create a quality control department?</a:t>
            </a:r>
            <a:r>
              <a:rPr lang="ja-JP" altLang="en-US" sz="1800" dirty="0">
                <a:ea typeface="ＭＳ Ｐゴシック" pitchFamily="34" charset="-128"/>
              </a:rPr>
              <a:t>”</a:t>
            </a:r>
            <a:endParaRPr lang="en-US" altLang="ja-JP" sz="1800" dirty="0">
              <a:ea typeface="ＭＳ Ｐゴシック" pitchFamily="34" charset="-128"/>
            </a:endParaRPr>
          </a:p>
          <a:p>
            <a:pPr eaLnBrk="1" hangingPunct="1"/>
            <a:r>
              <a:rPr lang="ja-JP" altLang="en-US" sz="1800" dirty="0">
                <a:ea typeface="ＭＳ Ｐゴシック" pitchFamily="34" charset="-128"/>
              </a:rPr>
              <a:t>“</a:t>
            </a:r>
            <a:r>
              <a:rPr lang="en-US" altLang="ja-JP" sz="1800" dirty="0">
                <a:ea typeface="ＭＳ Ｐゴシック" pitchFamily="34" charset="-128"/>
              </a:rPr>
              <a:t>Given the current budget situation, do you really think we should spend money to establish a quality control department?</a:t>
            </a:r>
            <a:r>
              <a:rPr lang="ja-JP" altLang="en-US" sz="1800" dirty="0">
                <a:ea typeface="ＭＳ Ｐゴシック" pitchFamily="34" charset="-128"/>
              </a:rPr>
              <a:t>”</a:t>
            </a:r>
            <a:endParaRPr lang="en-US" altLang="ja-JP" sz="1800" dirty="0">
              <a:ea typeface="ＭＳ Ｐゴシック" pitchFamily="34" charset="-128"/>
            </a:endParaRPr>
          </a:p>
        </p:txBody>
      </p:sp>
      <p:pic>
        <p:nvPicPr>
          <p:cNvPr id="2" name="Picture 1" descr="Thumbs Up Circle by Dennis Mart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958" y="2002560"/>
            <a:ext cx="467107" cy="465300"/>
          </a:xfrm>
          <a:prstGeom prst="rect">
            <a:avLst/>
          </a:prstGeom>
        </p:spPr>
      </p:pic>
      <p:pic>
        <p:nvPicPr>
          <p:cNvPr id="3" name="Picture 2" descr="&lt;strong&gt;Thumbs Down&lt;/strong&gt; Circle by Dennis Mart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226" y="3099421"/>
            <a:ext cx="492417" cy="490512"/>
          </a:xfrm>
          <a:prstGeom prst="rect">
            <a:avLst/>
          </a:prstGeom>
        </p:spPr>
      </p:pic>
      <p:pic>
        <p:nvPicPr>
          <p:cNvPr id="6" name="Picture 5" descr="&lt;strong&gt;Thumbs Down&lt;/strong&gt; Circle by Dennis Mart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769" y="4207164"/>
            <a:ext cx="492417" cy="490512"/>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1486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2000"/>
                                        <p:tgtEl>
                                          <p:spTgt spid="89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1">
                                            <p:txEl>
                                              <p:pRg st="1" end="1"/>
                                            </p:txEl>
                                          </p:spTgt>
                                        </p:tgtEl>
                                        <p:attrNameLst>
                                          <p:attrName>style.visibility</p:attrName>
                                        </p:attrNameLst>
                                      </p:cBhvr>
                                      <p:to>
                                        <p:strVal val="visible"/>
                                      </p:to>
                                    </p:set>
                                    <p:animEffect transition="in" filter="fade">
                                      <p:cBhvr>
                                        <p:cTn id="17" dur="2000"/>
                                        <p:tgtEl>
                                          <p:spTgt spid="890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1">
                                            <p:txEl>
                                              <p:pRg st="2" end="2"/>
                                            </p:txEl>
                                          </p:spTgt>
                                        </p:tgtEl>
                                        <p:attrNameLst>
                                          <p:attrName>style.visibility</p:attrName>
                                        </p:attrNameLst>
                                      </p:cBhvr>
                                      <p:to>
                                        <p:strVal val="visible"/>
                                      </p:to>
                                    </p:set>
                                    <p:animEffect transition="in" filter="fade">
                                      <p:cBhvr>
                                        <p:cTn id="22" dur="2000"/>
                                        <p:tgtEl>
                                          <p:spTgt spid="890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1">
                                            <p:txEl>
                                              <p:pRg st="3" end="3"/>
                                            </p:txEl>
                                          </p:spTgt>
                                        </p:tgtEl>
                                        <p:attrNameLst>
                                          <p:attrName>style.visibility</p:attrName>
                                        </p:attrNameLst>
                                      </p:cBhvr>
                                      <p:to>
                                        <p:strVal val="visible"/>
                                      </p:to>
                                    </p:set>
                                    <p:animEffect transition="in" filter="fade">
                                      <p:cBhvr>
                                        <p:cTn id="27" dur="20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pPr eaLnBrk="1" fontAlgn="auto" hangingPunct="1">
              <a:spcAft>
                <a:spcPts val="0"/>
              </a:spcAft>
              <a:defRPr/>
            </a:pPr>
            <a:r>
              <a:rPr lang="en-US" sz="3600" dirty="0">
                <a:ea typeface="+mj-ea"/>
                <a:cs typeface="+mj-cs"/>
              </a:rPr>
              <a:t>Neutral Questions Exercise</a:t>
            </a:r>
          </a:p>
        </p:txBody>
      </p:sp>
      <p:sp>
        <p:nvSpPr>
          <p:cNvPr id="2" name="Text Placeholder 1"/>
          <p:cNvSpPr>
            <a:spLocks noGrp="1"/>
          </p:cNvSpPr>
          <p:nvPr>
            <p:ph type="body" idx="1"/>
          </p:nvPr>
        </p:nvSpPr>
        <p:spPr/>
        <p:txBody>
          <a:bodyPr>
            <a:normAutofit/>
          </a:bodyPr>
          <a:lstStyle/>
          <a:p>
            <a:r>
              <a:rPr lang="en-US" sz="2000" dirty="0">
                <a:solidFill>
                  <a:schemeClr val="accent1"/>
                </a:solidFill>
              </a:rPr>
              <a:t>How would you modify the sample questions in your Guidebook to make them neutral?</a:t>
            </a:r>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53607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Constructive Questions</a:t>
            </a:r>
          </a:p>
        </p:txBody>
      </p:sp>
      <p:pic>
        <p:nvPicPr>
          <p:cNvPr id="5" name="Picture Placeholder 4" descr="Notify RSS Backlinks Source Print Export (PDF)"/>
          <p:cNvPicPr>
            <a:picLocks noGrp="1" noChangeAspect="1"/>
          </p:cNvPicPr>
          <p:nvPr>
            <p:ph type="pic" idx="1"/>
          </p:nvPr>
        </p:nvPicPr>
        <p:blipFill>
          <a:blip r:embed="rId2">
            <a:extLst>
              <a:ext uri="{28A0092B-C50C-407E-A947-70E740481C1C}">
                <a14:useLocalDpi xmlns:a14="http://schemas.microsoft.com/office/drawing/2010/main" val="0"/>
              </a:ext>
            </a:extLst>
          </a:blip>
          <a:srcRect l="22927" r="22927"/>
          <a:stretch>
            <a:fillRect/>
          </a:stretch>
        </p:blipFill>
        <p:spPr/>
      </p:pic>
      <p:sp>
        <p:nvSpPr>
          <p:cNvPr id="90115" name="Rectangle 3"/>
          <p:cNvSpPr>
            <a:spLocks noGrp="1" noChangeArrowheads="1"/>
          </p:cNvSpPr>
          <p:nvPr>
            <p:ph type="body" sz="half" idx="2"/>
          </p:nvPr>
        </p:nvSpPr>
        <p:spPr/>
        <p:txBody>
          <a:bodyPr>
            <a:normAutofit fontScale="92500"/>
          </a:bodyPr>
          <a:lstStyle/>
          <a:p>
            <a:pPr marL="285750" indent="-285750" eaLnBrk="1" hangingPunct="1">
              <a:buFont typeface="Arial" panose="020B0604020202020204" pitchFamily="34" charset="0"/>
              <a:buChar char="•"/>
            </a:pPr>
            <a:r>
              <a:rPr lang="ja-JP" altLang="en-US" sz="1800" dirty="0">
                <a:ea typeface="ＭＳ Ｐゴシック" pitchFamily="34" charset="-128"/>
              </a:rPr>
              <a:t>“</a:t>
            </a:r>
            <a:r>
              <a:rPr lang="en-US" altLang="ja-JP" sz="1800" dirty="0">
                <a:ea typeface="ＭＳ Ｐゴシック" pitchFamily="34" charset="-128"/>
              </a:rPr>
              <a:t>What could we do to eliminate racial bias from our hiring processes? </a:t>
            </a:r>
          </a:p>
          <a:p>
            <a:pPr marL="285750" indent="-285750" eaLnBrk="1" hangingPunct="1">
              <a:buFont typeface="Arial" panose="020B0604020202020204" pitchFamily="34" charset="0"/>
              <a:buChar char="•"/>
            </a:pPr>
            <a:r>
              <a:rPr lang="en-US" altLang="ja-JP" sz="1800" dirty="0">
                <a:ea typeface="ＭＳ Ｐゴシック" pitchFamily="34" charset="-128"/>
              </a:rPr>
              <a:t>“How would our organization be different if it reflected to the diversity of the community we serve?”</a:t>
            </a:r>
            <a:br>
              <a:rPr lang="en-US" altLang="ja-JP" dirty="0">
                <a:ea typeface="ＭＳ Ｐゴシック" pitchFamily="34" charset="-128"/>
              </a:rPr>
            </a:br>
            <a:endParaRPr lang="en-US" dirty="0">
              <a:ea typeface="ＭＳ Ｐゴシック"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135932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2000"/>
                                        <p:tgtEl>
                                          <p:spTgt spid="90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Examples:</a:t>
            </a:r>
          </a:p>
        </p:txBody>
      </p:sp>
      <p:sp>
        <p:nvSpPr>
          <p:cNvPr id="25603" name="Rectangle 3"/>
          <p:cNvSpPr>
            <a:spLocks noGrp="1" noChangeArrowheads="1"/>
          </p:cNvSpPr>
          <p:nvPr>
            <p:ph idx="1"/>
          </p:nvPr>
        </p:nvSpPr>
        <p:spPr>
          <a:xfrm>
            <a:off x="847703" y="1748689"/>
            <a:ext cx="7202456" cy="3294576"/>
          </a:xfrm>
        </p:spPr>
        <p:txBody>
          <a:bodyPr>
            <a:noAutofit/>
          </a:bodyPr>
          <a:lstStyle/>
          <a:p>
            <a:pPr eaLnBrk="1" hangingPunct="1"/>
            <a:r>
              <a:rPr lang="en-US" sz="1800" dirty="0">
                <a:ea typeface="ＭＳ Ｐゴシック" pitchFamily="34" charset="-128"/>
              </a:rPr>
              <a:t>What are the benefits of a win-win solution?</a:t>
            </a:r>
          </a:p>
          <a:p>
            <a:pPr eaLnBrk="1" hangingPunct="1"/>
            <a:r>
              <a:rPr lang="en-US" sz="1800" dirty="0">
                <a:ea typeface="ＭＳ Ｐゴシック" pitchFamily="34" charset="-128"/>
              </a:rPr>
              <a:t>What</a:t>
            </a:r>
            <a:r>
              <a:rPr lang="ja-JP" altLang="en-US" sz="1800" dirty="0">
                <a:ea typeface="ＭＳ Ｐゴシック" pitchFamily="34" charset="-128"/>
              </a:rPr>
              <a:t> </a:t>
            </a:r>
            <a:r>
              <a:rPr lang="en-US" altLang="ja-JP" sz="1800" dirty="0">
                <a:ea typeface="ＭＳ Ｐゴシック" pitchFamily="34" charset="-128"/>
              </a:rPr>
              <a:t>would be the best possible outcome?</a:t>
            </a:r>
          </a:p>
          <a:p>
            <a:pPr eaLnBrk="1" hangingPunct="1"/>
            <a:r>
              <a:rPr lang="en-US" sz="1800" dirty="0">
                <a:ea typeface="ＭＳ Ｐゴシック" pitchFamily="34" charset="-128"/>
              </a:rPr>
              <a:t>Which ideas have you already ruled out? </a:t>
            </a:r>
          </a:p>
          <a:p>
            <a:pPr eaLnBrk="1" hangingPunct="1"/>
            <a:r>
              <a:rPr lang="en-US" sz="1800" dirty="0">
                <a:ea typeface="ＭＳ Ｐゴシック" pitchFamily="34" charset="-128"/>
              </a:rPr>
              <a:t>What has not yet been considered? </a:t>
            </a:r>
            <a:endParaRPr lang="en-US" altLang="ja-JP" sz="1800" dirty="0">
              <a:ea typeface="ＭＳ Ｐゴシック" pitchFamily="34" charset="-128"/>
            </a:endParaRPr>
          </a:p>
          <a:p>
            <a:pPr eaLnBrk="1" hangingPunct="1"/>
            <a:r>
              <a:rPr lang="en-US" sz="1800" dirty="0">
                <a:ea typeface="ＭＳ Ｐゴシック" pitchFamily="34" charset="-128"/>
              </a:rPr>
              <a:t>If resources were not an issue, what would we do?</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074309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anim calcmode="lin" valueType="num">
                                      <p:cBhvr>
                                        <p:cTn id="15"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500"/>
                                        <p:tgtEl>
                                          <p:spTgt spid="25603">
                                            <p:txEl>
                                              <p:pRg st="1" end="1"/>
                                            </p:txEl>
                                          </p:spTgt>
                                        </p:tgtEl>
                                      </p:cBhvr>
                                    </p:animEffect>
                                    <p:anim calcmode="lin" valueType="num">
                                      <p:cBhvr>
                                        <p:cTn id="2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56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fade">
                                      <p:cBhvr>
                                        <p:cTn id="28" dur="500"/>
                                        <p:tgtEl>
                                          <p:spTgt spid="25603">
                                            <p:txEl>
                                              <p:pRg st="2" end="2"/>
                                            </p:txEl>
                                          </p:spTgt>
                                        </p:tgtEl>
                                      </p:cBhvr>
                                    </p:animEffect>
                                    <p:anim calcmode="lin" valueType="num">
                                      <p:cBhvr>
                                        <p:cTn id="2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56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5603">
                                            <p:txEl>
                                              <p:pRg st="3" end="3"/>
                                            </p:txEl>
                                          </p:spTgt>
                                        </p:tgtEl>
                                        <p:attrNameLst>
                                          <p:attrName>style.visibility</p:attrName>
                                        </p:attrNameLst>
                                      </p:cBhvr>
                                      <p:to>
                                        <p:strVal val="visible"/>
                                      </p:to>
                                    </p:set>
                                    <p:animEffect transition="in" filter="fade">
                                      <p:cBhvr>
                                        <p:cTn id="35" dur="500"/>
                                        <p:tgtEl>
                                          <p:spTgt spid="25603">
                                            <p:txEl>
                                              <p:pRg st="3" end="3"/>
                                            </p:txEl>
                                          </p:spTgt>
                                        </p:tgtEl>
                                      </p:cBhvr>
                                    </p:animEffect>
                                    <p:anim calcmode="lin" valueType="num">
                                      <p:cBhvr>
                                        <p:cTn id="36"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56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5603">
                                            <p:txEl>
                                              <p:pRg st="4" end="4"/>
                                            </p:txEl>
                                          </p:spTgt>
                                        </p:tgtEl>
                                        <p:attrNameLst>
                                          <p:attrName>style.visibility</p:attrName>
                                        </p:attrNameLst>
                                      </p:cBhvr>
                                      <p:to>
                                        <p:strVal val="visible"/>
                                      </p:to>
                                    </p:set>
                                    <p:animEffect transition="in" filter="fade">
                                      <p:cBhvr>
                                        <p:cTn id="42" dur="500"/>
                                        <p:tgtEl>
                                          <p:spTgt spid="25603">
                                            <p:txEl>
                                              <p:pRg st="4" end="4"/>
                                            </p:txEl>
                                          </p:spTgt>
                                        </p:tgtEl>
                                      </p:cBhvr>
                                    </p:animEffect>
                                    <p:anim calcmode="lin" valueType="num">
                                      <p:cBhvr>
                                        <p:cTn id="4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6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Agenda</a:t>
            </a:r>
          </a:p>
        </p:txBody>
      </p:sp>
      <p:sp>
        <p:nvSpPr>
          <p:cNvPr id="16386" name="Rectangle 3"/>
          <p:cNvSpPr>
            <a:spLocks noGrp="1" noChangeArrowheads="1"/>
          </p:cNvSpPr>
          <p:nvPr>
            <p:ph idx="1"/>
          </p:nvPr>
        </p:nvSpPr>
        <p:spPr>
          <a:xfrm>
            <a:off x="847702" y="1600200"/>
            <a:ext cx="7658623" cy="3541293"/>
          </a:xfrm>
        </p:spPr>
        <p:txBody>
          <a:bodyPr>
            <a:noAutofit/>
          </a:bodyPr>
          <a:lstStyle/>
          <a:p>
            <a:pPr eaLnBrk="1" hangingPunct="1"/>
            <a:r>
              <a:rPr lang="en-US" sz="1800" dirty="0">
                <a:ea typeface="ＭＳ Ｐゴシック" pitchFamily="34" charset="-128"/>
              </a:rPr>
              <a:t>Day 1</a:t>
            </a:r>
          </a:p>
          <a:p>
            <a:pPr lvl="1" eaLnBrk="1" hangingPunct="1"/>
            <a:r>
              <a:rPr lang="en-US" sz="1800" dirty="0">
                <a:ea typeface="ＭＳ Ｐゴシック" pitchFamily="34" charset="-128"/>
              </a:rPr>
              <a:t>What is coaching and a </a:t>
            </a:r>
            <a:r>
              <a:rPr lang="en-US" altLang="en-US" sz="1800" dirty="0">
                <a:ea typeface="ＭＳ Ｐゴシック" pitchFamily="34" charset="-128"/>
              </a:rPr>
              <a:t>“</a:t>
            </a:r>
            <a:r>
              <a:rPr lang="en-US" sz="1800" dirty="0">
                <a:ea typeface="ＭＳ Ｐゴシック" pitchFamily="34" charset="-128"/>
              </a:rPr>
              <a:t>coach approach to leadership</a:t>
            </a:r>
            <a:r>
              <a:rPr lang="en-US" altLang="en-US" sz="1800" dirty="0">
                <a:ea typeface="ＭＳ Ｐゴシック" pitchFamily="34" charset="-128"/>
              </a:rPr>
              <a:t>”</a:t>
            </a:r>
            <a:r>
              <a:rPr lang="en-US" sz="1800" dirty="0">
                <a:ea typeface="ＭＳ Ｐゴシック" pitchFamily="34" charset="-128"/>
              </a:rPr>
              <a:t>?</a:t>
            </a:r>
          </a:p>
          <a:p>
            <a:pPr lvl="1" eaLnBrk="1" hangingPunct="1"/>
            <a:r>
              <a:rPr lang="en-US" sz="1800" dirty="0">
                <a:ea typeface="ＭＳ Ｐゴシック" pitchFamily="34" charset="-128"/>
              </a:rPr>
              <a:t>Why bother?</a:t>
            </a:r>
          </a:p>
          <a:p>
            <a:pPr lvl="1" eaLnBrk="1" hangingPunct="1"/>
            <a:r>
              <a:rPr lang="en-US" sz="1800" dirty="0">
                <a:ea typeface="ＭＳ Ｐゴシック" pitchFamily="34" charset="-128"/>
              </a:rPr>
              <a:t>Coaching style vs. </a:t>
            </a:r>
            <a:r>
              <a:rPr lang="en-US" altLang="ja-JP" sz="1800" dirty="0">
                <a:ea typeface="ＭＳ Ｐゴシック" pitchFamily="34" charset="-128"/>
              </a:rPr>
              <a:t>traditional management style</a:t>
            </a:r>
          </a:p>
          <a:p>
            <a:pPr lvl="1" eaLnBrk="1" hangingPunct="1"/>
            <a:r>
              <a:rPr lang="en-US" sz="1800" dirty="0">
                <a:ea typeface="ＭＳ Ｐゴシック" pitchFamily="34" charset="-128"/>
              </a:rPr>
              <a:t>A model of coaching</a:t>
            </a:r>
          </a:p>
          <a:p>
            <a:pPr lvl="1" eaLnBrk="1" hangingPunct="1"/>
            <a:r>
              <a:rPr lang="en-US" sz="1800" dirty="0">
                <a:ea typeface="ＭＳ Ｐゴシック" pitchFamily="34" charset="-128"/>
              </a:rPr>
              <a:t>Foundational coaching skills</a:t>
            </a:r>
          </a:p>
          <a:p>
            <a:pPr lvl="1" eaLnBrk="1" hangingPunct="1"/>
            <a:r>
              <a:rPr lang="en-US" sz="1800" dirty="0">
                <a:ea typeface="ＭＳ Ｐゴシック" pitchFamily="34" charset="-128"/>
              </a:rPr>
              <a:t>The coaching conversation</a:t>
            </a:r>
          </a:p>
          <a:p>
            <a:pPr lvl="1" eaLnBrk="1" hangingPunct="1"/>
            <a:r>
              <a:rPr lang="en-US" sz="1800" dirty="0">
                <a:ea typeface="ＭＳ Ｐゴシック" pitchFamily="34" charset="-128"/>
              </a:rPr>
              <a:t>PRACTICE</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121378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defRPr/>
            </a:pPr>
            <a:r>
              <a:rPr lang="en-US" sz="3200" dirty="0"/>
              <a:t>Suspending Assumptions &amp; Generative Inquiry Exercise</a:t>
            </a:r>
          </a:p>
        </p:txBody>
      </p:sp>
      <p:sp>
        <p:nvSpPr>
          <p:cNvPr id="3" name="Text Placeholder 2"/>
          <p:cNvSpPr>
            <a:spLocks noGrp="1"/>
          </p:cNvSpPr>
          <p:nvPr>
            <p:ph type="body" idx="1"/>
          </p:nvPr>
        </p:nvSpPr>
        <p:spPr/>
        <p:txBody>
          <a:bodyPr>
            <a:normAutofit/>
          </a:bodyPr>
          <a:lstStyle/>
          <a:p>
            <a:r>
              <a:rPr lang="en-US" sz="2000" dirty="0">
                <a:solidFill>
                  <a:schemeClr val="accent1"/>
                </a:solidFill>
                <a:ea typeface="+mj-ea"/>
                <a:cs typeface="+mj-cs"/>
              </a:rPr>
              <a:t>Work in groups of three</a:t>
            </a:r>
            <a:endParaRPr lang="en-US" sz="2000" dirty="0">
              <a:solidFill>
                <a:schemeClr val="accent1"/>
              </a:solidFill>
            </a:endParaRPr>
          </a:p>
        </p:txBody>
      </p:sp>
      <p:pic>
        <p:nvPicPr>
          <p:cNvPr id="6" name="Picture 5"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1847250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Suspending Assumptions &amp; Generative Inquiry</a:t>
            </a:r>
          </a:p>
        </p:txBody>
      </p:sp>
      <p:sp>
        <p:nvSpPr>
          <p:cNvPr id="27651" name="Rectangle 3"/>
          <p:cNvSpPr>
            <a:spLocks noGrp="1" noChangeArrowheads="1"/>
          </p:cNvSpPr>
          <p:nvPr>
            <p:ph idx="1"/>
          </p:nvPr>
        </p:nvSpPr>
        <p:spPr>
          <a:xfrm>
            <a:off x="847703" y="1748688"/>
            <a:ext cx="7368250" cy="3294576"/>
          </a:xfrm>
        </p:spPr>
        <p:txBody>
          <a:bodyPr>
            <a:noAutofit/>
          </a:bodyPr>
          <a:lstStyle/>
          <a:p>
            <a:pPr marL="342900" indent="-342900" eaLnBrk="1" hangingPunct="1">
              <a:buFont typeface="+mj-lt"/>
              <a:buAutoNum type="arabicPeriod"/>
            </a:pPr>
            <a:r>
              <a:rPr lang="en-US" sz="1800" dirty="0">
                <a:ea typeface="ＭＳ Ｐゴシック" pitchFamily="34" charset="-128"/>
              </a:rPr>
              <a:t>One person volunteer to share a challenging work situation you have encountered in the past week; explain the situation for two full minutes</a:t>
            </a:r>
          </a:p>
          <a:p>
            <a:pPr marL="342900" indent="-342900" eaLnBrk="1" hangingPunct="1">
              <a:buFont typeface="+mj-lt"/>
              <a:buAutoNum type="arabicPeriod"/>
            </a:pPr>
            <a:r>
              <a:rPr lang="en-US" sz="1800" dirty="0">
                <a:ea typeface="ＭＳ Ｐゴシック" pitchFamily="34" charset="-128"/>
              </a:rPr>
              <a:t>Everyone else listen only—do not interrupt for questions </a:t>
            </a:r>
          </a:p>
          <a:p>
            <a:pPr marL="342900" indent="-342900" eaLnBrk="1" hangingPunct="1">
              <a:buFont typeface="+mj-lt"/>
              <a:buAutoNum type="arabicPeriod"/>
            </a:pPr>
            <a:r>
              <a:rPr lang="en-US" sz="1800" dirty="0">
                <a:ea typeface="ＭＳ Ｐゴシック" pitchFamily="34" charset="-128"/>
              </a:rPr>
              <a:t>Listeners develop 3-4 thought-provoking questions designed to invite exploration and generate discovery</a:t>
            </a:r>
          </a:p>
          <a:p>
            <a:pPr marL="342900" indent="-342900" eaLnBrk="1" hangingPunct="1">
              <a:buFont typeface="+mj-lt"/>
              <a:buAutoNum type="arabicPeriod"/>
            </a:pPr>
            <a:r>
              <a:rPr lang="en-US" sz="1800" dirty="0">
                <a:ea typeface="ＭＳ Ｐゴシック" pitchFamily="34" charset="-128"/>
              </a:rPr>
              <a:t>Review questions with each other</a:t>
            </a:r>
          </a:p>
          <a:p>
            <a:pPr marL="342900" indent="-342900" eaLnBrk="1" hangingPunct="1">
              <a:buFont typeface="+mj-lt"/>
              <a:buAutoNum type="arabicPeriod"/>
            </a:pPr>
            <a:r>
              <a:rPr lang="en-US" sz="1800" dirty="0">
                <a:ea typeface="ＭＳ Ｐゴシック" pitchFamily="34" charset="-128"/>
              </a:rPr>
              <a:t>Switch roles and repeat the exercise</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930400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Effect transition="in" filter="fade">
                                      <p:cBhvr>
                                        <p:cTn id="28" dur="500"/>
                                        <p:tgtEl>
                                          <p:spTgt spid="27651">
                                            <p:txEl>
                                              <p:pRg st="2" end="2"/>
                                            </p:txEl>
                                          </p:spTgt>
                                        </p:tgtEl>
                                      </p:cBhvr>
                                    </p:animEffect>
                                    <p:anim calcmode="lin" valueType="num">
                                      <p:cBhvr>
                                        <p:cTn id="2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6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7651">
                                            <p:txEl>
                                              <p:pRg st="3" end="3"/>
                                            </p:txEl>
                                          </p:spTgt>
                                        </p:tgtEl>
                                        <p:attrNameLst>
                                          <p:attrName>style.visibility</p:attrName>
                                        </p:attrNameLst>
                                      </p:cBhvr>
                                      <p:to>
                                        <p:strVal val="visible"/>
                                      </p:to>
                                    </p:set>
                                    <p:animEffect transition="in" filter="fade">
                                      <p:cBhvr>
                                        <p:cTn id="35" dur="500"/>
                                        <p:tgtEl>
                                          <p:spTgt spid="27651">
                                            <p:txEl>
                                              <p:pRg st="3" end="3"/>
                                            </p:txEl>
                                          </p:spTgt>
                                        </p:tgtEl>
                                      </p:cBhvr>
                                    </p:animEffect>
                                    <p:anim calcmode="lin" valueType="num">
                                      <p:cBhvr>
                                        <p:cTn id="36"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765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7651">
                                            <p:txEl>
                                              <p:pRg st="4" end="4"/>
                                            </p:txEl>
                                          </p:spTgt>
                                        </p:tgtEl>
                                        <p:attrNameLst>
                                          <p:attrName>style.visibility</p:attrName>
                                        </p:attrNameLst>
                                      </p:cBhvr>
                                      <p:to>
                                        <p:strVal val="visible"/>
                                      </p:to>
                                    </p:set>
                                    <p:animEffect transition="in" filter="fade">
                                      <p:cBhvr>
                                        <p:cTn id="42" dur="500"/>
                                        <p:tgtEl>
                                          <p:spTgt spid="27651">
                                            <p:txEl>
                                              <p:pRg st="4" end="4"/>
                                            </p:txEl>
                                          </p:spTgt>
                                        </p:tgtEl>
                                      </p:cBhvr>
                                    </p:animEffect>
                                    <p:anim calcmode="lin" valueType="num">
                                      <p:cBhvr>
                                        <p:cTn id="43"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765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Dialogue Skills</a:t>
            </a:r>
          </a:p>
        </p:txBody>
      </p:sp>
      <p:sp>
        <p:nvSpPr>
          <p:cNvPr id="28675" name="Rectangle 3"/>
          <p:cNvSpPr>
            <a:spLocks noGrp="1" noChangeArrowheads="1"/>
          </p:cNvSpPr>
          <p:nvPr>
            <p:ph idx="1"/>
          </p:nvPr>
        </p:nvSpPr>
        <p:spPr>
          <a:xfrm>
            <a:off x="847703" y="1789632"/>
            <a:ext cx="7202456" cy="3294576"/>
          </a:xfrm>
        </p:spPr>
        <p:txBody>
          <a:bodyPr>
            <a:normAutofit/>
          </a:bodyPr>
          <a:lstStyle/>
          <a:p>
            <a:pPr eaLnBrk="1" hangingPunct="1"/>
            <a:r>
              <a:rPr lang="en-US" sz="1800" dirty="0">
                <a:ea typeface="ＭＳ Ｐゴシック" pitchFamily="34" charset="-128"/>
              </a:rPr>
              <a:t>Suspending assumptions</a:t>
            </a:r>
          </a:p>
          <a:p>
            <a:pPr eaLnBrk="1" hangingPunct="1"/>
            <a:r>
              <a:rPr lang="en-US" sz="1800" dirty="0">
                <a:ea typeface="ＭＳ Ｐゴシック" pitchFamily="34" charset="-128"/>
              </a:rPr>
              <a:t>Generative inquiry – Smart Questions</a:t>
            </a:r>
            <a:endParaRPr lang="en-US" altLang="ja-JP" sz="1800" dirty="0">
              <a:ea typeface="ＭＳ Ｐゴシック" pitchFamily="34" charset="-128"/>
            </a:endParaRPr>
          </a:p>
          <a:p>
            <a:pPr eaLnBrk="1" hangingPunct="1"/>
            <a:r>
              <a:rPr lang="en-US" sz="1800" dirty="0">
                <a:ea typeface="ＭＳ Ｐゴシック" pitchFamily="34" charset="-128"/>
              </a:rPr>
              <a:t>Respectful listening</a:t>
            </a:r>
          </a:p>
          <a:p>
            <a:pPr eaLnBrk="1" hangingPunct="1"/>
            <a:r>
              <a:rPr lang="en-US" sz="1800" dirty="0">
                <a:ea typeface="ＭＳ Ｐゴシック" pitchFamily="34" charset="-128"/>
              </a:rPr>
              <a:t>Direct communication</a:t>
            </a:r>
          </a:p>
        </p:txBody>
      </p:sp>
      <p:pic>
        <p:nvPicPr>
          <p:cNvPr id="2" name="Picture 1" descr="Proyecto MAICS: Material Audiovisual para la Interpretación de ..."/>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9701" y="3052462"/>
            <a:ext cx="3196540" cy="2324756"/>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263307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fade">
                                      <p:cBhvr>
                                        <p:cTn id="22" dur="2000"/>
                                        <p:tgtEl>
                                          <p:spTgt spid="28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fade">
                                      <p:cBhvr>
                                        <p:cTn id="27"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Respectful Listening</a:t>
            </a:r>
          </a:p>
        </p:txBody>
      </p:sp>
      <p:sp>
        <p:nvSpPr>
          <p:cNvPr id="32771" name="Rectangle 3"/>
          <p:cNvSpPr>
            <a:spLocks noGrp="1" noChangeArrowheads="1"/>
          </p:cNvSpPr>
          <p:nvPr>
            <p:ph idx="1"/>
          </p:nvPr>
        </p:nvSpPr>
        <p:spPr>
          <a:xfrm>
            <a:off x="847703" y="1477942"/>
            <a:ext cx="7202456" cy="6139718"/>
          </a:xfrm>
        </p:spPr>
        <p:txBody>
          <a:bodyPr>
            <a:noAutofit/>
          </a:bodyPr>
          <a:lstStyle/>
          <a:p>
            <a:pPr eaLnBrk="1" hangingPunct="1">
              <a:spcBef>
                <a:spcPts val="0"/>
              </a:spcBef>
            </a:pPr>
            <a:r>
              <a:rPr lang="en-US" sz="2000" dirty="0">
                <a:ea typeface="ＭＳ Ｐゴシック" pitchFamily="34" charset="-128"/>
              </a:rPr>
              <a:t>Listening is an intentional and active exploration for meaning</a:t>
            </a:r>
          </a:p>
          <a:p>
            <a:pPr eaLnBrk="1" hangingPunct="1">
              <a:spcBef>
                <a:spcPts val="0"/>
              </a:spcBef>
            </a:pPr>
            <a:r>
              <a:rPr lang="en-US" sz="2000" dirty="0">
                <a:ea typeface="ＭＳ Ｐゴシック" pitchFamily="34" charset="-128"/>
              </a:rPr>
              <a:t>Listening for context by hearing the words and knowing enough about a person’</a:t>
            </a:r>
            <a:r>
              <a:rPr lang="en-US" altLang="ja-JP" sz="2000" dirty="0">
                <a:ea typeface="ＭＳ Ｐゴシック" pitchFamily="34" charset="-128"/>
              </a:rPr>
              <a:t>s external and internal circumstances to discern what is really being said at a deeper level</a:t>
            </a:r>
          </a:p>
          <a:p>
            <a:pPr eaLnBrk="1" hangingPunct="1">
              <a:spcBef>
                <a:spcPts val="0"/>
              </a:spcBef>
            </a:pPr>
            <a:r>
              <a:rPr lang="en-US" sz="2000" dirty="0">
                <a:ea typeface="ＭＳ Ｐゴシック" pitchFamily="34" charset="-128"/>
              </a:rPr>
              <a:t>Listening reflectively by using appropriate attending, following, and reflecting skills </a:t>
            </a:r>
          </a:p>
          <a:p>
            <a:pPr eaLnBrk="1" hangingPunct="1">
              <a:spcBef>
                <a:spcPts val="0"/>
              </a:spcBef>
            </a:pPr>
            <a:r>
              <a:rPr lang="en-US" sz="2000" dirty="0">
                <a:ea typeface="ＭＳ Ｐゴシック" pitchFamily="34" charset="-128"/>
              </a:rPr>
              <a:t>Listening for:</a:t>
            </a:r>
          </a:p>
          <a:p>
            <a:pPr lvl="1">
              <a:spcBef>
                <a:spcPts val="0"/>
              </a:spcBef>
            </a:pPr>
            <a:r>
              <a:rPr lang="en-US" sz="1800" dirty="0">
                <a:ea typeface="ＭＳ Ｐゴシック" pitchFamily="34" charset="-128"/>
              </a:rPr>
              <a:t>Verbal messages</a:t>
            </a:r>
          </a:p>
          <a:p>
            <a:pPr lvl="1">
              <a:spcBef>
                <a:spcPts val="0"/>
              </a:spcBef>
            </a:pPr>
            <a:r>
              <a:rPr lang="en-US" sz="1800" dirty="0">
                <a:ea typeface="ＭＳ Ｐゴシック" pitchFamily="34" charset="-128"/>
              </a:rPr>
              <a:t>Nonverbal messages</a:t>
            </a:r>
          </a:p>
          <a:p>
            <a:pPr lvl="1">
              <a:spcBef>
                <a:spcPts val="0"/>
              </a:spcBef>
            </a:pPr>
            <a:r>
              <a:rPr lang="en-US" sz="1800" dirty="0">
                <a:ea typeface="ＭＳ Ｐゴシック" pitchFamily="34" charset="-128"/>
              </a:rPr>
              <a:t>Context</a:t>
            </a:r>
          </a:p>
          <a:p>
            <a:pPr lvl="1">
              <a:spcBef>
                <a:spcPts val="0"/>
              </a:spcBef>
            </a:pPr>
            <a:r>
              <a:rPr lang="en-US" altLang="ja-JP" sz="1800" dirty="0">
                <a:ea typeface="ＭＳ Ｐゴシック" pitchFamily="34" charset="-128"/>
              </a:rPr>
              <a:t>Sharp notes - gaps, distortion, dissonance</a:t>
            </a:r>
            <a:endParaRPr lang="en-US" sz="18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628041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2771">
                                            <p:txEl>
                                              <p:pRg st="4" end="4"/>
                                            </p:txEl>
                                          </p:spTgt>
                                        </p:tgtEl>
                                        <p:attrNameLst>
                                          <p:attrName>style.visibility</p:attrName>
                                        </p:attrNameLst>
                                      </p:cBhvr>
                                      <p:to>
                                        <p:strVal val="visible"/>
                                      </p:to>
                                    </p:set>
                                    <p:animEffect transition="in" filter="fade">
                                      <p:cBhvr>
                                        <p:cTn id="33" dur="1000"/>
                                        <p:tgtEl>
                                          <p:spTgt spid="32771">
                                            <p:txEl>
                                              <p:pRg st="4" end="4"/>
                                            </p:txEl>
                                          </p:spTgt>
                                        </p:tgtEl>
                                      </p:cBhvr>
                                    </p:animEffect>
                                    <p:anim calcmode="lin" valueType="num">
                                      <p:cBhvr>
                                        <p:cTn id="34"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771">
                                            <p:txEl>
                                              <p:pRg st="5" end="5"/>
                                            </p:txEl>
                                          </p:spTgt>
                                        </p:tgtEl>
                                        <p:attrNameLst>
                                          <p:attrName>style.visibility</p:attrName>
                                        </p:attrNameLst>
                                      </p:cBhvr>
                                      <p:to>
                                        <p:strVal val="visible"/>
                                      </p:to>
                                    </p:set>
                                    <p:animEffect transition="in" filter="fade">
                                      <p:cBhvr>
                                        <p:cTn id="38" dur="1000"/>
                                        <p:tgtEl>
                                          <p:spTgt spid="32771">
                                            <p:txEl>
                                              <p:pRg st="5" end="5"/>
                                            </p:txEl>
                                          </p:spTgt>
                                        </p:tgtEl>
                                      </p:cBhvr>
                                    </p:animEffect>
                                    <p:anim calcmode="lin" valueType="num">
                                      <p:cBhvr>
                                        <p:cTn id="39"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2771">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Effect transition="in" filter="fade">
                                      <p:cBhvr>
                                        <p:cTn id="43" dur="1000"/>
                                        <p:tgtEl>
                                          <p:spTgt spid="32771">
                                            <p:txEl>
                                              <p:pRg st="6" end="6"/>
                                            </p:txEl>
                                          </p:spTgt>
                                        </p:tgtEl>
                                      </p:cBhvr>
                                    </p:animEffect>
                                    <p:anim calcmode="lin" valueType="num">
                                      <p:cBhvr>
                                        <p:cTn id="44"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2771">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771">
                                            <p:txEl>
                                              <p:pRg st="7" end="7"/>
                                            </p:txEl>
                                          </p:spTgt>
                                        </p:tgtEl>
                                        <p:attrNameLst>
                                          <p:attrName>style.visibility</p:attrName>
                                        </p:attrNameLst>
                                      </p:cBhvr>
                                      <p:to>
                                        <p:strVal val="visible"/>
                                      </p:to>
                                    </p:set>
                                    <p:animEffect transition="in" filter="fade">
                                      <p:cBhvr>
                                        <p:cTn id="48" dur="1000"/>
                                        <p:tgtEl>
                                          <p:spTgt spid="32771">
                                            <p:txEl>
                                              <p:pRg st="7" end="7"/>
                                            </p:txEl>
                                          </p:spTgt>
                                        </p:tgtEl>
                                      </p:cBhvr>
                                    </p:animEffect>
                                    <p:anim calcmode="lin" valueType="num">
                                      <p:cBhvr>
                                        <p:cTn id="49"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27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algn="r"/>
            <a:br>
              <a:rPr lang="en-US" sz="2000" dirty="0">
                <a:ea typeface="ＭＳ Ｐゴシック" pitchFamily="34" charset="-128"/>
              </a:rPr>
            </a:br>
            <a:r>
              <a:rPr lang="en-US" sz="1800" dirty="0">
                <a:solidFill>
                  <a:schemeClr val="accent1"/>
                </a:solidFill>
                <a:ea typeface="ＭＳ Ｐゴシック" pitchFamily="34" charset="-128"/>
              </a:rPr>
              <a:t>The Honorable John Marshall</a:t>
            </a:r>
            <a:br>
              <a:rPr lang="en-US" sz="1800" dirty="0">
                <a:solidFill>
                  <a:schemeClr val="accent1"/>
                </a:solidFill>
                <a:ea typeface="ＭＳ Ｐゴシック" pitchFamily="34" charset="-128"/>
              </a:rPr>
            </a:br>
            <a:r>
              <a:rPr lang="en-US" sz="1800" dirty="0">
                <a:solidFill>
                  <a:schemeClr val="accent1"/>
                </a:solidFill>
                <a:ea typeface="ＭＳ Ｐゴシック" pitchFamily="34" charset="-128"/>
              </a:rPr>
              <a:t>Chief Justice of the Supreme Court 1803 – 1835</a:t>
            </a:r>
            <a:endParaRPr lang="en-US" sz="2000" dirty="0">
              <a:solidFill>
                <a:schemeClr val="accent1"/>
              </a:solidFill>
              <a:ea typeface="ＭＳ Ｐゴシック" pitchFamily="34" charset="-128"/>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14435" r="14435"/>
          <a:stretch>
            <a:fillRect/>
          </a:stretch>
        </p:blipFill>
        <p:spPr/>
      </p:pic>
      <p:sp>
        <p:nvSpPr>
          <p:cNvPr id="50178" name="Content Placeholder 4"/>
          <p:cNvSpPr>
            <a:spLocks noGrp="1"/>
          </p:cNvSpPr>
          <p:nvPr>
            <p:ph type="body" sz="half" idx="2"/>
          </p:nvPr>
        </p:nvSpPr>
        <p:spPr/>
        <p:txBody>
          <a:bodyPr>
            <a:normAutofit/>
          </a:bodyPr>
          <a:lstStyle/>
          <a:p>
            <a:pPr marL="273050" lvl="1" indent="0" algn="r" eaLnBrk="1" hangingPunct="1">
              <a:buFont typeface="Arial" pitchFamily="34" charset="0"/>
              <a:buNone/>
            </a:pPr>
            <a:r>
              <a:rPr lang="en-US" altLang="en-US" sz="1800" dirty="0">
                <a:ea typeface="ＭＳ Ｐゴシック" pitchFamily="34" charset="-128"/>
              </a:rPr>
              <a:t>“</a:t>
            </a:r>
            <a:r>
              <a:rPr lang="en-US" altLang="ja-JP" sz="1800" dirty="0">
                <a:ea typeface="ＭＳ Ｐゴシック" pitchFamily="34" charset="-128"/>
              </a:rPr>
              <a:t>Listening  well  is as powerful a means of communication and influence as to speak well.</a:t>
            </a:r>
            <a:r>
              <a:rPr lang="en-US" altLang="en-US" sz="1800" dirty="0">
                <a:ea typeface="ＭＳ Ｐゴシック" pitchFamily="34" charset="-128"/>
              </a:rPr>
              <a:t>”</a:t>
            </a:r>
            <a:r>
              <a:rPr lang="en-US" altLang="ja-JP" sz="1800" dirty="0">
                <a:ea typeface="ＭＳ Ｐゴシック" pitchFamily="34" charset="-128"/>
              </a:rPr>
              <a:t>  </a:t>
            </a:r>
            <a:endParaRPr lang="en-US" sz="18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833531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Listening for Context</a:t>
            </a:r>
            <a:endParaRPr lang="en-US" sz="2800" dirty="0">
              <a:ea typeface="+mj-ea"/>
              <a:cs typeface="+mj-cs"/>
            </a:endParaRPr>
          </a:p>
        </p:txBody>
      </p:sp>
      <p:sp>
        <p:nvSpPr>
          <p:cNvPr id="33795" name="Rectangle 3"/>
          <p:cNvSpPr>
            <a:spLocks noGrp="1" noChangeArrowheads="1"/>
          </p:cNvSpPr>
          <p:nvPr>
            <p:ph idx="1"/>
          </p:nvPr>
        </p:nvSpPr>
        <p:spPr>
          <a:xfrm>
            <a:off x="847703" y="1784195"/>
            <a:ext cx="7202456" cy="4370944"/>
          </a:xfrm>
        </p:spPr>
        <p:txBody>
          <a:bodyPr>
            <a:normAutofit/>
          </a:bodyPr>
          <a:lstStyle/>
          <a:p>
            <a:pPr eaLnBrk="1" hangingPunct="1">
              <a:spcBef>
                <a:spcPts val="0"/>
              </a:spcBef>
            </a:pPr>
            <a:r>
              <a:rPr lang="en-US" sz="1800" dirty="0">
                <a:ea typeface="ＭＳ Ｐゴシック" pitchFamily="34" charset="-128"/>
              </a:rPr>
              <a:t>Listen for what</a:t>
            </a:r>
            <a:r>
              <a:rPr lang="ja-JP" altLang="en-US" sz="1800" dirty="0">
                <a:ea typeface="ＭＳ Ｐゴシック" pitchFamily="34" charset="-128"/>
              </a:rPr>
              <a:t>’</a:t>
            </a:r>
            <a:r>
              <a:rPr lang="en-US" altLang="ja-JP" sz="1800" dirty="0">
                <a:ea typeface="ＭＳ Ｐゴシック" pitchFamily="34" charset="-128"/>
              </a:rPr>
              <a:t>s </a:t>
            </a:r>
            <a:r>
              <a:rPr lang="en-US" altLang="ja-JP" sz="1800" i="1" dirty="0">
                <a:ea typeface="ＭＳ Ｐゴシック" pitchFamily="34" charset="-128"/>
              </a:rPr>
              <a:t>not</a:t>
            </a:r>
            <a:r>
              <a:rPr lang="en-US" altLang="ja-JP" sz="1800" dirty="0">
                <a:ea typeface="ＭＳ Ｐゴシック" pitchFamily="34" charset="-128"/>
              </a:rPr>
              <a:t> being said</a:t>
            </a:r>
            <a:endParaRPr lang="en-US" sz="1800" b="1" dirty="0">
              <a:solidFill>
                <a:srgbClr val="00A900"/>
              </a:solidFill>
              <a:ea typeface="ＭＳ Ｐゴシック" pitchFamily="34" charset="-128"/>
            </a:endParaRPr>
          </a:p>
          <a:p>
            <a:pPr eaLnBrk="1" hangingPunct="1">
              <a:spcBef>
                <a:spcPts val="0"/>
              </a:spcBef>
            </a:pPr>
            <a:r>
              <a:rPr lang="en-US" sz="1800" dirty="0">
                <a:ea typeface="ＭＳ Ｐゴシック" pitchFamily="34" charset="-128"/>
              </a:rPr>
              <a:t>Listen for the person’</a:t>
            </a:r>
            <a:r>
              <a:rPr lang="en-US" altLang="ja-JP" sz="1800" dirty="0">
                <a:ea typeface="ＭＳ Ｐゴシック" pitchFamily="34" charset="-128"/>
              </a:rPr>
              <a:t>s</a:t>
            </a:r>
          </a:p>
          <a:p>
            <a:pPr lvl="1">
              <a:spcBef>
                <a:spcPts val="0"/>
              </a:spcBef>
            </a:pPr>
            <a:r>
              <a:rPr lang="en-US" sz="1800" dirty="0">
                <a:ea typeface="ＭＳ Ｐゴシック" pitchFamily="34" charset="-128"/>
              </a:rPr>
              <a:t>Needs</a:t>
            </a:r>
          </a:p>
          <a:p>
            <a:pPr lvl="1">
              <a:spcBef>
                <a:spcPts val="0"/>
              </a:spcBef>
            </a:pPr>
            <a:r>
              <a:rPr lang="en-US" sz="1800" dirty="0">
                <a:ea typeface="ＭＳ Ｐゴシック" pitchFamily="34" charset="-128"/>
              </a:rPr>
              <a:t>Motivations</a:t>
            </a:r>
          </a:p>
          <a:p>
            <a:pPr lvl="1">
              <a:spcBef>
                <a:spcPts val="0"/>
              </a:spcBef>
            </a:pPr>
            <a:r>
              <a:rPr lang="en-US" sz="1800" dirty="0">
                <a:ea typeface="ＭＳ Ｐゴシック" pitchFamily="34" charset="-128"/>
              </a:rPr>
              <a:t>Values</a:t>
            </a:r>
          </a:p>
          <a:p>
            <a:pPr lvl="1">
              <a:spcBef>
                <a:spcPts val="0"/>
              </a:spcBef>
            </a:pPr>
            <a:r>
              <a:rPr lang="en-US" sz="1800" dirty="0">
                <a:ea typeface="ＭＳ Ｐゴシック" pitchFamily="34" charset="-128"/>
              </a:rPr>
              <a:t>Goals and aspirations</a:t>
            </a:r>
          </a:p>
          <a:p>
            <a:pPr lvl="1">
              <a:spcBef>
                <a:spcPts val="0"/>
              </a:spcBef>
            </a:pPr>
            <a:r>
              <a:rPr lang="en-US" sz="1800" dirty="0">
                <a:ea typeface="ＭＳ Ｐゴシック" pitchFamily="34" charset="-128"/>
              </a:rPr>
              <a:t>Energy level</a:t>
            </a:r>
          </a:p>
          <a:p>
            <a:pPr lvl="1">
              <a:spcBef>
                <a:spcPts val="0"/>
              </a:spcBef>
            </a:pPr>
            <a:r>
              <a:rPr lang="en-US" sz="1800" dirty="0">
                <a:ea typeface="ＭＳ Ｐゴシック" pitchFamily="34" charset="-128"/>
              </a:rPr>
              <a:t>Strengths and where development is needed</a:t>
            </a:r>
          </a:p>
          <a:p>
            <a:pPr lvl="1">
              <a:spcBef>
                <a:spcPts val="0"/>
              </a:spcBef>
            </a:pPr>
            <a:r>
              <a:rPr lang="en-US" sz="1800" dirty="0">
                <a:ea typeface="ＭＳ Ｐゴシック" pitchFamily="34" charset="-128"/>
              </a:rPr>
              <a:t>Barriers in his way and needed support</a:t>
            </a:r>
          </a:p>
        </p:txBody>
      </p:sp>
      <p:pic>
        <p:nvPicPr>
          <p:cNvPr id="2" name="Picture 1" descr="Professional Listening &lt;strong&gt;Ear&lt;/strong&gt; Stock Photos"/>
          <p:cNvPicPr>
            <a:picLocks noChangeAspect="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1814"/>
          <a:stretch/>
        </p:blipFill>
        <p:spPr>
          <a:xfrm>
            <a:off x="5388932" y="953325"/>
            <a:ext cx="2949850" cy="3004526"/>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402080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795">
                                            <p:txEl>
                                              <p:pRg st="2" end="2"/>
                                            </p:txEl>
                                          </p:spTgt>
                                        </p:tgtEl>
                                        <p:attrNameLst>
                                          <p:attrName>style.visibility</p:attrName>
                                        </p:attrNameLst>
                                      </p:cBhvr>
                                      <p:to>
                                        <p:strVal val="visible"/>
                                      </p:to>
                                    </p:set>
                                    <p:animEffect transition="in" filter="fade">
                                      <p:cBhvr>
                                        <p:cTn id="20" dur="2000"/>
                                        <p:tgtEl>
                                          <p:spTgt spid="3379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Effect transition="in" filter="fade">
                                      <p:cBhvr>
                                        <p:cTn id="23" dur="2000"/>
                                        <p:tgtEl>
                                          <p:spTgt spid="3379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795">
                                            <p:txEl>
                                              <p:pRg st="4" end="4"/>
                                            </p:txEl>
                                          </p:spTgt>
                                        </p:tgtEl>
                                        <p:attrNameLst>
                                          <p:attrName>style.visibility</p:attrName>
                                        </p:attrNameLst>
                                      </p:cBhvr>
                                      <p:to>
                                        <p:strVal val="visible"/>
                                      </p:to>
                                    </p:set>
                                    <p:animEffect transition="in" filter="fade">
                                      <p:cBhvr>
                                        <p:cTn id="26" dur="2000"/>
                                        <p:tgtEl>
                                          <p:spTgt spid="3379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795">
                                            <p:txEl>
                                              <p:pRg st="5" end="5"/>
                                            </p:txEl>
                                          </p:spTgt>
                                        </p:tgtEl>
                                        <p:attrNameLst>
                                          <p:attrName>style.visibility</p:attrName>
                                        </p:attrNameLst>
                                      </p:cBhvr>
                                      <p:to>
                                        <p:strVal val="visible"/>
                                      </p:to>
                                    </p:set>
                                    <p:animEffect transition="in" filter="fade">
                                      <p:cBhvr>
                                        <p:cTn id="29" dur="2000"/>
                                        <p:tgtEl>
                                          <p:spTgt spid="3379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fade">
                                      <p:cBhvr>
                                        <p:cTn id="32" dur="2000"/>
                                        <p:tgtEl>
                                          <p:spTgt spid="33795">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795">
                                            <p:txEl>
                                              <p:pRg st="7" end="7"/>
                                            </p:txEl>
                                          </p:spTgt>
                                        </p:tgtEl>
                                        <p:attrNameLst>
                                          <p:attrName>style.visibility</p:attrName>
                                        </p:attrNameLst>
                                      </p:cBhvr>
                                      <p:to>
                                        <p:strVal val="visible"/>
                                      </p:to>
                                    </p:set>
                                    <p:animEffect transition="in" filter="fade">
                                      <p:cBhvr>
                                        <p:cTn id="35" dur="2000"/>
                                        <p:tgtEl>
                                          <p:spTgt spid="33795">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795">
                                            <p:txEl>
                                              <p:pRg st="8" end="8"/>
                                            </p:txEl>
                                          </p:spTgt>
                                        </p:tgtEl>
                                        <p:attrNameLst>
                                          <p:attrName>style.visibility</p:attrName>
                                        </p:attrNameLst>
                                      </p:cBhvr>
                                      <p:to>
                                        <p:strVal val="visible"/>
                                      </p:to>
                                    </p:set>
                                    <p:animEffect transition="in" filter="fade">
                                      <p:cBhvr>
                                        <p:cTn id="38" dur="20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r"/>
            <a:r>
              <a:rPr lang="en-US" sz="2000" dirty="0">
                <a:solidFill>
                  <a:schemeClr val="accent1"/>
                </a:solidFill>
                <a:ea typeface="ＭＳ Ｐゴシック" pitchFamily="34" charset="-128"/>
              </a:rPr>
              <a:t>General George C. Marshall</a:t>
            </a:r>
            <a:br>
              <a:rPr lang="en-US" sz="2000" dirty="0">
                <a:solidFill>
                  <a:schemeClr val="accent1"/>
                </a:solidFill>
                <a:ea typeface="ＭＳ Ｐゴシック" pitchFamily="34" charset="-128"/>
              </a:rPr>
            </a:br>
            <a:r>
              <a:rPr lang="en-US" sz="2000" dirty="0">
                <a:solidFill>
                  <a:schemeClr val="accent1"/>
                </a:solidFill>
                <a:ea typeface="ＭＳ Ｐゴシック" pitchFamily="34" charset="-128"/>
              </a:rPr>
              <a:t>War Hero</a:t>
            </a:r>
            <a:br>
              <a:rPr lang="en-US" sz="2000" dirty="0">
                <a:solidFill>
                  <a:schemeClr val="accent1"/>
                </a:solidFill>
                <a:ea typeface="ＭＳ Ｐゴシック" pitchFamily="34" charset="-128"/>
              </a:rPr>
            </a:br>
            <a:r>
              <a:rPr lang="en-US" sz="2000" dirty="0">
                <a:solidFill>
                  <a:schemeClr val="accent1"/>
                </a:solidFill>
                <a:ea typeface="ＭＳ Ｐゴシック" pitchFamily="34" charset="-128"/>
              </a:rPr>
              <a:t>Secretary of State</a:t>
            </a:r>
            <a:br>
              <a:rPr lang="en-US" sz="2000" dirty="0">
                <a:solidFill>
                  <a:schemeClr val="accent1"/>
                </a:solidFill>
                <a:ea typeface="ＭＳ Ｐゴシック" pitchFamily="34" charset="-128"/>
              </a:rPr>
            </a:br>
            <a:r>
              <a:rPr lang="en-US" sz="2000" dirty="0">
                <a:solidFill>
                  <a:schemeClr val="accent1"/>
                </a:solidFill>
                <a:ea typeface="ＭＳ Ｐゴシック" pitchFamily="34" charset="-128"/>
              </a:rPr>
              <a:t>Developer of the Marshall Plan</a:t>
            </a:r>
            <a:br>
              <a:rPr lang="en-US" sz="2000" dirty="0">
                <a:solidFill>
                  <a:schemeClr val="accent1"/>
                </a:solidFill>
                <a:ea typeface="ＭＳ Ｐゴシック" pitchFamily="34" charset="-128"/>
              </a:rPr>
            </a:br>
            <a:r>
              <a:rPr lang="en-US" sz="2000" dirty="0">
                <a:solidFill>
                  <a:schemeClr val="accent1"/>
                </a:solidFill>
                <a:ea typeface="ＭＳ Ｐゴシック" pitchFamily="34" charset="-128"/>
              </a:rPr>
              <a:t>Nobel Peace Prize Laureate</a:t>
            </a:r>
            <a:endParaRPr lang="en-US" sz="2000" dirty="0">
              <a:solidFill>
                <a:schemeClr val="accent1"/>
              </a:solidFill>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062" r="18062"/>
          <a:stretch>
            <a:fillRect/>
          </a:stretch>
        </p:blipFill>
        <p:spPr/>
      </p:pic>
      <p:sp>
        <p:nvSpPr>
          <p:cNvPr id="3" name="Content Placeholder 2"/>
          <p:cNvSpPr>
            <a:spLocks noGrp="1"/>
          </p:cNvSpPr>
          <p:nvPr>
            <p:ph type="body" sz="half" idx="2"/>
          </p:nvPr>
        </p:nvSpPr>
        <p:spPr>
          <a:xfrm>
            <a:off x="573206" y="3272122"/>
            <a:ext cx="4664792" cy="2096013"/>
          </a:xfrm>
        </p:spPr>
        <p:txBody>
          <a:bodyPr>
            <a:noAutofit/>
          </a:bodyPr>
          <a:lstStyle/>
          <a:p>
            <a:pPr algn="r" eaLnBrk="1" hangingPunct="1"/>
            <a:r>
              <a:rPr lang="en-US" sz="2400" dirty="0">
                <a:ea typeface="ＭＳ Ｐゴシック" pitchFamily="34" charset="-128"/>
              </a:rPr>
              <a:t>“Listen to the other person</a:t>
            </a:r>
            <a:r>
              <a:rPr lang="en-US" altLang="en-US" sz="2400" dirty="0">
                <a:ea typeface="ＭＳ Ｐゴシック" pitchFamily="34" charset="-128"/>
              </a:rPr>
              <a:t>’</a:t>
            </a:r>
            <a:r>
              <a:rPr lang="en-US" sz="2400" dirty="0">
                <a:ea typeface="ＭＳ Ｐゴシック" pitchFamily="34" charset="-128"/>
              </a:rPr>
              <a:t>s story. Listen to the other person</a:t>
            </a:r>
            <a:r>
              <a:rPr lang="en-US" altLang="en-US" sz="2400" dirty="0">
                <a:ea typeface="ＭＳ Ｐゴシック" pitchFamily="34" charset="-128"/>
              </a:rPr>
              <a:t>’</a:t>
            </a:r>
            <a:r>
              <a:rPr lang="en-US" sz="2400" dirty="0">
                <a:ea typeface="ＭＳ Ｐゴシック" pitchFamily="34" charset="-128"/>
              </a:rPr>
              <a:t>s </a:t>
            </a:r>
            <a:r>
              <a:rPr lang="en-US" sz="2400" b="1" i="1" dirty="0">
                <a:ea typeface="ＭＳ Ｐゴシック" pitchFamily="34" charset="-128"/>
              </a:rPr>
              <a:t>full</a:t>
            </a:r>
            <a:r>
              <a:rPr lang="en-US" sz="2400" dirty="0">
                <a:solidFill>
                  <a:srgbClr val="376092"/>
                </a:solidFill>
                <a:ea typeface="ＭＳ Ｐゴシック" pitchFamily="34" charset="-128"/>
              </a:rPr>
              <a:t> </a:t>
            </a:r>
            <a:r>
              <a:rPr lang="en-US" sz="2400" dirty="0">
                <a:ea typeface="ＭＳ Ｐゴシック" pitchFamily="34" charset="-128"/>
              </a:rPr>
              <a:t>story. Listen to the other person</a:t>
            </a:r>
            <a:r>
              <a:rPr lang="en-US" altLang="en-US" sz="2400" dirty="0">
                <a:ea typeface="ＭＳ Ｐゴシック" pitchFamily="34" charset="-128"/>
              </a:rPr>
              <a:t>’</a:t>
            </a:r>
            <a:r>
              <a:rPr lang="en-US" sz="2400" dirty="0">
                <a:ea typeface="ＭＳ Ｐゴシック" pitchFamily="34" charset="-128"/>
              </a:rPr>
              <a:t>s full story </a:t>
            </a:r>
            <a:r>
              <a:rPr lang="en-US" sz="2400" b="1" i="1" dirty="0">
                <a:ea typeface="ＭＳ Ｐゴシック" pitchFamily="34" charset="-128"/>
              </a:rPr>
              <a:t>first</a:t>
            </a:r>
            <a:r>
              <a:rPr lang="en-US" sz="2400" dirty="0">
                <a:ea typeface="ＭＳ Ｐゴシック" pitchFamily="34" charset="-128"/>
              </a:rPr>
              <a:t>.”</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729603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Reflective Listening Skills</a:t>
            </a:r>
          </a:p>
        </p:txBody>
      </p:sp>
      <p:sp>
        <p:nvSpPr>
          <p:cNvPr id="3" name="Content Placeholder 2"/>
          <p:cNvSpPr>
            <a:spLocks noGrp="1"/>
          </p:cNvSpPr>
          <p:nvPr>
            <p:ph idx="1"/>
          </p:nvPr>
        </p:nvSpPr>
        <p:spPr>
          <a:xfrm>
            <a:off x="847703" y="2002560"/>
            <a:ext cx="7202456" cy="3294576"/>
          </a:xfrm>
        </p:spPr>
        <p:txBody>
          <a:bodyPr rtlCol="0">
            <a:normAutofit fontScale="55000" lnSpcReduction="20000"/>
          </a:bodyPr>
          <a:lstStyle/>
          <a:p>
            <a:pPr marL="0" indent="0" eaLnBrk="1" fontAlgn="auto" hangingPunct="1">
              <a:spcAft>
                <a:spcPts val="0"/>
              </a:spcAft>
              <a:buFont typeface="Arial" pitchFamily="34" charset="0"/>
              <a:buNone/>
              <a:defRPr/>
            </a:pPr>
            <a:r>
              <a:rPr lang="en-US" sz="3600" b="1" dirty="0">
                <a:ea typeface="+mn-ea"/>
                <a:cs typeface="+mn-cs"/>
              </a:rPr>
              <a:t>Attending</a:t>
            </a:r>
          </a:p>
          <a:p>
            <a:pPr marL="0" indent="0" eaLnBrk="1" fontAlgn="auto" hangingPunct="1">
              <a:spcAft>
                <a:spcPts val="0"/>
              </a:spcAft>
              <a:buFont typeface="Arial" pitchFamily="34" charset="0"/>
              <a:buNone/>
              <a:defRPr/>
            </a:pPr>
            <a:endParaRPr lang="en-US" sz="1500" b="1" dirty="0">
              <a:ea typeface="+mn-ea"/>
              <a:cs typeface="+mn-cs"/>
            </a:endParaRPr>
          </a:p>
          <a:p>
            <a:pPr marL="182880" indent="-182880" eaLnBrk="1" fontAlgn="auto" hangingPunct="1">
              <a:lnSpc>
                <a:spcPct val="140000"/>
              </a:lnSpc>
              <a:spcBef>
                <a:spcPts val="0"/>
              </a:spcBef>
              <a:spcAft>
                <a:spcPts val="0"/>
              </a:spcAft>
              <a:defRPr/>
            </a:pPr>
            <a:r>
              <a:rPr lang="en-US" sz="3300" dirty="0">
                <a:ea typeface="+mn-ea"/>
                <a:cs typeface="+mn-cs"/>
              </a:rPr>
              <a:t>Using a posture of involvement</a:t>
            </a:r>
          </a:p>
          <a:p>
            <a:pPr marL="182880" indent="-182880" eaLnBrk="1" fontAlgn="auto" hangingPunct="1">
              <a:lnSpc>
                <a:spcPct val="140000"/>
              </a:lnSpc>
              <a:spcBef>
                <a:spcPts val="0"/>
              </a:spcBef>
              <a:spcAft>
                <a:spcPts val="0"/>
              </a:spcAft>
              <a:defRPr/>
            </a:pPr>
            <a:r>
              <a:rPr lang="en-US" sz="3300" dirty="0">
                <a:ea typeface="+mn-ea"/>
                <a:cs typeface="+mn-cs"/>
              </a:rPr>
              <a:t>Establishing and maintaining eye contact</a:t>
            </a:r>
          </a:p>
          <a:p>
            <a:pPr marL="182880" indent="-182880" eaLnBrk="1" fontAlgn="auto" hangingPunct="1">
              <a:lnSpc>
                <a:spcPct val="140000"/>
              </a:lnSpc>
              <a:spcBef>
                <a:spcPts val="0"/>
              </a:spcBef>
              <a:spcAft>
                <a:spcPts val="0"/>
              </a:spcAft>
              <a:defRPr/>
            </a:pPr>
            <a:r>
              <a:rPr lang="en-US" sz="3300" dirty="0">
                <a:ea typeface="+mn-ea"/>
                <a:cs typeface="+mn-cs"/>
              </a:rPr>
              <a:t>Reinforcing what is being said through appropriate facial features and body movement</a:t>
            </a:r>
          </a:p>
          <a:p>
            <a:pPr marL="182880" indent="-182880" eaLnBrk="1" fontAlgn="auto" hangingPunct="1">
              <a:lnSpc>
                <a:spcPct val="140000"/>
              </a:lnSpc>
              <a:spcBef>
                <a:spcPts val="0"/>
              </a:spcBef>
              <a:spcAft>
                <a:spcPts val="0"/>
              </a:spcAft>
              <a:defRPr/>
            </a:pPr>
            <a:r>
              <a:rPr lang="en-US" sz="3300" dirty="0">
                <a:ea typeface="+mn-ea"/>
                <a:cs typeface="+mn-cs"/>
              </a:rPr>
              <a:t>Assure a non-distracting environment which demonstrates that you are psychologically present to the speaker </a:t>
            </a:r>
          </a:p>
        </p:txBody>
      </p:sp>
      <p:pic>
        <p:nvPicPr>
          <p:cNvPr id="5" name="Picture 4" descr="... - 13. thinking and &lt;strong&gt;communicating&lt;/strong&gt; with clarity and precision"/>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13694" y="364831"/>
            <a:ext cx="3261691" cy="3261691"/>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822166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cs typeface="+mj-cs"/>
              </a:rPr>
              <a:t>Active, Receptive, and Reflective Listening</a:t>
            </a:r>
          </a:p>
        </p:txBody>
      </p:sp>
      <p:sp>
        <p:nvSpPr>
          <p:cNvPr id="3" name="Content Placeholder 2"/>
          <p:cNvSpPr>
            <a:spLocks noGrp="1"/>
          </p:cNvSpPr>
          <p:nvPr>
            <p:ph idx="1"/>
          </p:nvPr>
        </p:nvSpPr>
        <p:spPr>
          <a:xfrm>
            <a:off x="847703" y="1857870"/>
            <a:ext cx="7202456" cy="3294576"/>
          </a:xfrm>
        </p:spPr>
        <p:txBody>
          <a:bodyPr rtlCol="0">
            <a:normAutofit/>
          </a:bodyPr>
          <a:lstStyle/>
          <a:p>
            <a:pPr marL="0" indent="0" eaLnBrk="1" fontAlgn="auto" hangingPunct="1">
              <a:lnSpc>
                <a:spcPct val="140000"/>
              </a:lnSpc>
              <a:spcBef>
                <a:spcPts val="0"/>
              </a:spcBef>
              <a:spcAft>
                <a:spcPts val="0"/>
              </a:spcAft>
              <a:buFont typeface="Arial" pitchFamily="34" charset="0"/>
              <a:buNone/>
              <a:defRPr/>
            </a:pPr>
            <a:r>
              <a:rPr lang="en-US" sz="1900" b="1" dirty="0">
                <a:ea typeface="+mn-ea"/>
              </a:rPr>
              <a:t>Following</a:t>
            </a:r>
          </a:p>
          <a:p>
            <a:pPr lvl="1" indent="-182880" eaLnBrk="1" fontAlgn="auto" hangingPunct="1">
              <a:lnSpc>
                <a:spcPct val="140000"/>
              </a:lnSpc>
              <a:spcBef>
                <a:spcPts val="0"/>
              </a:spcBef>
              <a:spcAft>
                <a:spcPts val="0"/>
              </a:spcAft>
              <a:defRPr/>
            </a:pPr>
            <a:r>
              <a:rPr lang="en-US" sz="1900" dirty="0">
                <a:ea typeface="+mn-ea"/>
              </a:rPr>
              <a:t>Tuning in to how the other person is thinking and viewing a situation</a:t>
            </a:r>
          </a:p>
          <a:p>
            <a:pPr lvl="1" indent="-182880" eaLnBrk="1" fontAlgn="auto" hangingPunct="1">
              <a:lnSpc>
                <a:spcPct val="140000"/>
              </a:lnSpc>
              <a:spcBef>
                <a:spcPts val="0"/>
              </a:spcBef>
              <a:spcAft>
                <a:spcPts val="0"/>
              </a:spcAft>
              <a:defRPr/>
            </a:pPr>
            <a:r>
              <a:rPr lang="en-US" sz="1900" dirty="0">
                <a:ea typeface="+mn-ea"/>
              </a:rPr>
              <a:t>Door-openers</a:t>
            </a:r>
          </a:p>
          <a:p>
            <a:pPr lvl="1" indent="-182880" eaLnBrk="1" fontAlgn="auto" hangingPunct="1">
              <a:lnSpc>
                <a:spcPct val="140000"/>
              </a:lnSpc>
              <a:spcBef>
                <a:spcPts val="0"/>
              </a:spcBef>
              <a:spcAft>
                <a:spcPts val="0"/>
              </a:spcAft>
              <a:defRPr/>
            </a:pPr>
            <a:r>
              <a:rPr lang="en-US" sz="1900" dirty="0">
                <a:ea typeface="+mn-ea"/>
              </a:rPr>
              <a:t>Encouragers</a:t>
            </a:r>
          </a:p>
          <a:p>
            <a:pPr lvl="1" indent="-182880" eaLnBrk="1" fontAlgn="auto" hangingPunct="1">
              <a:lnSpc>
                <a:spcPct val="140000"/>
              </a:lnSpc>
              <a:spcBef>
                <a:spcPts val="0"/>
              </a:spcBef>
              <a:spcAft>
                <a:spcPts val="0"/>
              </a:spcAft>
              <a:defRPr/>
            </a:pPr>
            <a:r>
              <a:rPr lang="en-US" sz="1900" dirty="0">
                <a:ea typeface="+mn-ea"/>
              </a:rPr>
              <a:t>Open-ended questions</a:t>
            </a:r>
          </a:p>
          <a:p>
            <a:pPr lvl="1" indent="-182880" eaLnBrk="1" fontAlgn="auto" hangingPunct="1">
              <a:lnSpc>
                <a:spcPct val="140000"/>
              </a:lnSpc>
              <a:spcBef>
                <a:spcPts val="0"/>
              </a:spcBef>
              <a:spcAft>
                <a:spcPts val="0"/>
              </a:spcAft>
              <a:defRPr/>
            </a:pPr>
            <a:r>
              <a:rPr lang="en-US" sz="1900" dirty="0">
                <a:ea typeface="+mn-ea"/>
              </a:rPr>
              <a:t>Attentive silence</a:t>
            </a:r>
          </a:p>
          <a:p>
            <a:pPr marL="274320" lvl="1" indent="0" eaLnBrk="1" fontAlgn="auto" hangingPunct="1">
              <a:spcAft>
                <a:spcPts val="0"/>
              </a:spcAft>
              <a:buFont typeface="Arial" pitchFamily="34" charset="0"/>
              <a:buNone/>
              <a:defRPr/>
            </a:pPr>
            <a:endParaRPr lang="en-US" dirty="0">
              <a:ea typeface="+mn-ea"/>
            </a:endParaRPr>
          </a:p>
          <a:p>
            <a:pPr marL="274320" lvl="1" indent="0" eaLnBrk="1" fontAlgn="auto" hangingPunct="1">
              <a:spcAft>
                <a:spcPts val="0"/>
              </a:spcAft>
              <a:buFont typeface="Arial" pitchFamily="34" charset="0"/>
              <a:buNone/>
              <a:defRPr/>
            </a:pPr>
            <a:endParaRPr lang="en-US" dirty="0">
              <a:ea typeface="+mn-ea"/>
            </a:endParaRPr>
          </a:p>
          <a:p>
            <a:pPr marL="0" indent="0" eaLnBrk="1" fontAlgn="auto" hangingPunct="1">
              <a:spcAft>
                <a:spcPts val="0"/>
              </a:spcAft>
              <a:buFont typeface="Arial" pitchFamily="34" charset="0"/>
              <a:buNone/>
              <a:defRPr/>
            </a:pPr>
            <a:endParaRPr lang="en-US" dirty="0">
              <a:ea typeface="+mn-ea"/>
              <a:cs typeface="+mn-cs"/>
            </a:endParaRPr>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17228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a:ea typeface="+mj-ea"/>
                <a:cs typeface="+mj-cs"/>
              </a:rPr>
              <a:t>Active and Reflective Listening</a:t>
            </a:r>
          </a:p>
        </p:txBody>
      </p:sp>
      <p:sp>
        <p:nvSpPr>
          <p:cNvPr id="3" name="Content Placeholder 2"/>
          <p:cNvSpPr>
            <a:spLocks noGrp="1"/>
          </p:cNvSpPr>
          <p:nvPr>
            <p:ph idx="1"/>
          </p:nvPr>
        </p:nvSpPr>
        <p:spPr>
          <a:xfrm>
            <a:off x="847703" y="1624084"/>
            <a:ext cx="7202456" cy="4285397"/>
          </a:xfrm>
        </p:spPr>
        <p:txBody>
          <a:bodyPr>
            <a:normAutofit/>
          </a:bodyPr>
          <a:lstStyle/>
          <a:p>
            <a:pPr marL="0" indent="0" eaLnBrk="1" hangingPunct="1">
              <a:lnSpc>
                <a:spcPct val="140000"/>
              </a:lnSpc>
              <a:spcBef>
                <a:spcPts val="0"/>
              </a:spcBef>
              <a:buFont typeface="Arial" pitchFamily="34" charset="0"/>
              <a:buNone/>
            </a:pPr>
            <a:r>
              <a:rPr lang="en-US" sz="1800" b="1" dirty="0">
                <a:ea typeface="ＭＳ Ｐゴシック" pitchFamily="34" charset="-128"/>
              </a:rPr>
              <a:t>Actively Reflecting</a:t>
            </a:r>
          </a:p>
          <a:p>
            <a:pPr>
              <a:lnSpc>
                <a:spcPct val="140000"/>
              </a:lnSpc>
              <a:spcBef>
                <a:spcPts val="0"/>
              </a:spcBef>
            </a:pPr>
            <a:r>
              <a:rPr lang="en-US" sz="1800" dirty="0">
                <a:ea typeface="ＭＳ Ｐゴシック" pitchFamily="34" charset="-128"/>
              </a:rPr>
              <a:t>Comprehending, validating, accepting, acknowledging (not judging)</a:t>
            </a:r>
          </a:p>
          <a:p>
            <a:pPr>
              <a:lnSpc>
                <a:spcPct val="140000"/>
              </a:lnSpc>
              <a:spcBef>
                <a:spcPts val="0"/>
              </a:spcBef>
            </a:pPr>
            <a:r>
              <a:rPr lang="en-US" sz="1800" dirty="0">
                <a:ea typeface="ＭＳ Ｐゴシック" pitchFamily="34" charset="-128"/>
              </a:rPr>
              <a:t>Expressing understanding; empathizing (not necessarily agreeing); viewing things from the other</a:t>
            </a:r>
            <a:r>
              <a:rPr lang="en-US" altLang="en-US" sz="1800" dirty="0">
                <a:ea typeface="ＭＳ Ｐゴシック" pitchFamily="34" charset="-128"/>
              </a:rPr>
              <a:t>’</a:t>
            </a:r>
            <a:r>
              <a:rPr lang="en-US" sz="1800" dirty="0">
                <a:ea typeface="ＭＳ Ｐゴシック" pitchFamily="34" charset="-128"/>
              </a:rPr>
              <a:t>s perspective</a:t>
            </a:r>
          </a:p>
        </p:txBody>
      </p:sp>
      <p:sp>
        <p:nvSpPr>
          <p:cNvPr id="55299" name="TextBox 4"/>
          <p:cNvSpPr txBox="1">
            <a:spLocks noChangeArrowheads="1"/>
          </p:cNvSpPr>
          <p:nvPr/>
        </p:nvSpPr>
        <p:spPr bwMode="auto">
          <a:xfrm>
            <a:off x="3652838" y="1979613"/>
            <a:ext cx="184150"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66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continued</a:t>
            </a:r>
          </a:p>
        </p:txBody>
      </p:sp>
      <p:sp>
        <p:nvSpPr>
          <p:cNvPr id="17410" name="Rectangle 3"/>
          <p:cNvSpPr>
            <a:spLocks noGrp="1" noChangeArrowheads="1"/>
          </p:cNvSpPr>
          <p:nvPr>
            <p:ph idx="1"/>
          </p:nvPr>
        </p:nvSpPr>
        <p:spPr>
          <a:xfrm>
            <a:off x="847703" y="1852863"/>
            <a:ext cx="7202456" cy="3613482"/>
          </a:xfrm>
        </p:spPr>
        <p:txBody>
          <a:bodyPr>
            <a:normAutofit/>
          </a:bodyPr>
          <a:lstStyle/>
          <a:p>
            <a:pPr eaLnBrk="1" hangingPunct="1"/>
            <a:r>
              <a:rPr lang="en-US" sz="1800" dirty="0">
                <a:ea typeface="ＭＳ Ｐゴシック" pitchFamily="34" charset="-128"/>
              </a:rPr>
              <a:t>Day 2</a:t>
            </a:r>
          </a:p>
          <a:p>
            <a:pPr lvl="1" eaLnBrk="1" hangingPunct="1"/>
            <a:r>
              <a:rPr lang="en-US" sz="1800" dirty="0">
                <a:ea typeface="ＭＳ Ｐゴシック" pitchFamily="34" charset="-128"/>
              </a:rPr>
              <a:t>Your communication and coaching style</a:t>
            </a:r>
          </a:p>
          <a:p>
            <a:pPr lvl="1" eaLnBrk="1" hangingPunct="1"/>
            <a:r>
              <a:rPr lang="en-US" sz="1800" dirty="0">
                <a:ea typeface="ＭＳ Ｐゴシック" pitchFamily="34" charset="-128"/>
              </a:rPr>
              <a:t>Skills for developing others</a:t>
            </a:r>
          </a:p>
          <a:p>
            <a:pPr lvl="1" eaLnBrk="1" hangingPunct="1"/>
            <a:r>
              <a:rPr lang="en-US" sz="1800" dirty="0">
                <a:ea typeface="ＭＳ Ｐゴシック" pitchFamily="34" charset="-128"/>
              </a:rPr>
              <a:t>Observation &amp; feedback</a:t>
            </a:r>
          </a:p>
          <a:p>
            <a:pPr lvl="1" eaLnBrk="1" hangingPunct="1"/>
            <a:r>
              <a:rPr lang="en-US" sz="1800" dirty="0">
                <a:ea typeface="ＭＳ Ｐゴシック" pitchFamily="34" charset="-128"/>
              </a:rPr>
              <a:t>Action planning</a:t>
            </a:r>
          </a:p>
          <a:p>
            <a:pPr lvl="1" eaLnBrk="1" hangingPunct="1"/>
            <a:r>
              <a:rPr lang="en-US" sz="1800" dirty="0">
                <a:ea typeface="ＭＳ Ｐゴシック" pitchFamily="34" charset="-128"/>
              </a:rPr>
              <a:t>PRACTICE</a:t>
            </a:r>
          </a:p>
        </p:txBody>
      </p:sp>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56384959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a:ea typeface="+mj-ea"/>
                <a:cs typeface="+mj-cs"/>
              </a:rPr>
              <a:t>Active and Reflective Listening</a:t>
            </a:r>
          </a:p>
        </p:txBody>
      </p:sp>
      <p:sp>
        <p:nvSpPr>
          <p:cNvPr id="3" name="Content Placeholder 2"/>
          <p:cNvSpPr>
            <a:spLocks noGrp="1"/>
          </p:cNvSpPr>
          <p:nvPr>
            <p:ph idx="1"/>
          </p:nvPr>
        </p:nvSpPr>
        <p:spPr>
          <a:xfrm>
            <a:off x="847703" y="1624084"/>
            <a:ext cx="7202456" cy="4285397"/>
          </a:xfrm>
        </p:spPr>
        <p:txBody>
          <a:bodyPr>
            <a:normAutofit/>
          </a:bodyPr>
          <a:lstStyle/>
          <a:p>
            <a:pPr marL="0" indent="0" eaLnBrk="1" hangingPunct="1">
              <a:lnSpc>
                <a:spcPct val="140000"/>
              </a:lnSpc>
              <a:spcBef>
                <a:spcPts val="0"/>
              </a:spcBef>
              <a:buFont typeface="Arial" pitchFamily="34" charset="0"/>
              <a:buNone/>
            </a:pPr>
            <a:r>
              <a:rPr lang="en-US" sz="1900" b="1" dirty="0">
                <a:ea typeface="ＭＳ Ｐゴシック" pitchFamily="34" charset="-128"/>
              </a:rPr>
              <a:t>Actively Reflecting</a:t>
            </a:r>
          </a:p>
          <a:p>
            <a:pPr>
              <a:lnSpc>
                <a:spcPct val="140000"/>
              </a:lnSpc>
              <a:spcBef>
                <a:spcPts val="0"/>
              </a:spcBef>
            </a:pPr>
            <a:r>
              <a:rPr lang="en-US" sz="1900" dirty="0">
                <a:ea typeface="ＭＳ Ｐゴシック" pitchFamily="34" charset="-128"/>
              </a:rPr>
              <a:t>Acknowledging the mood of the other person, their emotional state</a:t>
            </a:r>
          </a:p>
          <a:p>
            <a:pPr>
              <a:lnSpc>
                <a:spcPct val="140000"/>
              </a:lnSpc>
              <a:spcBef>
                <a:spcPts val="0"/>
              </a:spcBef>
            </a:pPr>
            <a:r>
              <a:rPr lang="en-US" sz="1900" dirty="0">
                <a:ea typeface="ＭＳ Ｐゴシック" pitchFamily="34" charset="-128"/>
              </a:rPr>
              <a:t>Absorbing and re-stating the speaker</a:t>
            </a:r>
            <a:r>
              <a:rPr lang="en-US" altLang="en-US" sz="1900" dirty="0">
                <a:ea typeface="ＭＳ Ｐゴシック" pitchFamily="34" charset="-128"/>
              </a:rPr>
              <a:t>’</a:t>
            </a:r>
            <a:r>
              <a:rPr lang="en-US" sz="1900" dirty="0">
                <a:ea typeface="ＭＳ Ｐゴシック" pitchFamily="34" charset="-128"/>
              </a:rPr>
              <a:t>s content and/or feeling Interpreting &amp; summarizing (more than simply paraphrasing)</a:t>
            </a:r>
          </a:p>
          <a:p>
            <a:pPr>
              <a:lnSpc>
                <a:spcPct val="140000"/>
              </a:lnSpc>
              <a:spcBef>
                <a:spcPts val="0"/>
              </a:spcBef>
            </a:pPr>
            <a:r>
              <a:rPr lang="en-US" sz="1900" dirty="0">
                <a:ea typeface="ＭＳ Ｐゴシック" pitchFamily="34" charset="-128"/>
              </a:rPr>
              <a:t>Reflecting meaning / feeling</a:t>
            </a:r>
          </a:p>
          <a:p>
            <a:pPr>
              <a:lnSpc>
                <a:spcPct val="140000"/>
              </a:lnSpc>
              <a:spcBef>
                <a:spcPts val="0"/>
              </a:spcBef>
            </a:pPr>
            <a:r>
              <a:rPr lang="en-US" sz="1900" dirty="0">
                <a:ea typeface="ＭＳ Ｐゴシック" pitchFamily="34" charset="-128"/>
              </a:rPr>
              <a:t>Clarifying what the other person has said</a:t>
            </a:r>
          </a:p>
          <a:p>
            <a:pPr lvl="1" eaLnBrk="1" hangingPunct="1">
              <a:lnSpc>
                <a:spcPct val="80000"/>
              </a:lnSpc>
              <a:buFont typeface="Arial" pitchFamily="34" charset="0"/>
              <a:buNone/>
            </a:pPr>
            <a:endParaRPr lang="en-US" sz="1700" b="1" dirty="0">
              <a:solidFill>
                <a:srgbClr val="376092"/>
              </a:solidFill>
              <a:ea typeface="ＭＳ Ｐゴシック" pitchFamily="34" charset="-128"/>
            </a:endParaRPr>
          </a:p>
        </p:txBody>
      </p:sp>
      <p:sp>
        <p:nvSpPr>
          <p:cNvPr id="55299" name="TextBox 4"/>
          <p:cNvSpPr txBox="1">
            <a:spLocks noChangeArrowheads="1"/>
          </p:cNvSpPr>
          <p:nvPr/>
        </p:nvSpPr>
        <p:spPr bwMode="auto">
          <a:xfrm>
            <a:off x="3652838" y="1979613"/>
            <a:ext cx="184150"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658138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eaLnBrk="1" fontAlgn="auto" hangingPunct="1">
              <a:spcAft>
                <a:spcPts val="0"/>
              </a:spcAft>
              <a:defRPr/>
            </a:pPr>
            <a:r>
              <a:rPr lang="en-US" dirty="0">
                <a:ea typeface="+mj-ea"/>
                <a:cs typeface="+mj-cs"/>
              </a:rPr>
              <a:t>How to do it</a:t>
            </a:r>
          </a:p>
        </p:txBody>
      </p:sp>
      <p:sp>
        <p:nvSpPr>
          <p:cNvPr id="34819" name="Rectangle 3"/>
          <p:cNvSpPr>
            <a:spLocks noGrp="1" noChangeArrowheads="1"/>
          </p:cNvSpPr>
          <p:nvPr>
            <p:ph idx="1"/>
          </p:nvPr>
        </p:nvSpPr>
        <p:spPr>
          <a:xfrm>
            <a:off x="783534" y="1628550"/>
            <a:ext cx="7202456" cy="3294576"/>
          </a:xfrm>
        </p:spPr>
        <p:txBody>
          <a:bodyPr>
            <a:noAutofit/>
          </a:bodyPr>
          <a:lstStyle/>
          <a:p>
            <a:pPr eaLnBrk="1" hangingPunct="1">
              <a:lnSpc>
                <a:spcPct val="140000"/>
              </a:lnSpc>
              <a:spcBef>
                <a:spcPts val="0"/>
              </a:spcBef>
            </a:pPr>
            <a:r>
              <a:rPr lang="en-US" sz="1800" dirty="0">
                <a:ea typeface="ＭＳ Ｐゴシック" pitchFamily="34" charset="-128"/>
              </a:rPr>
              <a:t>Set aside your own agenda; let go of the inner clamoring</a:t>
            </a:r>
          </a:p>
          <a:p>
            <a:pPr eaLnBrk="1" hangingPunct="1">
              <a:lnSpc>
                <a:spcPct val="140000"/>
              </a:lnSpc>
              <a:spcBef>
                <a:spcPts val="0"/>
              </a:spcBef>
            </a:pPr>
            <a:r>
              <a:rPr lang="en-US" sz="1800" dirty="0">
                <a:ea typeface="ＭＳ Ｐゴシック" pitchFamily="34" charset="-128"/>
              </a:rPr>
              <a:t>Actively intend to listen and understand another</a:t>
            </a:r>
            <a:r>
              <a:rPr lang="en-US" altLang="en-US" sz="1800" dirty="0">
                <a:ea typeface="ＭＳ Ｐゴシック" pitchFamily="34" charset="-128"/>
              </a:rPr>
              <a:t>’</a:t>
            </a:r>
            <a:r>
              <a:rPr lang="en-US" sz="1800" dirty="0">
                <a:ea typeface="ＭＳ Ｐゴシック" pitchFamily="34" charset="-128"/>
              </a:rPr>
              <a:t>s ideas, position, feelings or attitude</a:t>
            </a:r>
          </a:p>
          <a:p>
            <a:pPr eaLnBrk="1" hangingPunct="1">
              <a:lnSpc>
                <a:spcPct val="140000"/>
              </a:lnSpc>
              <a:spcBef>
                <a:spcPts val="0"/>
              </a:spcBef>
            </a:pPr>
            <a:r>
              <a:rPr lang="en-US" sz="1800" dirty="0">
                <a:ea typeface="ＭＳ Ｐゴシック" pitchFamily="34" charset="-128"/>
              </a:rPr>
              <a:t>Listen for what is said and not said</a:t>
            </a:r>
          </a:p>
          <a:p>
            <a:pPr eaLnBrk="1" hangingPunct="1">
              <a:lnSpc>
                <a:spcPct val="140000"/>
              </a:lnSpc>
              <a:spcBef>
                <a:spcPts val="0"/>
              </a:spcBef>
            </a:pPr>
            <a:r>
              <a:rPr lang="en-US" sz="1800" dirty="0">
                <a:ea typeface="ＭＳ Ｐゴシック" pitchFamily="34" charset="-128"/>
              </a:rPr>
              <a:t>Listen for context</a:t>
            </a:r>
          </a:p>
          <a:p>
            <a:pPr eaLnBrk="1" hangingPunct="1">
              <a:lnSpc>
                <a:spcPct val="140000"/>
              </a:lnSpc>
              <a:spcBef>
                <a:spcPts val="0"/>
              </a:spcBef>
            </a:pPr>
            <a:r>
              <a:rPr lang="en-US" sz="1800" dirty="0">
                <a:ea typeface="ＭＳ Ｐゴシック" pitchFamily="34" charset="-128"/>
              </a:rPr>
              <a:t>Engage in reflective listening</a:t>
            </a:r>
          </a:p>
          <a:p>
            <a:pPr eaLnBrk="1" hangingPunct="1">
              <a:lnSpc>
                <a:spcPct val="140000"/>
              </a:lnSpc>
              <a:spcBef>
                <a:spcPts val="0"/>
              </a:spcBef>
            </a:pPr>
            <a:r>
              <a:rPr lang="en-US" sz="1800" dirty="0">
                <a:ea typeface="ＭＳ Ｐゴシック" pitchFamily="34" charset="-128"/>
              </a:rPr>
              <a:t>Acknowledge feelings</a:t>
            </a:r>
          </a:p>
          <a:p>
            <a:pPr eaLnBrk="1" hangingPunct="1">
              <a:lnSpc>
                <a:spcPct val="140000"/>
              </a:lnSpc>
              <a:spcBef>
                <a:spcPts val="0"/>
              </a:spcBef>
            </a:pPr>
            <a:r>
              <a:rPr lang="en-US" sz="1800" dirty="0">
                <a:ea typeface="ＭＳ Ｐゴシック" pitchFamily="34" charset="-128"/>
              </a:rPr>
              <a:t>Say what you heard to verify</a:t>
            </a:r>
          </a:p>
          <a:p>
            <a:pPr eaLnBrk="1" hangingPunct="1">
              <a:lnSpc>
                <a:spcPct val="140000"/>
              </a:lnSpc>
              <a:spcBef>
                <a:spcPts val="0"/>
              </a:spcBef>
            </a:pPr>
            <a:r>
              <a:rPr lang="en-US" sz="1800" dirty="0">
                <a:ea typeface="ＭＳ Ｐゴシック" pitchFamily="34" charset="-128"/>
              </a:rPr>
              <a:t>Ask for clarification; verify what was said and meant</a:t>
            </a:r>
          </a:p>
          <a:p>
            <a:pPr eaLnBrk="1" hangingPunct="1">
              <a:lnSpc>
                <a:spcPct val="140000"/>
              </a:lnSpc>
              <a:spcBef>
                <a:spcPts val="0"/>
              </a:spcBef>
            </a:pPr>
            <a:r>
              <a:rPr lang="en-US" sz="1800" dirty="0">
                <a:ea typeface="ＭＳ Ｐゴシック" pitchFamily="34" charset="-128"/>
              </a:rPr>
              <a:t>Allow silence</a:t>
            </a:r>
          </a:p>
        </p:txBody>
      </p:sp>
      <p:sp>
        <p:nvSpPr>
          <p:cNvPr id="2" name="Content Placeholder 1"/>
          <p:cNvSpPr>
            <a:spLocks noGrp="1"/>
          </p:cNvSpPr>
          <p:nvPr>
            <p:ph idx="4294967295"/>
          </p:nvPr>
        </p:nvSpPr>
        <p:spPr>
          <a:xfrm>
            <a:off x="5301831" y="2812434"/>
            <a:ext cx="3405187" cy="2322513"/>
          </a:xfrm>
        </p:spPr>
        <p:txBody>
          <a:bodyPr>
            <a:normAutofit/>
          </a:bodyPr>
          <a:lstStyle/>
          <a:p>
            <a:pPr marL="0" indent="0" algn="ctr" eaLnBrk="1" hangingPunct="1">
              <a:lnSpc>
                <a:spcPct val="80000"/>
              </a:lnSpc>
              <a:buFont typeface="Arial" pitchFamily="34" charset="0"/>
              <a:buNone/>
            </a:pPr>
            <a:r>
              <a:rPr lang="en-US" altLang="en-US" sz="2400" dirty="0">
                <a:solidFill>
                  <a:srgbClr val="376092"/>
                </a:solidFill>
                <a:ea typeface="ＭＳ Ｐゴシック" pitchFamily="34" charset="-128"/>
              </a:rPr>
              <a:t>“</a:t>
            </a:r>
            <a:r>
              <a:rPr lang="en-US" sz="2400" dirty="0">
                <a:solidFill>
                  <a:srgbClr val="376092"/>
                </a:solidFill>
                <a:ea typeface="ＭＳ Ｐゴシック" pitchFamily="34" charset="-128"/>
              </a:rPr>
              <a:t>You cannot truly listen to someone and do anything else at the same time.</a:t>
            </a:r>
            <a:r>
              <a:rPr lang="en-US" altLang="en-US" sz="2400" dirty="0">
                <a:solidFill>
                  <a:srgbClr val="376092"/>
                </a:solidFill>
                <a:ea typeface="ＭＳ Ｐゴシック" pitchFamily="34" charset="-128"/>
              </a:rPr>
              <a:t>”</a:t>
            </a:r>
            <a:endParaRPr lang="en-US" sz="2400" dirty="0">
              <a:solidFill>
                <a:srgbClr val="376092"/>
              </a:solidFill>
              <a:ea typeface="ＭＳ Ｐゴシック" pitchFamily="34" charset="-128"/>
            </a:endParaRPr>
          </a:p>
          <a:p>
            <a:pPr marL="0" indent="0" algn="r" eaLnBrk="1" hangingPunct="1">
              <a:lnSpc>
                <a:spcPct val="80000"/>
              </a:lnSpc>
              <a:spcBef>
                <a:spcPts val="0"/>
              </a:spcBef>
              <a:buFont typeface="Arial" pitchFamily="34" charset="0"/>
              <a:buNone/>
            </a:pPr>
            <a:endParaRPr lang="en-US" i="1" dirty="0">
              <a:ea typeface="ＭＳ Ｐゴシック" pitchFamily="34" charset="-128"/>
            </a:endParaRPr>
          </a:p>
          <a:p>
            <a:pPr marL="0" indent="0" algn="r" eaLnBrk="1" hangingPunct="1">
              <a:lnSpc>
                <a:spcPct val="80000"/>
              </a:lnSpc>
              <a:spcBef>
                <a:spcPts val="0"/>
              </a:spcBef>
              <a:buFont typeface="Arial" pitchFamily="34" charset="0"/>
              <a:buNone/>
            </a:pPr>
            <a:r>
              <a:rPr lang="en-US" i="1" dirty="0">
                <a:solidFill>
                  <a:schemeClr val="accent1"/>
                </a:solidFill>
                <a:ea typeface="ＭＳ Ｐゴシック" pitchFamily="34" charset="-128"/>
              </a:rPr>
              <a:t>M. Scott Peck</a:t>
            </a:r>
          </a:p>
        </p:txBody>
      </p:sp>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84927480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strVal val="#ppt_w+.3"/>
                                          </p:val>
                                        </p:tav>
                                        <p:tav tm="100000">
                                          <p:val>
                                            <p:strVal val="#ppt_w"/>
                                          </p:val>
                                        </p:tav>
                                      </p:tavLst>
                                    </p:anim>
                                    <p:anim calcmode="lin" valueType="num">
                                      <p:cBhvr>
                                        <p:cTn id="8" dur="1000" fill="hold"/>
                                        <p:tgtEl>
                                          <p:spTgt spid="34818"/>
                                        </p:tgtEl>
                                        <p:attrNameLst>
                                          <p:attrName>ppt_h</p:attrName>
                                        </p:attrNameLst>
                                      </p:cBhvr>
                                      <p:tavLst>
                                        <p:tav tm="0">
                                          <p:val>
                                            <p:strVal val="#ppt_h"/>
                                          </p:val>
                                        </p:tav>
                                        <p:tav tm="100000">
                                          <p:val>
                                            <p:strVal val="#ppt_h"/>
                                          </p:val>
                                        </p:tav>
                                      </p:tavLst>
                                    </p:anim>
                                    <p:animEffect transition="in" filter="fade">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 calcmode="lin" valueType="num">
                                      <p:cBhvr>
                                        <p:cTn id="14" dur="1000" fill="hold"/>
                                        <p:tgtEl>
                                          <p:spTgt spid="3481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4819">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dissolve">
                                      <p:cBhvr>
                                        <p:cTn id="19" dur="500"/>
                                        <p:tgtEl>
                                          <p:spTgt spid="2">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dissolve">
                                      <p:cBhvr>
                                        <p:cTn id="27" dur="500"/>
                                        <p:tgtEl>
                                          <p:spTgt spid="2">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dissolve">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Phrasing </a:t>
            </a:r>
            <a:r>
              <a:rPr lang="en-US" dirty="0"/>
              <a:t>E</a:t>
            </a:r>
            <a:r>
              <a:rPr lang="en-US" dirty="0">
                <a:ea typeface="+mj-ea"/>
                <a:cs typeface="+mj-cs"/>
              </a:rPr>
              <a:t>xamples</a:t>
            </a:r>
          </a:p>
        </p:txBody>
      </p:sp>
      <p:sp>
        <p:nvSpPr>
          <p:cNvPr id="35843" name="Rectangle 3"/>
          <p:cNvSpPr>
            <a:spLocks noGrp="1" noChangeArrowheads="1"/>
          </p:cNvSpPr>
          <p:nvPr>
            <p:ph idx="1"/>
          </p:nvPr>
        </p:nvSpPr>
        <p:spPr>
          <a:xfrm>
            <a:off x="847703" y="2136812"/>
            <a:ext cx="7202456" cy="3908188"/>
          </a:xfrm>
        </p:spPr>
        <p:txBody>
          <a:bodyPr>
            <a:noAutofit/>
          </a:bodyPr>
          <a:lstStyle/>
          <a:p>
            <a:pPr eaLnBrk="1" hangingPunct="1"/>
            <a:r>
              <a:rPr lang="en-US" sz="1800" dirty="0">
                <a:ea typeface="ＭＳ Ｐゴシック" pitchFamily="34" charset="-128"/>
              </a:rPr>
              <a:t>Help me understand what you mean by . . .</a:t>
            </a:r>
          </a:p>
          <a:p>
            <a:pPr eaLnBrk="1" hangingPunct="1"/>
            <a:r>
              <a:rPr lang="en-US" sz="1800" dirty="0">
                <a:ea typeface="ＭＳ Ｐゴシック" pitchFamily="34" charset="-128"/>
              </a:rPr>
              <a:t>Tell me if I’</a:t>
            </a:r>
            <a:r>
              <a:rPr lang="en-US" altLang="ja-JP" sz="1800" dirty="0">
                <a:ea typeface="ＭＳ Ｐゴシック" pitchFamily="34" charset="-128"/>
              </a:rPr>
              <a:t>m hearing you right . . .</a:t>
            </a:r>
          </a:p>
          <a:p>
            <a:pPr eaLnBrk="1" hangingPunct="1"/>
            <a:r>
              <a:rPr lang="en-US" sz="1800" dirty="0">
                <a:ea typeface="ＭＳ Ｐゴシック" pitchFamily="34" charset="-128"/>
              </a:rPr>
              <a:t>Hmmm.  It sounds like you’</a:t>
            </a:r>
            <a:r>
              <a:rPr lang="en-US" altLang="ja-JP" sz="1800" dirty="0">
                <a:ea typeface="ＭＳ Ｐゴシック" pitchFamily="34" charset="-128"/>
              </a:rPr>
              <a:t>re feeling . . .</a:t>
            </a:r>
          </a:p>
          <a:p>
            <a:pPr eaLnBrk="1" hangingPunct="1"/>
            <a:r>
              <a:rPr lang="en-US" sz="1800" dirty="0">
                <a:ea typeface="ＭＳ Ｐゴシック" pitchFamily="34" charset="-128"/>
              </a:rPr>
              <a:t>It sounds like you</a:t>
            </a:r>
            <a:r>
              <a:rPr lang="ja-JP" altLang="en-US" sz="1800" dirty="0">
                <a:ea typeface="ＭＳ Ｐゴシック" pitchFamily="34" charset="-128"/>
              </a:rPr>
              <a:t>’</a:t>
            </a:r>
            <a:r>
              <a:rPr lang="en-US" altLang="ja-JP" sz="1800" dirty="0">
                <a:ea typeface="ＭＳ Ｐゴシック" pitchFamily="34" charset="-128"/>
              </a:rPr>
              <a:t>re really passionate about this.</a:t>
            </a:r>
          </a:p>
          <a:p>
            <a:pPr eaLnBrk="1" hangingPunct="1"/>
            <a:r>
              <a:rPr lang="en-US" sz="1800" dirty="0">
                <a:ea typeface="ＭＳ Ｐゴシック" pitchFamily="34" charset="-128"/>
              </a:rPr>
              <a:t>When you said . . .   I assumed you meant . . . Is that right?</a:t>
            </a:r>
          </a:p>
        </p:txBody>
      </p:sp>
      <p:pic>
        <p:nvPicPr>
          <p:cNvPr id="2" name="Picture 1" descr="Here again are some more great and inspirational &lt;strong&gt;quotes&lt;/strong&gt; about faith ..."/>
          <p:cNvPicPr>
            <a:picLocks noChangeAspect="1"/>
          </p:cNvPicPr>
          <p:nvPr/>
        </p:nvPicPr>
        <p:blipFill>
          <a:blip r:embed="rId2">
            <a:clrChange>
              <a:clrFrom>
                <a:srgbClr val="E9E8E6"/>
              </a:clrFrom>
              <a:clrTo>
                <a:srgbClr val="E9E8E6">
                  <a:alpha val="0"/>
                </a:srgbClr>
              </a:clrTo>
            </a:clrChange>
            <a:extLst>
              <a:ext uri="{28A0092B-C50C-407E-A947-70E740481C1C}">
                <a14:useLocalDpi xmlns:a14="http://schemas.microsoft.com/office/drawing/2010/main" val="0"/>
              </a:ext>
            </a:extLst>
          </a:blip>
          <a:stretch>
            <a:fillRect/>
          </a:stretch>
        </p:blipFill>
        <p:spPr>
          <a:xfrm>
            <a:off x="6086734" y="953325"/>
            <a:ext cx="2864136" cy="2149166"/>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79971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2000"/>
                                        <p:tgtEl>
                                          <p:spTgt spid="3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fade">
                                      <p:cBhvr>
                                        <p:cTn id="17" dur="2000"/>
                                        <p:tgtEl>
                                          <p:spTgt spid="35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fade">
                                      <p:cBhvr>
                                        <p:cTn id="22" dur="2000"/>
                                        <p:tgtEl>
                                          <p:spTgt spid="358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fade">
                                      <p:cBhvr>
                                        <p:cTn id="27" dur="2000"/>
                                        <p:tgtEl>
                                          <p:spTgt spid="358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fade">
                                      <p:cBhvr>
                                        <p:cTn id="32" dur="20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pPr eaLnBrk="1" fontAlgn="auto" hangingPunct="1">
              <a:spcAft>
                <a:spcPts val="0"/>
              </a:spcAft>
              <a:defRPr/>
            </a:pPr>
            <a:r>
              <a:rPr lang="en-US" sz="3600" dirty="0">
                <a:ea typeface="+mj-ea"/>
                <a:cs typeface="+mj-cs"/>
              </a:rPr>
              <a:t>Respectful Listening</a:t>
            </a:r>
          </a:p>
        </p:txBody>
      </p:sp>
      <p:sp>
        <p:nvSpPr>
          <p:cNvPr id="2" name="Text Placeholder 1"/>
          <p:cNvSpPr>
            <a:spLocks noGrp="1"/>
          </p:cNvSpPr>
          <p:nvPr>
            <p:ph type="body" idx="1"/>
          </p:nvPr>
        </p:nvSpPr>
        <p:spPr/>
        <p:txBody>
          <a:bodyPr>
            <a:normAutofit/>
          </a:bodyPr>
          <a:lstStyle/>
          <a:p>
            <a:r>
              <a:rPr lang="en-US" sz="2000" dirty="0">
                <a:solidFill>
                  <a:schemeClr val="accent1"/>
                </a:solidFill>
              </a:rPr>
              <a:t>Work with a partner</a:t>
            </a:r>
          </a:p>
        </p:txBody>
      </p:sp>
      <p:pic>
        <p:nvPicPr>
          <p:cNvPr id="4" name="Picture 3"/>
          <p:cNvPicPr>
            <a:picLocks noChangeAspect="1"/>
          </p:cNvPicPr>
          <p:nvPr/>
        </p:nvPicPr>
        <p:blipFill>
          <a:blip r:embed="rId2"/>
          <a:stretch>
            <a:fillRect/>
          </a:stretch>
        </p:blipFill>
        <p:spPr>
          <a:xfrm>
            <a:off x="5896097" y="986315"/>
            <a:ext cx="2292295" cy="2292295"/>
          </a:xfrm>
          <a:prstGeom prst="rect">
            <a:avLst/>
          </a:prstGeom>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084983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Respectful Listening</a:t>
            </a:r>
          </a:p>
        </p:txBody>
      </p:sp>
      <p:sp>
        <p:nvSpPr>
          <p:cNvPr id="76803" name="Rectangle 3"/>
          <p:cNvSpPr>
            <a:spLocks noGrp="1" noChangeArrowheads="1"/>
          </p:cNvSpPr>
          <p:nvPr>
            <p:ph idx="1"/>
          </p:nvPr>
        </p:nvSpPr>
        <p:spPr>
          <a:xfrm>
            <a:off x="847703" y="1682658"/>
            <a:ext cx="7202456" cy="3805951"/>
          </a:xfrm>
        </p:spPr>
        <p:txBody>
          <a:bodyPr>
            <a:normAutofit/>
          </a:bodyPr>
          <a:lstStyle/>
          <a:p>
            <a:pPr eaLnBrk="1" hangingPunct="1">
              <a:spcBef>
                <a:spcPts val="0"/>
              </a:spcBef>
            </a:pPr>
            <a:r>
              <a:rPr lang="en-US" sz="1800" dirty="0">
                <a:ea typeface="ＭＳ Ｐゴシック" pitchFamily="34" charset="-128"/>
              </a:rPr>
              <a:t>Think of a situation you have encountered recently</a:t>
            </a:r>
          </a:p>
          <a:p>
            <a:pPr eaLnBrk="1" hangingPunct="1">
              <a:spcBef>
                <a:spcPts val="0"/>
              </a:spcBef>
            </a:pPr>
            <a:r>
              <a:rPr lang="en-US" sz="1800" dirty="0">
                <a:ea typeface="ＭＳ Ｐゴシック" pitchFamily="34" charset="-128"/>
              </a:rPr>
              <a:t>Use respectful listening and smart questions to coach each other</a:t>
            </a:r>
          </a:p>
          <a:p>
            <a:pPr eaLnBrk="1" hangingPunct="1">
              <a:spcBef>
                <a:spcPts val="0"/>
              </a:spcBef>
            </a:pPr>
            <a:r>
              <a:rPr lang="en-US" sz="1800" dirty="0">
                <a:ea typeface="ＭＳ Ｐゴシック" pitchFamily="34" charset="-128"/>
              </a:rPr>
              <a:t>Take turns being coach. As coach:</a:t>
            </a:r>
          </a:p>
          <a:p>
            <a:pPr lvl="2" eaLnBrk="1" hangingPunct="1">
              <a:spcBef>
                <a:spcPts val="0"/>
              </a:spcBef>
            </a:pPr>
            <a:r>
              <a:rPr lang="en-US" sz="1800" dirty="0">
                <a:ea typeface="ＭＳ Ｐゴシック" pitchFamily="34" charset="-128"/>
              </a:rPr>
              <a:t>Spend 5 minutes listening and asking questions</a:t>
            </a:r>
          </a:p>
          <a:p>
            <a:pPr lvl="2" eaLnBrk="1" hangingPunct="1">
              <a:spcBef>
                <a:spcPts val="0"/>
              </a:spcBef>
            </a:pPr>
            <a:r>
              <a:rPr lang="en-US" sz="1800" dirty="0">
                <a:ea typeface="ＭＳ Ｐゴシック" pitchFamily="34" charset="-128"/>
              </a:rPr>
              <a:t>As you listen, write down clues as to what you</a:t>
            </a:r>
            <a:r>
              <a:rPr lang="ja-JP" altLang="en-US" sz="1800" dirty="0">
                <a:ea typeface="ＭＳ Ｐゴシック" pitchFamily="34" charset="-128"/>
              </a:rPr>
              <a:t>’</a:t>
            </a:r>
            <a:r>
              <a:rPr lang="en-US" altLang="ja-JP" sz="1800" dirty="0">
                <a:ea typeface="ＭＳ Ｐゴシック" pitchFamily="34" charset="-128"/>
              </a:rPr>
              <a:t>re hearing</a:t>
            </a:r>
          </a:p>
          <a:p>
            <a:pPr lvl="2" eaLnBrk="1" hangingPunct="1">
              <a:spcBef>
                <a:spcPts val="0"/>
              </a:spcBef>
            </a:pPr>
            <a:r>
              <a:rPr lang="en-US" sz="1800" dirty="0">
                <a:ea typeface="ＭＳ Ｐゴシック" pitchFamily="34" charset="-128"/>
              </a:rPr>
              <a:t>Use your reflective listening skills (attending, following, reflecting)</a:t>
            </a:r>
          </a:p>
          <a:p>
            <a:pPr lvl="2" eaLnBrk="1" hangingPunct="1">
              <a:spcBef>
                <a:spcPts val="0"/>
              </a:spcBef>
            </a:pPr>
            <a:r>
              <a:rPr lang="en-US" sz="1800" dirty="0">
                <a:ea typeface="ＭＳ Ｐゴシック" pitchFamily="34" charset="-128"/>
              </a:rPr>
              <a:t>Ask questions to clarify</a:t>
            </a:r>
          </a:p>
          <a:p>
            <a:pPr lvl="2" eaLnBrk="1" hangingPunct="1">
              <a:spcBef>
                <a:spcPts val="0"/>
              </a:spcBef>
            </a:pPr>
            <a:r>
              <a:rPr lang="en-US" sz="1800" dirty="0">
                <a:ea typeface="ＭＳ Ｐゴシック" pitchFamily="34" charset="-128"/>
              </a:rPr>
              <a:t>Verify what you hear</a:t>
            </a:r>
          </a:p>
          <a:p>
            <a:pPr lvl="2" eaLnBrk="1" hangingPunct="1">
              <a:lnSpc>
                <a:spcPct val="90000"/>
              </a:lnSpc>
              <a:buFont typeface="Wingdings" pitchFamily="2" charset="2"/>
              <a:buNone/>
            </a:pPr>
            <a:endParaRPr lang="en-US" sz="20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4988996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1000"/>
                                        <p:tgtEl>
                                          <p:spTgt spid="76802"/>
                                        </p:tgtEl>
                                      </p:cBhvr>
                                    </p:animEffect>
                                    <p:anim calcmode="lin" valueType="num">
                                      <p:cBhvr>
                                        <p:cTn id="8" dur="1000" fill="hold"/>
                                        <p:tgtEl>
                                          <p:spTgt spid="76802"/>
                                        </p:tgtEl>
                                        <p:attrNameLst>
                                          <p:attrName>ppt_x</p:attrName>
                                        </p:attrNameLst>
                                      </p:cBhvr>
                                      <p:tavLst>
                                        <p:tav tm="0">
                                          <p:val>
                                            <p:strVal val="#ppt_x"/>
                                          </p:val>
                                        </p:tav>
                                        <p:tav tm="100000">
                                          <p:val>
                                            <p:strVal val="#ppt_x"/>
                                          </p:val>
                                        </p:tav>
                                      </p:tavLst>
                                    </p:anim>
                                    <p:anim calcmode="lin" valueType="num">
                                      <p:cBhvr>
                                        <p:cTn id="9" dur="898" decel="100000" fill="hold"/>
                                        <p:tgtEl>
                                          <p:spTgt spid="76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6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animEffect transition="in" filter="fade">
                                      <p:cBhvr>
                                        <p:cTn id="15" dur="1000"/>
                                        <p:tgtEl>
                                          <p:spTgt spid="76803">
                                            <p:txEl>
                                              <p:pRg st="0" end="0"/>
                                            </p:txEl>
                                          </p:spTgt>
                                        </p:tgtEl>
                                      </p:cBhvr>
                                    </p:animEffect>
                                    <p:anim calcmode="lin" valueType="num">
                                      <p:cBhvr>
                                        <p:cTn id="16"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6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68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6803">
                                            <p:txEl>
                                              <p:pRg st="1" end="1"/>
                                            </p:txEl>
                                          </p:spTgt>
                                        </p:tgtEl>
                                        <p:attrNameLst>
                                          <p:attrName>style.visibility</p:attrName>
                                        </p:attrNameLst>
                                      </p:cBhvr>
                                      <p:to>
                                        <p:strVal val="visible"/>
                                      </p:to>
                                    </p:set>
                                    <p:animEffect transition="in" filter="fade">
                                      <p:cBhvr>
                                        <p:cTn id="23" dur="1000"/>
                                        <p:tgtEl>
                                          <p:spTgt spid="76803">
                                            <p:txEl>
                                              <p:pRg st="1" end="1"/>
                                            </p:txEl>
                                          </p:spTgt>
                                        </p:tgtEl>
                                      </p:cBhvr>
                                    </p:animEffect>
                                    <p:anim calcmode="lin" valueType="num">
                                      <p:cBhvr>
                                        <p:cTn id="24"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68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68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6803">
                                            <p:txEl>
                                              <p:pRg st="2" end="2"/>
                                            </p:txEl>
                                          </p:spTgt>
                                        </p:tgtEl>
                                        <p:attrNameLst>
                                          <p:attrName>style.visibility</p:attrName>
                                        </p:attrNameLst>
                                      </p:cBhvr>
                                      <p:to>
                                        <p:strVal val="visible"/>
                                      </p:to>
                                    </p:set>
                                    <p:animEffect transition="in" filter="fade">
                                      <p:cBhvr>
                                        <p:cTn id="31" dur="1000"/>
                                        <p:tgtEl>
                                          <p:spTgt spid="76803">
                                            <p:txEl>
                                              <p:pRg st="2" end="2"/>
                                            </p:txEl>
                                          </p:spTgt>
                                        </p:tgtEl>
                                      </p:cBhvr>
                                    </p:animEffect>
                                    <p:anim calcmode="lin" valueType="num">
                                      <p:cBhvr>
                                        <p:cTn id="3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7680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76803">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6803">
                                            <p:txEl>
                                              <p:pRg st="3" end="3"/>
                                            </p:txEl>
                                          </p:spTgt>
                                        </p:tgtEl>
                                        <p:attrNameLst>
                                          <p:attrName>style.visibility</p:attrName>
                                        </p:attrNameLst>
                                      </p:cBhvr>
                                      <p:to>
                                        <p:strVal val="visible"/>
                                      </p:to>
                                    </p:set>
                                    <p:animEffect transition="in" filter="fade">
                                      <p:cBhvr>
                                        <p:cTn id="37" dur="1000"/>
                                        <p:tgtEl>
                                          <p:spTgt spid="76803">
                                            <p:txEl>
                                              <p:pRg st="3" end="3"/>
                                            </p:txEl>
                                          </p:spTgt>
                                        </p:tgtEl>
                                      </p:cBhvr>
                                    </p:animEffect>
                                    <p:anim calcmode="lin" valueType="num">
                                      <p:cBhvr>
                                        <p:cTn id="38"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7680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76803">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76803">
                                            <p:txEl>
                                              <p:pRg st="4" end="4"/>
                                            </p:txEl>
                                          </p:spTgt>
                                        </p:tgtEl>
                                        <p:attrNameLst>
                                          <p:attrName>style.visibility</p:attrName>
                                        </p:attrNameLst>
                                      </p:cBhvr>
                                      <p:to>
                                        <p:strVal val="visible"/>
                                      </p:to>
                                    </p:set>
                                    <p:animEffect transition="in" filter="fade">
                                      <p:cBhvr>
                                        <p:cTn id="43" dur="1000"/>
                                        <p:tgtEl>
                                          <p:spTgt spid="76803">
                                            <p:txEl>
                                              <p:pRg st="4" end="4"/>
                                            </p:txEl>
                                          </p:spTgt>
                                        </p:tgtEl>
                                      </p:cBhvr>
                                    </p:animEffect>
                                    <p:anim calcmode="lin" valueType="num">
                                      <p:cBhvr>
                                        <p:cTn id="44"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7680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76803">
                                            <p:txEl>
                                              <p:pRg st="4" end="4"/>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76803">
                                            <p:txEl>
                                              <p:pRg st="5" end="5"/>
                                            </p:txEl>
                                          </p:spTgt>
                                        </p:tgtEl>
                                        <p:attrNameLst>
                                          <p:attrName>style.visibility</p:attrName>
                                        </p:attrNameLst>
                                      </p:cBhvr>
                                      <p:to>
                                        <p:strVal val="visible"/>
                                      </p:to>
                                    </p:set>
                                    <p:animEffect transition="in" filter="fade">
                                      <p:cBhvr>
                                        <p:cTn id="49" dur="1000"/>
                                        <p:tgtEl>
                                          <p:spTgt spid="76803">
                                            <p:txEl>
                                              <p:pRg st="5" end="5"/>
                                            </p:txEl>
                                          </p:spTgt>
                                        </p:tgtEl>
                                      </p:cBhvr>
                                    </p:animEffect>
                                    <p:anim calcmode="lin" valueType="num">
                                      <p:cBhvr>
                                        <p:cTn id="50"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51" dur="898" decel="100000" fill="hold"/>
                                        <p:tgtEl>
                                          <p:spTgt spid="76803">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898"/>
                                          </p:stCondLst>
                                        </p:cTn>
                                        <p:tgtEl>
                                          <p:spTgt spid="76803">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76803">
                                            <p:txEl>
                                              <p:pRg st="6" end="6"/>
                                            </p:txEl>
                                          </p:spTgt>
                                        </p:tgtEl>
                                        <p:attrNameLst>
                                          <p:attrName>style.visibility</p:attrName>
                                        </p:attrNameLst>
                                      </p:cBhvr>
                                      <p:to>
                                        <p:strVal val="visible"/>
                                      </p:to>
                                    </p:set>
                                    <p:animEffect transition="in" filter="fade">
                                      <p:cBhvr>
                                        <p:cTn id="55" dur="1000"/>
                                        <p:tgtEl>
                                          <p:spTgt spid="76803">
                                            <p:txEl>
                                              <p:pRg st="6" end="6"/>
                                            </p:txEl>
                                          </p:spTgt>
                                        </p:tgtEl>
                                      </p:cBhvr>
                                    </p:animEffect>
                                    <p:anim calcmode="lin" valueType="num">
                                      <p:cBhvr>
                                        <p:cTn id="56"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7680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76803">
                                            <p:txEl>
                                              <p:pRg st="6" end="6"/>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76803">
                                            <p:txEl>
                                              <p:pRg st="7" end="7"/>
                                            </p:txEl>
                                          </p:spTgt>
                                        </p:tgtEl>
                                        <p:attrNameLst>
                                          <p:attrName>style.visibility</p:attrName>
                                        </p:attrNameLst>
                                      </p:cBhvr>
                                      <p:to>
                                        <p:strVal val="visible"/>
                                      </p:to>
                                    </p:set>
                                    <p:animEffect transition="in" filter="fade">
                                      <p:cBhvr>
                                        <p:cTn id="61" dur="1000"/>
                                        <p:tgtEl>
                                          <p:spTgt spid="76803">
                                            <p:txEl>
                                              <p:pRg st="7" end="7"/>
                                            </p:txEl>
                                          </p:spTgt>
                                        </p:tgtEl>
                                      </p:cBhvr>
                                    </p:animEffect>
                                    <p:anim calcmode="lin" valueType="num">
                                      <p:cBhvr>
                                        <p:cTn id="62" dur="10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76803">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7680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Direct Communication / Straight Talk</a:t>
            </a:r>
          </a:p>
        </p:txBody>
      </p:sp>
      <p:sp>
        <p:nvSpPr>
          <p:cNvPr id="36867" name="Rectangle 3"/>
          <p:cNvSpPr>
            <a:spLocks noGrp="1" noChangeArrowheads="1"/>
          </p:cNvSpPr>
          <p:nvPr>
            <p:ph idx="1"/>
          </p:nvPr>
        </p:nvSpPr>
        <p:spPr>
          <a:xfrm>
            <a:off x="847703" y="1857870"/>
            <a:ext cx="6290076" cy="3294576"/>
          </a:xfrm>
        </p:spPr>
        <p:txBody>
          <a:bodyPr>
            <a:normAutofit/>
          </a:bodyPr>
          <a:lstStyle/>
          <a:p>
            <a:pPr eaLnBrk="1" hangingPunct="1">
              <a:spcBef>
                <a:spcPts val="0"/>
              </a:spcBef>
            </a:pPr>
            <a:r>
              <a:rPr lang="en-US" sz="1800" dirty="0">
                <a:ea typeface="ＭＳ Ｐゴシック" pitchFamily="34" charset="-128"/>
              </a:rPr>
              <a:t>Telling the truth; being candid</a:t>
            </a:r>
          </a:p>
          <a:p>
            <a:pPr eaLnBrk="1" hangingPunct="1">
              <a:spcBef>
                <a:spcPts val="0"/>
              </a:spcBef>
            </a:pPr>
            <a:r>
              <a:rPr lang="en-US" sz="1800" dirty="0">
                <a:ea typeface="ＭＳ Ｐゴシック" pitchFamily="34" charset="-128"/>
              </a:rPr>
              <a:t>Reveals your inner thoughts &amp; perceptions</a:t>
            </a:r>
          </a:p>
          <a:p>
            <a:pPr eaLnBrk="1" hangingPunct="1">
              <a:spcBef>
                <a:spcPts val="0"/>
              </a:spcBef>
            </a:pPr>
            <a:r>
              <a:rPr lang="en-US" sz="1800" dirty="0">
                <a:ea typeface="ＭＳ Ｐゴシック" pitchFamily="34" charset="-128"/>
              </a:rPr>
              <a:t>Identifying mismatches between what is said and what is known</a:t>
            </a:r>
          </a:p>
          <a:p>
            <a:pPr eaLnBrk="1" hangingPunct="1">
              <a:spcBef>
                <a:spcPts val="0"/>
              </a:spcBef>
            </a:pPr>
            <a:r>
              <a:rPr lang="en-US" sz="1800" dirty="0">
                <a:ea typeface="ＭＳ Ｐゴシック" pitchFamily="34" charset="-128"/>
              </a:rPr>
              <a:t>Challenges distortions; identifies gaps</a:t>
            </a:r>
          </a:p>
          <a:p>
            <a:pPr eaLnBrk="1" hangingPunct="1">
              <a:spcBef>
                <a:spcPts val="0"/>
              </a:spcBef>
            </a:pPr>
            <a:r>
              <a:rPr lang="en-US" sz="1800" dirty="0">
                <a:ea typeface="ＭＳ Ｐゴシック" pitchFamily="34" charset="-128"/>
              </a:rPr>
              <a:t>No put-downs or </a:t>
            </a:r>
            <a:r>
              <a:rPr lang="ja-JP" altLang="en-US" sz="1800" dirty="0">
                <a:ea typeface="ＭＳ Ｐゴシック" pitchFamily="34" charset="-128"/>
              </a:rPr>
              <a:t>“</a:t>
            </a:r>
            <a:r>
              <a:rPr lang="en-US" altLang="ja-JP" sz="1800" dirty="0">
                <a:ea typeface="ＭＳ Ｐゴシック" pitchFamily="34" charset="-128"/>
              </a:rPr>
              <a:t>make-wrongs</a:t>
            </a:r>
            <a:r>
              <a:rPr lang="ja-JP" altLang="en-US" sz="1800" dirty="0">
                <a:ea typeface="ＭＳ Ｐゴシック" pitchFamily="34" charset="-128"/>
              </a:rPr>
              <a:t>”</a:t>
            </a:r>
            <a:endParaRPr lang="en-US" altLang="ja-JP" sz="1800" dirty="0">
              <a:ea typeface="ＭＳ Ｐゴシック" pitchFamily="34" charset="-128"/>
            </a:endParaRPr>
          </a:p>
          <a:p>
            <a:pPr eaLnBrk="1" hangingPunct="1"/>
            <a:endParaRPr lang="en-US" dirty="0">
              <a:ea typeface="ＭＳ Ｐゴシック" pitchFamily="34" charset="-128"/>
            </a:endParaRPr>
          </a:p>
        </p:txBody>
      </p:sp>
      <p:pic>
        <p:nvPicPr>
          <p:cNvPr id="2" name="Picture 1" descr="3D Team Leadership Arrow Concept | Linkware Freebie Image us ..."/>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09481" y="3101454"/>
            <a:ext cx="2706987" cy="2706987"/>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553939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wipe(left)">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wipe(left)">
                                      <p:cBhvr>
                                        <p:cTn id="17" dur="500"/>
                                        <p:tgtEl>
                                          <p:spTgt spid="368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wipe(left)">
                                      <p:cBhvr>
                                        <p:cTn id="22" dur="500"/>
                                        <p:tgtEl>
                                          <p:spTgt spid="368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wipe(left)">
                                      <p:cBhvr>
                                        <p:cTn id="27" dur="500"/>
                                        <p:tgtEl>
                                          <p:spTgt spid="368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7">
                                            <p:txEl>
                                              <p:pRg st="4" end="4"/>
                                            </p:txEl>
                                          </p:spTgt>
                                        </p:tgtEl>
                                        <p:attrNameLst>
                                          <p:attrName>style.visibility</p:attrName>
                                        </p:attrNameLst>
                                      </p:cBhvr>
                                      <p:to>
                                        <p:strVal val="visible"/>
                                      </p:to>
                                    </p:set>
                                    <p:animEffect transition="in" filter="wipe(left)">
                                      <p:cBhvr>
                                        <p:cTn id="32"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868363" y="1600200"/>
            <a:ext cx="7137400" cy="4876800"/>
          </a:xfrm>
        </p:spPr>
        <p:txBody>
          <a:bodyPr/>
          <a:lstStyle/>
          <a:p>
            <a:pPr eaLnBrk="1" hangingPunct="1">
              <a:buFont typeface="Wingdings" pitchFamily="2" charset="2"/>
              <a:buNone/>
            </a:pPr>
            <a:endParaRPr lang="en-US" dirty="0">
              <a:ea typeface="ＭＳ Ｐゴシック" pitchFamily="34" charset="-128"/>
            </a:endParaRPr>
          </a:p>
          <a:p>
            <a:pPr algn="r" eaLnBrk="1" hangingPunct="1">
              <a:buFont typeface="Wingdings" pitchFamily="2" charset="2"/>
              <a:buNone/>
            </a:pPr>
            <a:r>
              <a:rPr lang="ja-JP" altLang="en-US" sz="2800" dirty="0">
                <a:latin typeface="+mj-lt"/>
                <a:ea typeface="ＭＳ Ｐゴシック" pitchFamily="34" charset="-128"/>
              </a:rPr>
              <a:t>“</a:t>
            </a:r>
            <a:r>
              <a:rPr lang="en-US" altLang="ja-JP" sz="2800" dirty="0">
                <a:latin typeface="+mj-lt"/>
                <a:ea typeface="ＭＳ Ｐゴシック" pitchFamily="34" charset="-128"/>
              </a:rPr>
              <a:t>Courageous speech </a:t>
            </a:r>
          </a:p>
          <a:p>
            <a:pPr algn="r" eaLnBrk="1" hangingPunct="1">
              <a:buFont typeface="Wingdings" pitchFamily="2" charset="2"/>
              <a:buNone/>
            </a:pPr>
            <a:r>
              <a:rPr lang="en-US" altLang="ja-JP" sz="2800" dirty="0">
                <a:latin typeface="+mj-lt"/>
                <a:ea typeface="ＭＳ Ｐゴシック" pitchFamily="34" charset="-128"/>
              </a:rPr>
              <a:t>has always held us in awe.</a:t>
            </a:r>
            <a:r>
              <a:rPr lang="ja-JP" altLang="en-US" sz="2800" dirty="0">
                <a:latin typeface="+mj-lt"/>
                <a:ea typeface="ＭＳ Ｐゴシック" pitchFamily="34" charset="-128"/>
              </a:rPr>
              <a:t>”</a:t>
            </a:r>
            <a:r>
              <a:rPr lang="en-US" altLang="ja-JP" sz="2800" dirty="0">
                <a:latin typeface="+mj-lt"/>
                <a:ea typeface="ＭＳ Ｐゴシック" pitchFamily="34" charset="-128"/>
              </a:rPr>
              <a:t> </a:t>
            </a:r>
          </a:p>
          <a:p>
            <a:pPr eaLnBrk="1" hangingPunct="1">
              <a:buFont typeface="Wingdings" pitchFamily="2" charset="2"/>
              <a:buNone/>
            </a:pPr>
            <a:endParaRPr lang="en-US" sz="2800" b="1" i="1" dirty="0">
              <a:latin typeface="+mj-lt"/>
              <a:ea typeface="ＭＳ Ｐゴシック" pitchFamily="34" charset="-128"/>
            </a:endParaRPr>
          </a:p>
          <a:p>
            <a:pPr algn="r" eaLnBrk="1" hangingPunct="1">
              <a:lnSpc>
                <a:spcPct val="100000"/>
              </a:lnSpc>
              <a:spcBef>
                <a:spcPts val="0"/>
              </a:spcBef>
              <a:buFont typeface="Wingdings" pitchFamily="2" charset="2"/>
              <a:buNone/>
            </a:pPr>
            <a:r>
              <a:rPr lang="en-US" sz="1800" dirty="0">
                <a:ea typeface="ＭＳ Ｐゴシック" pitchFamily="34" charset="-128"/>
              </a:rPr>
              <a:t>David Whyte</a:t>
            </a:r>
          </a:p>
          <a:p>
            <a:pPr algn="r" eaLnBrk="1" hangingPunct="1">
              <a:lnSpc>
                <a:spcPct val="100000"/>
              </a:lnSpc>
              <a:spcBef>
                <a:spcPts val="0"/>
              </a:spcBef>
              <a:buFont typeface="Wingdings" pitchFamily="2" charset="2"/>
              <a:buNone/>
            </a:pPr>
            <a:r>
              <a:rPr lang="en-US" sz="1800" i="1" u="sng" dirty="0">
                <a:ea typeface="ＭＳ Ｐゴシック" pitchFamily="34" charset="-128"/>
              </a:rPr>
              <a:t>The Heart Aroused</a:t>
            </a:r>
          </a:p>
          <a:p>
            <a:pPr algn="r" eaLnBrk="1" hangingPunct="1">
              <a:lnSpc>
                <a:spcPct val="100000"/>
              </a:lnSpc>
              <a:spcBef>
                <a:spcPts val="0"/>
              </a:spcBef>
              <a:buFont typeface="Wingdings" pitchFamily="2" charset="2"/>
              <a:buNone/>
            </a:pPr>
            <a:r>
              <a:rPr lang="en-US" b="1" i="1" u="sng" dirty="0">
                <a:ea typeface="ＭＳ Ｐゴシック" pitchFamily="34" charset="-128"/>
              </a:rPr>
              <a:t> </a:t>
            </a:r>
            <a:endParaRPr lang="en-US" sz="4000" b="1" i="1" dirty="0">
              <a:ea typeface="ＭＳ Ｐゴシック" pitchFamily="34" charset="-128"/>
            </a:endParaRPr>
          </a:p>
        </p:txBody>
      </p:sp>
      <p:pic>
        <p:nvPicPr>
          <p:cNvPr id="2" name="Picture 1" descr="&lt;strong&gt;Microphone&lt;/strong&gt; in a fist by worke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546" y="2495616"/>
            <a:ext cx="2988860" cy="3433826"/>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30776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Straight Talk Scenario</a:t>
            </a:r>
          </a:p>
        </p:txBody>
      </p:sp>
      <p:sp>
        <p:nvSpPr>
          <p:cNvPr id="3" name="Text Placeholder 2"/>
          <p:cNvSpPr>
            <a:spLocks noGrp="1"/>
          </p:cNvSpPr>
          <p:nvPr>
            <p:ph type="body" idx="1"/>
          </p:nvPr>
        </p:nvSpPr>
        <p:spPr/>
        <p:txBody>
          <a:bodyPr>
            <a:normAutofit/>
          </a:bodyPr>
          <a:lstStyle/>
          <a:p>
            <a:r>
              <a:rPr lang="en-US" sz="2000" dirty="0">
                <a:solidFill>
                  <a:schemeClr val="accent1"/>
                </a:solidFill>
              </a:rPr>
              <a:t>Read the situation report and discuss in your assigned groups</a:t>
            </a: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569681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Would You Do?</a:t>
            </a:r>
          </a:p>
        </p:txBody>
      </p:sp>
      <p:sp>
        <p:nvSpPr>
          <p:cNvPr id="120835" name="Rectangle 3"/>
          <p:cNvSpPr>
            <a:spLocks noGrp="1" noChangeArrowheads="1"/>
          </p:cNvSpPr>
          <p:nvPr>
            <p:ph idx="1"/>
          </p:nvPr>
        </p:nvSpPr>
        <p:spPr/>
        <p:txBody>
          <a:bodyPr>
            <a:noAutofit/>
          </a:bodyPr>
          <a:lstStyle/>
          <a:p>
            <a:pPr marL="0" indent="0" eaLnBrk="1" hangingPunct="1">
              <a:spcBef>
                <a:spcPts val="0"/>
              </a:spcBef>
              <a:buFont typeface="Arial" pitchFamily="34" charset="0"/>
              <a:buNone/>
            </a:pPr>
            <a:r>
              <a:rPr lang="en-US" sz="1800" dirty="0">
                <a:ea typeface="ＭＳ Ｐゴシック" pitchFamily="34" charset="-128"/>
              </a:rPr>
              <a:t>One of your coworkers, a Vice President, comes to you with a problem. She recently received a promotion, and is relatively new to this level of leadership. </a:t>
            </a:r>
          </a:p>
          <a:p>
            <a:pPr marL="0" indent="0" eaLnBrk="1" hangingPunct="1">
              <a:spcBef>
                <a:spcPts val="0"/>
              </a:spcBef>
              <a:buFont typeface="Arial" pitchFamily="34" charset="0"/>
              <a:buNone/>
            </a:pPr>
            <a:endParaRPr lang="en-US" sz="1800" dirty="0">
              <a:ea typeface="ＭＳ Ｐゴシック" pitchFamily="34" charset="-128"/>
            </a:endParaRPr>
          </a:p>
          <a:p>
            <a:pPr marL="0" indent="0" eaLnBrk="1" hangingPunct="1">
              <a:spcBef>
                <a:spcPts val="0"/>
              </a:spcBef>
              <a:buFont typeface="Arial" pitchFamily="34" charset="0"/>
              <a:buNone/>
            </a:pPr>
            <a:r>
              <a:rPr lang="en-US" sz="1800" dirty="0">
                <a:ea typeface="ＭＳ Ｐゴシック" pitchFamily="34" charset="-128"/>
              </a:rPr>
              <a:t>She tells you about an individual on her team who is not performing. This individual was a member of the team before her promotion, and she was acutely aware of the problem before becoming VP. Everyone else on the team is aware of the problem as well, and it is significantly hurting morale. </a:t>
            </a:r>
          </a:p>
          <a:p>
            <a:pPr marL="0" indent="0" eaLnBrk="1" hangingPunct="1">
              <a:spcBef>
                <a:spcPts val="0"/>
              </a:spcBef>
              <a:buFont typeface="Arial" pitchFamily="34" charset="0"/>
              <a:buNone/>
            </a:pPr>
            <a:endParaRPr lang="en-US" sz="18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
        <p:nvSpPr>
          <p:cNvPr id="5" name="TextBox 4"/>
          <p:cNvSpPr txBox="1"/>
          <p:nvPr/>
        </p:nvSpPr>
        <p:spPr>
          <a:xfrm>
            <a:off x="558242" y="6178853"/>
            <a:ext cx="4790364" cy="253916"/>
          </a:xfrm>
          <a:prstGeom prst="rect">
            <a:avLst/>
          </a:prstGeom>
          <a:noFill/>
        </p:spPr>
        <p:txBody>
          <a:bodyPr wrap="square" rtlCol="0">
            <a:spAutoFit/>
          </a:bodyPr>
          <a:lstStyle/>
          <a:p>
            <a:pPr algn="l"/>
            <a:r>
              <a:rPr lang="en-US" sz="1050" dirty="0"/>
              <a:t>Case Study © 2012 Dr. Laura Belsten and ISEI</a:t>
            </a:r>
            <a:r>
              <a:rPr lang="en-US" sz="1050" baseline="30000" dirty="0"/>
              <a:t>®</a:t>
            </a:r>
            <a:endParaRPr lang="en-US" sz="1050" dirty="0"/>
          </a:p>
        </p:txBody>
      </p:sp>
    </p:spTree>
    <p:extLst>
      <p:ext uri="{BB962C8B-B14F-4D97-AF65-F5344CB8AC3E}">
        <p14:creationId xmlns:p14="http://schemas.microsoft.com/office/powerpoint/2010/main" val="79383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a:t>
            </a:r>
          </a:p>
        </p:txBody>
      </p:sp>
      <p:sp>
        <p:nvSpPr>
          <p:cNvPr id="3" name="Content Placeholder 2"/>
          <p:cNvSpPr>
            <a:spLocks noGrp="1"/>
          </p:cNvSpPr>
          <p:nvPr>
            <p:ph idx="1"/>
          </p:nvPr>
        </p:nvSpPr>
        <p:spPr/>
        <p:txBody>
          <a:bodyPr>
            <a:normAutofit fontScale="92500" lnSpcReduction="20000"/>
          </a:bodyPr>
          <a:lstStyle/>
          <a:p>
            <a:pPr marL="0" indent="0">
              <a:spcBef>
                <a:spcPts val="0"/>
              </a:spcBef>
              <a:buNone/>
            </a:pPr>
            <a:r>
              <a:rPr lang="en-US" sz="1900" dirty="0">
                <a:ea typeface="ＭＳ Ｐゴシック" pitchFamily="34" charset="-128"/>
              </a:rPr>
              <a:t>Her team is expecting her to take action to resolve the issue with the problem employee. After all, she was the one to receive the promotion. She is their last hope.</a:t>
            </a:r>
          </a:p>
          <a:p>
            <a:pPr marL="0" indent="0">
              <a:spcBef>
                <a:spcPts val="0"/>
              </a:spcBef>
              <a:buNone/>
            </a:pPr>
            <a:endParaRPr lang="en-US" sz="1900" dirty="0">
              <a:ea typeface="ＭＳ Ｐゴシック" pitchFamily="34" charset="-128"/>
            </a:endParaRPr>
          </a:p>
          <a:p>
            <a:pPr marL="0" indent="0">
              <a:spcBef>
                <a:spcPts val="0"/>
              </a:spcBef>
              <a:buNone/>
            </a:pPr>
            <a:r>
              <a:rPr lang="en-US" sz="1900" dirty="0">
                <a:ea typeface="ＭＳ Ｐゴシック" pitchFamily="34" charset="-128"/>
              </a:rPr>
              <a:t>A lack of action on her part will further the downward spiral in morale, possibly result in the loss of valuable talent, and seriously damage her credibility as a leader.</a:t>
            </a:r>
          </a:p>
          <a:p>
            <a:pPr marL="0" indent="0">
              <a:spcBef>
                <a:spcPts val="0"/>
              </a:spcBef>
              <a:buNone/>
            </a:pPr>
            <a:endParaRPr lang="en-US" sz="1900" dirty="0">
              <a:ea typeface="ＭＳ Ｐゴシック" pitchFamily="34" charset="-128"/>
            </a:endParaRPr>
          </a:p>
          <a:p>
            <a:pPr marL="0" indent="0">
              <a:spcBef>
                <a:spcPts val="0"/>
              </a:spcBef>
              <a:buNone/>
            </a:pPr>
            <a:r>
              <a:rPr lang="en-US" sz="1900" dirty="0">
                <a:ea typeface="ＭＳ Ｐゴシック" pitchFamily="34" charset="-128"/>
              </a:rPr>
              <a:t>How will you coach her?  In addition to deep, respectful listening and smart questions, demonstrate your skills of </a:t>
            </a:r>
            <a:r>
              <a:rPr lang="ja-JP" altLang="en-US" sz="1900" dirty="0">
                <a:ea typeface="ＭＳ Ｐゴシック" pitchFamily="34" charset="-128"/>
              </a:rPr>
              <a:t>“</a:t>
            </a:r>
            <a:r>
              <a:rPr lang="en-US" altLang="ja-JP" sz="1900" dirty="0">
                <a:ea typeface="ＭＳ Ｐゴシック" pitchFamily="34" charset="-128"/>
              </a:rPr>
              <a:t>Straight Talk.</a:t>
            </a:r>
            <a:r>
              <a:rPr lang="ja-JP" altLang="en-US" sz="1900" dirty="0">
                <a:ea typeface="ＭＳ Ｐゴシック" pitchFamily="34" charset="-128"/>
              </a:rPr>
              <a:t>”</a:t>
            </a:r>
            <a:endParaRPr lang="en-US" sz="1900" dirty="0">
              <a:ea typeface="ＭＳ Ｐゴシック" pitchFamily="34" charset="-128"/>
            </a:endParaRPr>
          </a:p>
          <a:p>
            <a:pPr marL="0" indent="0">
              <a:buNone/>
            </a:pPr>
            <a:endParaRPr lang="en-US" dirty="0"/>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
        <p:nvSpPr>
          <p:cNvPr id="5" name="TextBox 4"/>
          <p:cNvSpPr txBox="1"/>
          <p:nvPr/>
        </p:nvSpPr>
        <p:spPr>
          <a:xfrm>
            <a:off x="558242" y="6178853"/>
            <a:ext cx="4790364" cy="253916"/>
          </a:xfrm>
          <a:prstGeom prst="rect">
            <a:avLst/>
          </a:prstGeom>
          <a:noFill/>
        </p:spPr>
        <p:txBody>
          <a:bodyPr wrap="square" rtlCol="0">
            <a:spAutoFit/>
          </a:bodyPr>
          <a:lstStyle/>
          <a:p>
            <a:pPr algn="l"/>
            <a:r>
              <a:rPr lang="en-US" sz="1050" dirty="0"/>
              <a:t>Case Study © 2012 Dr. Laura Belsten and ISEI</a:t>
            </a:r>
            <a:r>
              <a:rPr lang="en-US" sz="1050" baseline="30000" dirty="0"/>
              <a:t>®</a:t>
            </a:r>
            <a:endParaRPr lang="en-US" sz="1050" dirty="0"/>
          </a:p>
        </p:txBody>
      </p:sp>
    </p:spTree>
    <p:extLst>
      <p:ext uri="{BB962C8B-B14F-4D97-AF65-F5344CB8AC3E}">
        <p14:creationId xmlns:p14="http://schemas.microsoft.com/office/powerpoint/2010/main" val="144523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4716" y="1129513"/>
            <a:ext cx="5033281" cy="1924208"/>
          </a:xfrm>
        </p:spPr>
        <p:txBody>
          <a:bodyPr/>
          <a:lstStyle/>
          <a:p>
            <a:pPr algn="r">
              <a:defRPr/>
            </a:pPr>
            <a:r>
              <a:rPr lang="en-US" sz="2000" dirty="0">
                <a:solidFill>
                  <a:schemeClr val="accent1"/>
                </a:solidFill>
                <a:ea typeface="+mj-ea"/>
                <a:cs typeface="+mj-cs"/>
              </a:rPr>
              <a:t>Jack Welch</a:t>
            </a:r>
            <a:br>
              <a:rPr lang="en-US" sz="2000" dirty="0">
                <a:solidFill>
                  <a:schemeClr val="accent1"/>
                </a:solidFill>
                <a:ea typeface="+mj-ea"/>
                <a:cs typeface="+mj-cs"/>
              </a:rPr>
            </a:br>
            <a:r>
              <a:rPr lang="en-US" sz="2000" dirty="0">
                <a:solidFill>
                  <a:schemeClr val="accent1"/>
                </a:solidFill>
              </a:rPr>
              <a:t>CEO of General Electric</a:t>
            </a:r>
            <a:br>
              <a:rPr lang="en-US" sz="2000" dirty="0">
                <a:solidFill>
                  <a:schemeClr val="accent1"/>
                </a:solidFill>
              </a:rPr>
            </a:br>
            <a:r>
              <a:rPr lang="en-US" sz="2000" dirty="0">
                <a:solidFill>
                  <a:schemeClr val="accent1"/>
                </a:solidFill>
              </a:rPr>
              <a:t>1981 - 2001</a:t>
            </a:r>
            <a:endParaRPr lang="en-US" dirty="0">
              <a:solidFill>
                <a:schemeClr val="accent1"/>
              </a:solidFill>
            </a:endParaRPr>
          </a:p>
        </p:txBody>
      </p:sp>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13852" r="13852"/>
          <a:stretch>
            <a:fillRect/>
          </a:stretch>
        </p:blipFill>
        <p:spPr/>
      </p:pic>
      <p:sp>
        <p:nvSpPr>
          <p:cNvPr id="11" name="Content Placeholder 10"/>
          <p:cNvSpPr>
            <a:spLocks noGrp="1"/>
          </p:cNvSpPr>
          <p:nvPr>
            <p:ph type="body" sz="half" idx="2"/>
          </p:nvPr>
        </p:nvSpPr>
        <p:spPr>
          <a:xfrm>
            <a:off x="846186" y="3053722"/>
            <a:ext cx="4384865" cy="2552994"/>
          </a:xfrm>
        </p:spPr>
        <p:txBody>
          <a:bodyPr>
            <a:normAutofit fontScale="92500" lnSpcReduction="10000"/>
          </a:bodyPr>
          <a:lstStyle/>
          <a:p>
            <a:pPr marL="0" indent="0" algn="r" eaLnBrk="1" hangingPunct="1">
              <a:spcBef>
                <a:spcPts val="0"/>
              </a:spcBef>
              <a:buFont typeface="Arial" pitchFamily="34" charset="0"/>
              <a:buNone/>
            </a:pPr>
            <a:r>
              <a:rPr lang="en-US" altLang="en-US" sz="1600" dirty="0">
                <a:solidFill>
                  <a:srgbClr val="376092"/>
                </a:solidFill>
                <a:ea typeface="ＭＳ Ｐゴシック" pitchFamily="34" charset="-128"/>
              </a:rPr>
              <a:t>“</a:t>
            </a:r>
            <a:r>
              <a:rPr lang="en-US" altLang="ja-JP" sz="1600" dirty="0">
                <a:ea typeface="ＭＳ Ｐゴシック" pitchFamily="34" charset="-128"/>
              </a:rPr>
              <a:t>Being a leader changes everything.  Before you are a leader, success is all about you.  It</a:t>
            </a:r>
            <a:r>
              <a:rPr lang="en-US" altLang="en-US" sz="1600" dirty="0">
                <a:ea typeface="ＭＳ Ｐゴシック" pitchFamily="34" charset="-128"/>
              </a:rPr>
              <a:t>’</a:t>
            </a:r>
            <a:r>
              <a:rPr lang="en-US" altLang="ja-JP" sz="1600" dirty="0">
                <a:ea typeface="ＭＳ Ｐゴシック" pitchFamily="34" charset="-128"/>
              </a:rPr>
              <a:t>s about your performance, your contributions.  It</a:t>
            </a:r>
            <a:r>
              <a:rPr lang="en-US" altLang="en-US" sz="1600" dirty="0">
                <a:ea typeface="ＭＳ Ｐゴシック" pitchFamily="34" charset="-128"/>
              </a:rPr>
              <a:t>’</a:t>
            </a:r>
            <a:r>
              <a:rPr lang="en-US" altLang="ja-JP" sz="1600" dirty="0">
                <a:ea typeface="ＭＳ Ｐゴシック" pitchFamily="34" charset="-128"/>
              </a:rPr>
              <a:t>s about getting called upon and having the right answers.  When you become a leader, success is all about growing others.  Your success as a leader comes not from what you do but from the reflected glory of the people you lead.</a:t>
            </a:r>
            <a:r>
              <a:rPr lang="en-US" altLang="en-US" sz="1600" dirty="0">
                <a:ea typeface="ＭＳ Ｐゴシック" pitchFamily="34" charset="-128"/>
              </a:rPr>
              <a:t>”</a:t>
            </a:r>
            <a:r>
              <a:rPr lang="en-US" altLang="ja-JP" sz="1600" dirty="0">
                <a:ea typeface="ＭＳ Ｐゴシック" pitchFamily="34" charset="-128"/>
              </a:rPr>
              <a:t> </a:t>
            </a:r>
            <a:endParaRPr lang="en-US" sz="16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779812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 Communication Model</a:t>
            </a:r>
          </a:p>
        </p:txBody>
      </p:sp>
      <p:sp>
        <p:nvSpPr>
          <p:cNvPr id="3" name="Content Placeholder 2"/>
          <p:cNvSpPr>
            <a:spLocks noGrp="1"/>
          </p:cNvSpPr>
          <p:nvPr>
            <p:ph idx="1"/>
          </p:nvPr>
        </p:nvSpPr>
        <p:spPr>
          <a:xfrm>
            <a:off x="847703" y="1811492"/>
            <a:ext cx="7202456" cy="3702204"/>
          </a:xfrm>
        </p:spPr>
        <p:txBody>
          <a:bodyPr>
            <a:noAutofit/>
          </a:bodyPr>
          <a:lstStyle/>
          <a:p>
            <a:r>
              <a:rPr lang="en-US" sz="1800" dirty="0"/>
              <a:t>The following communication structure will help you to conduct meaningful conversations that make a big difference. </a:t>
            </a:r>
          </a:p>
          <a:p>
            <a:r>
              <a:rPr lang="en-US" sz="1800" dirty="0"/>
              <a:t>Hundreds of leaders have used this structure with great success. You can too.</a:t>
            </a:r>
          </a:p>
          <a:p>
            <a:r>
              <a:rPr lang="en-US" sz="1800" dirty="0"/>
              <a:t>The format consists of four main elements:</a:t>
            </a:r>
          </a:p>
          <a:p>
            <a:pPr lvl="1"/>
            <a:r>
              <a:rPr lang="en-US" sz="1800" dirty="0"/>
              <a:t>Opening Statement</a:t>
            </a:r>
          </a:p>
          <a:p>
            <a:pPr lvl="1"/>
            <a:r>
              <a:rPr lang="en-US" sz="1800" dirty="0"/>
              <a:t>Observation</a:t>
            </a:r>
          </a:p>
          <a:p>
            <a:pPr lvl="1"/>
            <a:r>
              <a:rPr lang="en-US" sz="1800" dirty="0"/>
              <a:t>Impact</a:t>
            </a:r>
          </a:p>
          <a:p>
            <a:pPr lvl="1"/>
            <a:r>
              <a:rPr lang="en-US" sz="1800" dirty="0"/>
              <a:t>Request</a:t>
            </a:r>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73267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Communication Model</a:t>
            </a:r>
          </a:p>
        </p:txBody>
      </p:sp>
      <p:sp>
        <p:nvSpPr>
          <p:cNvPr id="3" name="Content Placeholder 2"/>
          <p:cNvSpPr>
            <a:spLocks noGrp="1"/>
          </p:cNvSpPr>
          <p:nvPr>
            <p:ph idx="1"/>
          </p:nvPr>
        </p:nvSpPr>
        <p:spPr>
          <a:xfrm>
            <a:off x="847703" y="1815153"/>
            <a:ext cx="7202456" cy="3794078"/>
          </a:xfrm>
        </p:spPr>
        <p:txBody>
          <a:bodyPr>
            <a:normAutofit/>
          </a:bodyPr>
          <a:lstStyle/>
          <a:p>
            <a:pPr marL="342900" indent="-342900">
              <a:lnSpc>
                <a:spcPct val="130000"/>
              </a:lnSpc>
              <a:spcBef>
                <a:spcPts val="0"/>
              </a:spcBef>
              <a:buFont typeface="+mj-lt"/>
              <a:buAutoNum type="arabicPeriod"/>
            </a:pPr>
            <a:r>
              <a:rPr lang="en-US" sz="1800" b="1" dirty="0"/>
              <a:t>Opening Statement</a:t>
            </a:r>
            <a:endParaRPr lang="en-US" sz="1800" dirty="0"/>
          </a:p>
          <a:p>
            <a:pPr marL="342900" lvl="1" indent="0">
              <a:lnSpc>
                <a:spcPct val="130000"/>
              </a:lnSpc>
              <a:spcBef>
                <a:spcPts val="0"/>
              </a:spcBef>
              <a:buNone/>
            </a:pPr>
            <a:r>
              <a:rPr lang="en-US" sz="1650" dirty="0"/>
              <a:t>	‘‘I want to talk to you about </a:t>
            </a:r>
            <a:r>
              <a:rPr lang="en-US" sz="1650" i="1" dirty="0"/>
              <a:t>(the category of performance)</a:t>
            </a:r>
            <a:r>
              <a:rPr lang="en-US" sz="1650" dirty="0"/>
              <a:t>.’’</a:t>
            </a:r>
          </a:p>
          <a:p>
            <a:pPr marL="342900" indent="-342900">
              <a:lnSpc>
                <a:spcPct val="130000"/>
              </a:lnSpc>
              <a:spcBef>
                <a:spcPts val="0"/>
              </a:spcBef>
              <a:buFont typeface="+mj-lt"/>
              <a:buAutoNum type="arabicPeriod"/>
            </a:pPr>
            <a:r>
              <a:rPr lang="en-US" sz="1800" b="1" dirty="0"/>
              <a:t>Observation</a:t>
            </a:r>
            <a:endParaRPr lang="en-US" sz="1800" dirty="0"/>
          </a:p>
          <a:p>
            <a:pPr marL="342900" lvl="1" indent="0">
              <a:lnSpc>
                <a:spcPct val="130000"/>
              </a:lnSpc>
              <a:spcBef>
                <a:spcPts val="0"/>
              </a:spcBef>
              <a:buNone/>
            </a:pPr>
            <a:r>
              <a:rPr lang="en-US" sz="1650" dirty="0"/>
              <a:t>	‘‘I’ve observed </a:t>
            </a:r>
            <a:r>
              <a:rPr lang="en-US" sz="1650" i="1" dirty="0"/>
              <a:t>(describe the performance or behavior).</a:t>
            </a:r>
            <a:r>
              <a:rPr lang="en-US" sz="1650" dirty="0"/>
              <a:t>’’</a:t>
            </a:r>
          </a:p>
          <a:p>
            <a:pPr marL="342900" indent="-342900">
              <a:lnSpc>
                <a:spcPct val="130000"/>
              </a:lnSpc>
              <a:spcBef>
                <a:spcPts val="0"/>
              </a:spcBef>
              <a:buFont typeface="+mj-lt"/>
              <a:buAutoNum type="arabicPeriod"/>
            </a:pPr>
            <a:r>
              <a:rPr lang="en-US" sz="1800" b="1" dirty="0"/>
              <a:t>Impact</a:t>
            </a:r>
            <a:endParaRPr lang="en-US" sz="1800" dirty="0"/>
          </a:p>
          <a:p>
            <a:pPr marL="0" indent="0">
              <a:lnSpc>
                <a:spcPct val="130000"/>
              </a:lnSpc>
              <a:spcBef>
                <a:spcPts val="0"/>
              </a:spcBef>
              <a:buNone/>
            </a:pPr>
            <a:r>
              <a:rPr lang="en-US" sz="1800" dirty="0"/>
              <a:t>	</a:t>
            </a:r>
            <a:r>
              <a:rPr lang="en-US" sz="1600" dirty="0"/>
              <a:t>‘‘The impact is </a:t>
            </a:r>
            <a:r>
              <a:rPr lang="en-US" sz="1600" i="1" dirty="0"/>
              <a:t>(describe the impact on the people or 	 	the job being done)</a:t>
            </a:r>
            <a:r>
              <a:rPr lang="en-US" sz="1600" dirty="0"/>
              <a:t>.’’</a:t>
            </a:r>
          </a:p>
          <a:p>
            <a:pPr marL="342900" indent="-342900">
              <a:lnSpc>
                <a:spcPct val="130000"/>
              </a:lnSpc>
              <a:spcBef>
                <a:spcPts val="0"/>
              </a:spcBef>
              <a:buFont typeface="+mj-lt"/>
              <a:buAutoNum type="arabicPeriod" startAt="4"/>
            </a:pPr>
            <a:r>
              <a:rPr lang="en-US" sz="1800" b="1" dirty="0"/>
              <a:t>Request</a:t>
            </a:r>
            <a:endParaRPr lang="en-US" sz="1800" dirty="0"/>
          </a:p>
          <a:p>
            <a:pPr marL="0" indent="0">
              <a:lnSpc>
                <a:spcPct val="130000"/>
              </a:lnSpc>
              <a:spcBef>
                <a:spcPts val="0"/>
              </a:spcBef>
              <a:buNone/>
            </a:pPr>
            <a:r>
              <a:rPr lang="en-US" sz="1800" dirty="0"/>
              <a:t>	</a:t>
            </a:r>
            <a:r>
              <a:rPr lang="en-US" sz="1600" dirty="0"/>
              <a:t>‘‘From now on, I’d like you to </a:t>
            </a:r>
            <a:r>
              <a:rPr lang="en-US" sz="1600" i="1" dirty="0"/>
              <a:t>(describe how to improve  	performance/behavior)</a:t>
            </a:r>
            <a:r>
              <a:rPr lang="en-US" sz="1600" dirty="0"/>
              <a:t>.’’ </a:t>
            </a:r>
            <a:endParaRPr lang="en-US" sz="1800" dirty="0"/>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16103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Straight Talk: How to do it</a:t>
            </a:r>
          </a:p>
        </p:txBody>
      </p:sp>
      <p:sp>
        <p:nvSpPr>
          <p:cNvPr id="38915" name="Rectangle 3"/>
          <p:cNvSpPr>
            <a:spLocks noGrp="1" noChangeArrowheads="1"/>
          </p:cNvSpPr>
          <p:nvPr>
            <p:ph idx="1"/>
          </p:nvPr>
        </p:nvSpPr>
        <p:spPr>
          <a:xfrm>
            <a:off x="847703" y="2002560"/>
            <a:ext cx="7202456" cy="3683121"/>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40000"/>
              </a:lnSpc>
              <a:spcBef>
                <a:spcPts val="0"/>
              </a:spcBef>
            </a:pPr>
            <a:r>
              <a:rPr lang="en-US" sz="1800" dirty="0">
                <a:ea typeface="ＭＳ Ｐゴシック" pitchFamily="34" charset="-128"/>
              </a:rPr>
              <a:t>Solid foundation of trust is a prerequisite</a:t>
            </a:r>
          </a:p>
          <a:p>
            <a:pPr eaLnBrk="1" hangingPunct="1">
              <a:lnSpc>
                <a:spcPct val="140000"/>
              </a:lnSpc>
              <a:spcBef>
                <a:spcPts val="0"/>
              </a:spcBef>
            </a:pPr>
            <a:r>
              <a:rPr lang="en-US" sz="1800" dirty="0">
                <a:ea typeface="ＭＳ Ｐゴシック" pitchFamily="34" charset="-128"/>
              </a:rPr>
              <a:t>Listen for mismatches, gaps, distortions, biases, or lack of ownership of the problem</a:t>
            </a:r>
          </a:p>
          <a:p>
            <a:pPr eaLnBrk="1" hangingPunct="1">
              <a:lnSpc>
                <a:spcPct val="140000"/>
              </a:lnSpc>
              <a:spcBef>
                <a:spcPts val="0"/>
              </a:spcBef>
            </a:pPr>
            <a:r>
              <a:rPr lang="en-US" sz="1800" dirty="0">
                <a:ea typeface="ＭＳ Ｐゴシック" pitchFamily="34" charset="-128"/>
              </a:rPr>
              <a:t>Tune into your own reactions and thoughts about what you</a:t>
            </a:r>
            <a:r>
              <a:rPr lang="en-US" altLang="en-US" sz="1800" dirty="0">
                <a:ea typeface="ＭＳ Ｐゴシック" pitchFamily="34" charset="-128"/>
              </a:rPr>
              <a:t>’</a:t>
            </a:r>
            <a:r>
              <a:rPr lang="en-US" altLang="ja-JP" sz="1800" dirty="0">
                <a:ea typeface="ＭＳ Ｐゴシック" pitchFamily="34" charset="-128"/>
              </a:rPr>
              <a:t>ve heard expressed and ask, </a:t>
            </a:r>
          </a:p>
          <a:p>
            <a:pPr lvl="1">
              <a:lnSpc>
                <a:spcPct val="140000"/>
              </a:lnSpc>
              <a:spcBef>
                <a:spcPts val="0"/>
              </a:spcBef>
            </a:pPr>
            <a:r>
              <a:rPr lang="ja-JP" altLang="en-US" sz="1800" dirty="0">
                <a:ea typeface="ＭＳ Ｐゴシック" pitchFamily="34" charset="-128"/>
              </a:rPr>
              <a:t>“</a:t>
            </a:r>
            <a:r>
              <a:rPr lang="en-US" altLang="ja-JP" sz="1800" dirty="0">
                <a:ea typeface="ＭＳ Ｐゴシック" pitchFamily="34" charset="-128"/>
              </a:rPr>
              <a:t>What needs to be expressed now?</a:t>
            </a:r>
            <a:r>
              <a:rPr lang="ja-JP" altLang="en-US" sz="1800" dirty="0">
                <a:ea typeface="ＭＳ Ｐゴシック" pitchFamily="34" charset="-128"/>
              </a:rPr>
              <a:t>”</a:t>
            </a:r>
            <a:endParaRPr lang="en-US" sz="1800" dirty="0">
              <a:ea typeface="ＭＳ Ｐゴシック" pitchFamily="34" charset="-128"/>
            </a:endParaRPr>
          </a:p>
          <a:p>
            <a:pPr eaLnBrk="1" hangingPunct="1">
              <a:lnSpc>
                <a:spcPct val="140000"/>
              </a:lnSpc>
              <a:spcBef>
                <a:spcPts val="0"/>
              </a:spcBef>
            </a:pPr>
            <a:r>
              <a:rPr lang="en-US" sz="1800" dirty="0">
                <a:ea typeface="ＭＳ Ｐゴシック" pitchFamily="34" charset="-128"/>
              </a:rPr>
              <a:t>Frame your truth diplomatically</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7586830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ppt_x</p:attrName>
                                        </p:attrNameLst>
                                      </p:cBhvr>
                                      <p:tavLst>
                                        <p:tav tm="0">
                                          <p:val>
                                            <p:strVal val="#ppt_x-.2"/>
                                          </p:val>
                                        </p:tav>
                                        <p:tav tm="100000">
                                          <p:val>
                                            <p:strVal val="#ppt_x"/>
                                          </p:val>
                                        </p:tav>
                                      </p:tavLst>
                                    </p:anim>
                                    <p:anim calcmode="lin" valueType="num">
                                      <p:cBhvr>
                                        <p:cTn id="8" dur="1000" fill="hold"/>
                                        <p:tgtEl>
                                          <p:spTgt spid="38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fade">
                                      <p:cBhvr>
                                        <p:cTn id="14" dur="500"/>
                                        <p:tgtEl>
                                          <p:spTgt spid="38915">
                                            <p:txEl>
                                              <p:pRg st="0" end="0"/>
                                            </p:txEl>
                                          </p:spTgt>
                                        </p:tgtEl>
                                      </p:cBhvr>
                                    </p:animEffect>
                                    <p:anim calcmode="lin" valueType="num">
                                      <p:cBhvr>
                                        <p:cTn id="15"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9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fade">
                                      <p:cBhvr>
                                        <p:cTn id="21" dur="500"/>
                                        <p:tgtEl>
                                          <p:spTgt spid="38915">
                                            <p:txEl>
                                              <p:pRg st="1" end="1"/>
                                            </p:txEl>
                                          </p:spTgt>
                                        </p:tgtEl>
                                      </p:cBhvr>
                                    </p:animEffect>
                                    <p:anim calcmode="lin" valueType="num">
                                      <p:cBhvr>
                                        <p:cTn id="2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9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8915">
                                            <p:txEl>
                                              <p:pRg st="2" end="2"/>
                                            </p:txEl>
                                          </p:spTgt>
                                        </p:tgtEl>
                                        <p:attrNameLst>
                                          <p:attrName>style.visibility</p:attrName>
                                        </p:attrNameLst>
                                      </p:cBhvr>
                                      <p:to>
                                        <p:strVal val="visible"/>
                                      </p:to>
                                    </p:set>
                                    <p:animEffect transition="in" filter="fade">
                                      <p:cBhvr>
                                        <p:cTn id="28" dur="500"/>
                                        <p:tgtEl>
                                          <p:spTgt spid="38915">
                                            <p:txEl>
                                              <p:pRg st="2" end="2"/>
                                            </p:txEl>
                                          </p:spTgt>
                                        </p:tgtEl>
                                      </p:cBhvr>
                                    </p:animEffect>
                                    <p:anim calcmode="lin" valueType="num">
                                      <p:cBhvr>
                                        <p:cTn id="2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8915">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38915">
                                            <p:txEl>
                                              <p:pRg st="3" end="3"/>
                                            </p:txEl>
                                          </p:spTgt>
                                        </p:tgtEl>
                                        <p:attrNameLst>
                                          <p:attrName>style.visibility</p:attrName>
                                        </p:attrNameLst>
                                      </p:cBhvr>
                                      <p:to>
                                        <p:strVal val="visible"/>
                                      </p:to>
                                    </p:set>
                                    <p:animEffect transition="in" filter="fade">
                                      <p:cBhvr>
                                        <p:cTn id="33" dur="500"/>
                                        <p:tgtEl>
                                          <p:spTgt spid="38915">
                                            <p:txEl>
                                              <p:pRg st="3" end="3"/>
                                            </p:txEl>
                                          </p:spTgt>
                                        </p:tgtEl>
                                      </p:cBhvr>
                                    </p:animEffect>
                                    <p:anim calcmode="lin" valueType="num">
                                      <p:cBhvr>
                                        <p:cTn id="34"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891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38915">
                                            <p:txEl>
                                              <p:pRg st="4" end="4"/>
                                            </p:txEl>
                                          </p:spTgt>
                                        </p:tgtEl>
                                        <p:attrNameLst>
                                          <p:attrName>style.visibility</p:attrName>
                                        </p:attrNameLst>
                                      </p:cBhvr>
                                      <p:to>
                                        <p:strVal val="visible"/>
                                      </p:to>
                                    </p:set>
                                    <p:animEffect transition="in" filter="fade">
                                      <p:cBhvr>
                                        <p:cTn id="40" dur="500"/>
                                        <p:tgtEl>
                                          <p:spTgt spid="38915">
                                            <p:txEl>
                                              <p:pRg st="4" end="4"/>
                                            </p:txEl>
                                          </p:spTgt>
                                        </p:tgtEl>
                                      </p:cBhvr>
                                    </p:animEffect>
                                    <p:anim calcmode="lin" valueType="num">
                                      <p:cBhvr>
                                        <p:cTn id="4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891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Straight Talk: How to do it</a:t>
            </a:r>
          </a:p>
        </p:txBody>
      </p:sp>
      <p:sp>
        <p:nvSpPr>
          <p:cNvPr id="38915" name="Rectangle 3"/>
          <p:cNvSpPr>
            <a:spLocks noGrp="1" noChangeArrowheads="1"/>
          </p:cNvSpPr>
          <p:nvPr>
            <p:ph idx="1"/>
          </p:nvPr>
        </p:nvSpPr>
        <p:spPr>
          <a:xfrm>
            <a:off x="847703" y="1735040"/>
            <a:ext cx="7202456" cy="3294576"/>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40000"/>
              </a:lnSpc>
              <a:spcBef>
                <a:spcPts val="0"/>
              </a:spcBef>
            </a:pPr>
            <a:r>
              <a:rPr lang="en-US" sz="1800" dirty="0">
                <a:ea typeface="ＭＳ Ｐゴシック" pitchFamily="34" charset="-128"/>
              </a:rPr>
              <a:t>Speak quietly, non-judgmentally and non-emotionally</a:t>
            </a:r>
          </a:p>
          <a:p>
            <a:pPr eaLnBrk="1" hangingPunct="1">
              <a:lnSpc>
                <a:spcPct val="140000"/>
              </a:lnSpc>
              <a:spcBef>
                <a:spcPts val="0"/>
              </a:spcBef>
            </a:pPr>
            <a:r>
              <a:rPr lang="en-US" sz="1800" dirty="0">
                <a:ea typeface="ＭＳ Ｐゴシック" pitchFamily="34" charset="-128"/>
              </a:rPr>
              <a:t>Use specific examples</a:t>
            </a:r>
          </a:p>
          <a:p>
            <a:pPr eaLnBrk="1" hangingPunct="1">
              <a:lnSpc>
                <a:spcPct val="140000"/>
              </a:lnSpc>
              <a:spcBef>
                <a:spcPts val="0"/>
              </a:spcBef>
            </a:pPr>
            <a:r>
              <a:rPr lang="en-US" sz="1800" dirty="0">
                <a:ea typeface="ＭＳ Ｐゴシック" pitchFamily="34" charset="-128"/>
              </a:rPr>
              <a:t>Make your thinking process visible</a:t>
            </a:r>
          </a:p>
          <a:p>
            <a:pPr marL="0" indent="0" eaLnBrk="1" hangingPunct="1">
              <a:lnSpc>
                <a:spcPct val="140000"/>
              </a:lnSpc>
              <a:spcBef>
                <a:spcPts val="0"/>
              </a:spcBef>
              <a:buNone/>
            </a:pPr>
            <a:endParaRPr lang="en-US" sz="1800" dirty="0">
              <a:ea typeface="ＭＳ Ｐゴシック" pitchFamily="34" charset="-128"/>
            </a:endParaRPr>
          </a:p>
          <a:p>
            <a:pPr marL="0" indent="0" eaLnBrk="1" hangingPunct="1">
              <a:lnSpc>
                <a:spcPct val="140000"/>
              </a:lnSpc>
              <a:spcBef>
                <a:spcPts val="0"/>
              </a:spcBef>
              <a:buNone/>
            </a:pPr>
            <a:endParaRPr lang="en-US" sz="1800" dirty="0">
              <a:ea typeface="ＭＳ Ｐゴシック" pitchFamily="34" charset="-128"/>
            </a:endParaRPr>
          </a:p>
          <a:p>
            <a:pPr marL="0" indent="0" algn="ctr" eaLnBrk="1" hangingPunct="1">
              <a:lnSpc>
                <a:spcPct val="140000"/>
              </a:lnSpc>
              <a:spcBef>
                <a:spcPts val="0"/>
              </a:spcBef>
              <a:buNone/>
            </a:pPr>
            <a:r>
              <a:rPr lang="en-US" sz="1800" dirty="0">
                <a:solidFill>
                  <a:schemeClr val="accent1"/>
                </a:solidFill>
                <a:ea typeface="ＭＳ Ｐゴシック" pitchFamily="34" charset="-128"/>
              </a:rPr>
              <a:t>Trust yourself to say the right thing if it comes from </a:t>
            </a:r>
          </a:p>
          <a:p>
            <a:pPr marL="0" indent="0" algn="ctr" eaLnBrk="1" hangingPunct="1">
              <a:lnSpc>
                <a:spcPct val="140000"/>
              </a:lnSpc>
              <a:spcBef>
                <a:spcPts val="0"/>
              </a:spcBef>
              <a:buNone/>
            </a:pPr>
            <a:r>
              <a:rPr lang="en-US" sz="1800" dirty="0">
                <a:solidFill>
                  <a:schemeClr val="accent1"/>
                </a:solidFill>
                <a:ea typeface="ＭＳ Ｐゴシック" pitchFamily="34" charset="-128"/>
              </a:rPr>
              <a:t>the intention of wanting to help the other person grow.</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539757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ppt_x</p:attrName>
                                        </p:attrNameLst>
                                      </p:cBhvr>
                                      <p:tavLst>
                                        <p:tav tm="0">
                                          <p:val>
                                            <p:strVal val="#ppt_x-.2"/>
                                          </p:val>
                                        </p:tav>
                                        <p:tav tm="100000">
                                          <p:val>
                                            <p:strVal val="#ppt_x"/>
                                          </p:val>
                                        </p:tav>
                                      </p:tavLst>
                                    </p:anim>
                                    <p:anim calcmode="lin" valueType="num">
                                      <p:cBhvr>
                                        <p:cTn id="8" dur="1000" fill="hold"/>
                                        <p:tgtEl>
                                          <p:spTgt spid="38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fade">
                                      <p:cBhvr>
                                        <p:cTn id="14" dur="500"/>
                                        <p:tgtEl>
                                          <p:spTgt spid="38915">
                                            <p:txEl>
                                              <p:pRg st="0" end="0"/>
                                            </p:txEl>
                                          </p:spTgt>
                                        </p:tgtEl>
                                      </p:cBhvr>
                                    </p:animEffect>
                                    <p:anim calcmode="lin" valueType="num">
                                      <p:cBhvr>
                                        <p:cTn id="15"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9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fade">
                                      <p:cBhvr>
                                        <p:cTn id="21" dur="500"/>
                                        <p:tgtEl>
                                          <p:spTgt spid="38915">
                                            <p:txEl>
                                              <p:pRg st="1" end="1"/>
                                            </p:txEl>
                                          </p:spTgt>
                                        </p:tgtEl>
                                      </p:cBhvr>
                                    </p:animEffect>
                                    <p:anim calcmode="lin" valueType="num">
                                      <p:cBhvr>
                                        <p:cTn id="2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9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8915">
                                            <p:txEl>
                                              <p:pRg st="2" end="2"/>
                                            </p:txEl>
                                          </p:spTgt>
                                        </p:tgtEl>
                                        <p:attrNameLst>
                                          <p:attrName>style.visibility</p:attrName>
                                        </p:attrNameLst>
                                      </p:cBhvr>
                                      <p:to>
                                        <p:strVal val="visible"/>
                                      </p:to>
                                    </p:set>
                                    <p:animEffect transition="in" filter="fade">
                                      <p:cBhvr>
                                        <p:cTn id="28" dur="500"/>
                                        <p:tgtEl>
                                          <p:spTgt spid="38915">
                                            <p:txEl>
                                              <p:pRg st="2" end="2"/>
                                            </p:txEl>
                                          </p:spTgt>
                                        </p:tgtEl>
                                      </p:cBhvr>
                                    </p:animEffect>
                                    <p:anim calcmode="lin" valueType="num">
                                      <p:cBhvr>
                                        <p:cTn id="2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89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8915">
                                            <p:txEl>
                                              <p:pRg st="5" end="5"/>
                                            </p:txEl>
                                          </p:spTgt>
                                        </p:tgtEl>
                                        <p:attrNameLst>
                                          <p:attrName>style.visibility</p:attrName>
                                        </p:attrNameLst>
                                      </p:cBhvr>
                                      <p:to>
                                        <p:strVal val="visible"/>
                                      </p:to>
                                    </p:set>
                                    <p:animEffect transition="in" filter="fade">
                                      <p:cBhvr>
                                        <p:cTn id="35" dur="500"/>
                                        <p:tgtEl>
                                          <p:spTgt spid="38915">
                                            <p:txEl>
                                              <p:pRg st="5" end="5"/>
                                            </p:txEl>
                                          </p:spTgt>
                                        </p:tgtEl>
                                      </p:cBhvr>
                                    </p:animEffect>
                                    <p:anim calcmode="lin" valueType="num">
                                      <p:cBhvr>
                                        <p:cTn id="3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891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8915">
                                            <p:txEl>
                                              <p:pRg st="6" end="6"/>
                                            </p:txEl>
                                          </p:spTgt>
                                        </p:tgtEl>
                                        <p:attrNameLst>
                                          <p:attrName>style.visibility</p:attrName>
                                        </p:attrNameLst>
                                      </p:cBhvr>
                                      <p:to>
                                        <p:strVal val="visible"/>
                                      </p:to>
                                    </p:set>
                                    <p:animEffect transition="in" filter="fade">
                                      <p:cBhvr>
                                        <p:cTn id="42" dur="500"/>
                                        <p:tgtEl>
                                          <p:spTgt spid="38915">
                                            <p:txEl>
                                              <p:pRg st="6" end="6"/>
                                            </p:txEl>
                                          </p:spTgt>
                                        </p:tgtEl>
                                      </p:cBhvr>
                                    </p:animEffect>
                                    <p:anim calcmode="lin" valueType="num">
                                      <p:cBhvr>
                                        <p:cTn id="43"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8915">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47703" y="1031105"/>
            <a:ext cx="7202456" cy="1049235"/>
          </a:xfrm>
        </p:spPr>
        <p:txBody>
          <a:bodyPr/>
          <a:lstStyle/>
          <a:p>
            <a:pPr eaLnBrk="1" fontAlgn="auto" hangingPunct="1">
              <a:spcAft>
                <a:spcPts val="0"/>
              </a:spcAft>
              <a:defRPr/>
            </a:pPr>
            <a:r>
              <a:rPr lang="en-US" dirty="0">
                <a:ea typeface="+mj-ea"/>
                <a:cs typeface="+mj-cs"/>
              </a:rPr>
              <a:t>Phrasing </a:t>
            </a:r>
            <a:r>
              <a:rPr lang="en-US" dirty="0"/>
              <a:t>E</a:t>
            </a:r>
            <a:r>
              <a:rPr lang="en-US" dirty="0">
                <a:ea typeface="+mj-ea"/>
                <a:cs typeface="+mj-cs"/>
              </a:rPr>
              <a:t>xamples</a:t>
            </a:r>
            <a:br>
              <a:rPr lang="en-US" dirty="0">
                <a:ea typeface="+mj-ea"/>
                <a:cs typeface="+mj-cs"/>
              </a:rPr>
            </a:br>
            <a:r>
              <a:rPr lang="en-US" sz="2000" dirty="0">
                <a:solidFill>
                  <a:schemeClr val="accent1"/>
                </a:solidFill>
                <a:ea typeface="+mj-ea"/>
                <a:cs typeface="+mj-cs"/>
              </a:rPr>
              <a:t>Opening statements</a:t>
            </a:r>
            <a:endParaRPr lang="en-US" dirty="0">
              <a:solidFill>
                <a:schemeClr val="accent1"/>
              </a:solidFill>
              <a:ea typeface="+mj-ea"/>
              <a:cs typeface="+mj-cs"/>
            </a:endParaRPr>
          </a:p>
        </p:txBody>
      </p:sp>
      <p:sp>
        <p:nvSpPr>
          <p:cNvPr id="39939" name="Rectangle 3"/>
          <p:cNvSpPr>
            <a:spLocks noGrp="1" noChangeArrowheads="1"/>
          </p:cNvSpPr>
          <p:nvPr>
            <p:ph idx="1"/>
          </p:nvPr>
        </p:nvSpPr>
        <p:spPr>
          <a:xfrm>
            <a:off x="847702" y="2171768"/>
            <a:ext cx="6235485" cy="3860541"/>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US" sz="1900" dirty="0"/>
              <a:t>Your opening statement will identify the      general topic of the coaching. </a:t>
            </a:r>
          </a:p>
          <a:p>
            <a:r>
              <a:rPr lang="en-US" sz="1900" dirty="0"/>
              <a:t>For example:</a:t>
            </a:r>
          </a:p>
          <a:p>
            <a:pPr marL="457200" lvl="1" indent="0">
              <a:buNone/>
            </a:pPr>
            <a:r>
              <a:rPr lang="en-US" sz="1900" i="1" dirty="0">
                <a:solidFill>
                  <a:schemeClr val="accent1"/>
                </a:solidFill>
              </a:rPr>
              <a:t>‘‘I want to talk to you about…” </a:t>
            </a:r>
            <a:r>
              <a:rPr lang="en-US" sz="1900" dirty="0"/>
              <a:t> </a:t>
            </a:r>
          </a:p>
          <a:p>
            <a:pPr lvl="2"/>
            <a:r>
              <a:rPr lang="en-US" sz="1750" dirty="0"/>
              <a:t> …the project you completed this morning.</a:t>
            </a:r>
          </a:p>
          <a:p>
            <a:pPr lvl="2"/>
            <a:r>
              <a:rPr lang="en-US" sz="1750" dirty="0"/>
              <a:t>…the goals and objectives status report for your department.</a:t>
            </a:r>
          </a:p>
          <a:p>
            <a:pPr lvl="2"/>
            <a:r>
              <a:rPr lang="en-US" sz="1750" dirty="0"/>
              <a:t>…the plan you submitted for our reorganization.</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pic>
        <p:nvPicPr>
          <p:cNvPr id="4" name="Picture 3" descr="Here again are some more great and inspirational &lt;strong&gt;quotes&lt;/strong&gt; about faith ..."/>
          <p:cNvPicPr>
            <a:picLocks noChangeAspect="1"/>
          </p:cNvPicPr>
          <p:nvPr/>
        </p:nvPicPr>
        <p:blipFill>
          <a:blip r:embed="rId2" cstate="print">
            <a:clrChange>
              <a:clrFrom>
                <a:srgbClr val="E9E8E6"/>
              </a:clrFrom>
              <a:clrTo>
                <a:srgbClr val="E9E8E6">
                  <a:alpha val="0"/>
                </a:srgbClr>
              </a:clrTo>
            </a:clrChange>
            <a:extLst>
              <a:ext uri="{28A0092B-C50C-407E-A947-70E740481C1C}">
                <a14:useLocalDpi xmlns:a14="http://schemas.microsoft.com/office/drawing/2010/main" val="0"/>
              </a:ext>
            </a:extLst>
          </a:blip>
          <a:stretch>
            <a:fillRect/>
          </a:stretch>
        </p:blipFill>
        <p:spPr>
          <a:xfrm>
            <a:off x="6305266" y="939677"/>
            <a:ext cx="2550068" cy="1913498"/>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980729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Effect transition="in" filter="fade">
                                      <p:cBhvr>
                                        <p:cTn id="19" dur="1000"/>
                                        <p:tgtEl>
                                          <p:spTgt spid="39939">
                                            <p:txEl>
                                              <p:pRg st="2" end="2"/>
                                            </p:txEl>
                                          </p:spTgt>
                                        </p:tgtEl>
                                      </p:cBhvr>
                                    </p:animEffect>
                                    <p:anim calcmode="lin" valueType="num">
                                      <p:cBhvr>
                                        <p:cTn id="20"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93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939">
                                            <p:txEl>
                                              <p:pRg st="3" end="3"/>
                                            </p:txEl>
                                          </p:spTgt>
                                        </p:tgtEl>
                                        <p:attrNameLst>
                                          <p:attrName>style.visibility</p:attrName>
                                        </p:attrNameLst>
                                      </p:cBhvr>
                                      <p:to>
                                        <p:strVal val="visible"/>
                                      </p:to>
                                    </p:set>
                                    <p:animEffect transition="in" filter="fade">
                                      <p:cBhvr>
                                        <p:cTn id="24" dur="1000"/>
                                        <p:tgtEl>
                                          <p:spTgt spid="39939">
                                            <p:txEl>
                                              <p:pRg st="3" end="3"/>
                                            </p:txEl>
                                          </p:spTgt>
                                        </p:tgtEl>
                                      </p:cBhvr>
                                    </p:animEffect>
                                    <p:anim calcmode="lin" valueType="num">
                                      <p:cBhvr>
                                        <p:cTn id="25"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993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939">
                                            <p:txEl>
                                              <p:pRg st="4" end="4"/>
                                            </p:txEl>
                                          </p:spTgt>
                                        </p:tgtEl>
                                        <p:attrNameLst>
                                          <p:attrName>style.visibility</p:attrName>
                                        </p:attrNameLst>
                                      </p:cBhvr>
                                      <p:to>
                                        <p:strVal val="visible"/>
                                      </p:to>
                                    </p:set>
                                    <p:animEffect transition="in" filter="fade">
                                      <p:cBhvr>
                                        <p:cTn id="29" dur="1000"/>
                                        <p:tgtEl>
                                          <p:spTgt spid="39939">
                                            <p:txEl>
                                              <p:pRg st="4" end="4"/>
                                            </p:txEl>
                                          </p:spTgt>
                                        </p:tgtEl>
                                      </p:cBhvr>
                                    </p:animEffect>
                                    <p:anim calcmode="lin" valueType="num">
                                      <p:cBhvr>
                                        <p:cTn id="30"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993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9939">
                                            <p:txEl>
                                              <p:pRg st="5" end="5"/>
                                            </p:txEl>
                                          </p:spTgt>
                                        </p:tgtEl>
                                        <p:attrNameLst>
                                          <p:attrName>style.visibility</p:attrName>
                                        </p:attrNameLst>
                                      </p:cBhvr>
                                      <p:to>
                                        <p:strVal val="visible"/>
                                      </p:to>
                                    </p:set>
                                    <p:animEffect transition="in" filter="fade">
                                      <p:cBhvr>
                                        <p:cTn id="34" dur="1000"/>
                                        <p:tgtEl>
                                          <p:spTgt spid="39939">
                                            <p:txEl>
                                              <p:pRg st="5" end="5"/>
                                            </p:txEl>
                                          </p:spTgt>
                                        </p:tgtEl>
                                      </p:cBhvr>
                                    </p:animEffect>
                                    <p:anim calcmode="lin" valueType="num">
                                      <p:cBhvr>
                                        <p:cTn id="35"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Phrasing Examples</a:t>
            </a:r>
            <a:br>
              <a:rPr lang="en-US" dirty="0">
                <a:ea typeface="+mj-ea"/>
                <a:cs typeface="+mj-cs"/>
              </a:rPr>
            </a:br>
            <a:r>
              <a:rPr lang="en-US" sz="2000" dirty="0">
                <a:solidFill>
                  <a:schemeClr val="accent1"/>
                </a:solidFill>
                <a:ea typeface="+mj-ea"/>
                <a:cs typeface="+mj-cs"/>
              </a:rPr>
              <a:t>Observation statements</a:t>
            </a:r>
            <a:endParaRPr lang="en-US" dirty="0">
              <a:solidFill>
                <a:schemeClr val="accent1"/>
              </a:solidFill>
              <a:ea typeface="+mj-ea"/>
              <a:cs typeface="+mj-cs"/>
            </a:endParaRPr>
          </a:p>
        </p:txBody>
      </p:sp>
      <p:sp>
        <p:nvSpPr>
          <p:cNvPr id="39939" name="Rectangle 3"/>
          <p:cNvSpPr>
            <a:spLocks noGrp="1" noChangeArrowheads="1"/>
          </p:cNvSpPr>
          <p:nvPr>
            <p:ph idx="1"/>
          </p:nvPr>
        </p:nvSpPr>
        <p:spPr>
          <a:xfrm>
            <a:off x="847703" y="2306471"/>
            <a:ext cx="6399258" cy="3159873"/>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0"/>
              </a:spcBef>
              <a:buNone/>
            </a:pPr>
            <a:r>
              <a:rPr lang="en-US" sz="2200" dirty="0">
                <a:solidFill>
                  <a:schemeClr val="accent1">
                    <a:lumMod val="75000"/>
                  </a:schemeClr>
                </a:solidFill>
              </a:rPr>
              <a:t>‘‘I’ve observed…</a:t>
            </a:r>
          </a:p>
          <a:p>
            <a:pPr lvl="1">
              <a:spcBef>
                <a:spcPts val="0"/>
              </a:spcBef>
            </a:pPr>
            <a:r>
              <a:rPr lang="en-US" sz="1800" dirty="0"/>
              <a:t>…your  status report did not include your targets for last Friday.’’</a:t>
            </a:r>
          </a:p>
          <a:p>
            <a:pPr lvl="1">
              <a:spcBef>
                <a:spcPts val="0"/>
              </a:spcBef>
            </a:pPr>
            <a:r>
              <a:rPr lang="en-US" sz="1800" dirty="0"/>
              <a:t>…that you volunteered to help out on Jim’s project this morning.”</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pic>
        <p:nvPicPr>
          <p:cNvPr id="4" name="Picture 3" descr="Here again are some more great and inspirational &lt;strong&gt;quotes&lt;/strong&gt; about faith ..."/>
          <p:cNvPicPr>
            <a:picLocks noChangeAspect="1"/>
          </p:cNvPicPr>
          <p:nvPr/>
        </p:nvPicPr>
        <p:blipFill>
          <a:blip r:embed="rId2" cstate="print">
            <a:clrChange>
              <a:clrFrom>
                <a:srgbClr val="E9E8E6"/>
              </a:clrFrom>
              <a:clrTo>
                <a:srgbClr val="E9E8E6">
                  <a:alpha val="0"/>
                </a:srgbClr>
              </a:clrTo>
            </a:clrChange>
            <a:extLst>
              <a:ext uri="{28A0092B-C50C-407E-A947-70E740481C1C}">
                <a14:useLocalDpi xmlns:a14="http://schemas.microsoft.com/office/drawing/2010/main" val="0"/>
              </a:ext>
            </a:extLst>
          </a:blip>
          <a:stretch>
            <a:fillRect/>
          </a:stretch>
        </p:blipFill>
        <p:spPr>
          <a:xfrm>
            <a:off x="6264322" y="694018"/>
            <a:ext cx="2577366" cy="1933982"/>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881972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Phrasing Examples</a:t>
            </a:r>
            <a:br>
              <a:rPr lang="en-US" dirty="0">
                <a:ea typeface="+mj-ea"/>
                <a:cs typeface="+mj-cs"/>
              </a:rPr>
            </a:br>
            <a:r>
              <a:rPr lang="en-US" sz="2000" dirty="0">
                <a:solidFill>
                  <a:schemeClr val="accent1"/>
                </a:solidFill>
                <a:ea typeface="+mj-ea"/>
                <a:cs typeface="+mj-cs"/>
              </a:rPr>
              <a:t>Impact statements</a:t>
            </a:r>
            <a:endParaRPr lang="en-US" dirty="0">
              <a:solidFill>
                <a:schemeClr val="accent1"/>
              </a:solidFill>
              <a:ea typeface="+mj-ea"/>
              <a:cs typeface="+mj-cs"/>
            </a:endParaRPr>
          </a:p>
        </p:txBody>
      </p:sp>
      <p:sp>
        <p:nvSpPr>
          <p:cNvPr id="39939" name="Rectangle 3"/>
          <p:cNvSpPr>
            <a:spLocks noGrp="1" noChangeArrowheads="1"/>
          </p:cNvSpPr>
          <p:nvPr>
            <p:ph idx="1"/>
          </p:nvPr>
        </p:nvSpPr>
        <p:spPr>
          <a:xfrm>
            <a:off x="847703" y="2171769"/>
            <a:ext cx="7202456" cy="3601234"/>
          </a:xfr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L="0" indent="0">
              <a:buNone/>
            </a:pPr>
            <a:r>
              <a:rPr lang="en-US" sz="2300" dirty="0">
                <a:solidFill>
                  <a:schemeClr val="accent1">
                    <a:lumMod val="75000"/>
                  </a:schemeClr>
                </a:solidFill>
              </a:rPr>
              <a:t>‘‘The impact is…”</a:t>
            </a:r>
          </a:p>
          <a:p>
            <a:r>
              <a:rPr lang="en-US" sz="1900" dirty="0"/>
              <a:t>Describe a </a:t>
            </a:r>
            <a:r>
              <a:rPr lang="en-US" sz="1900" u="sng" dirty="0"/>
              <a:t>specific</a:t>
            </a:r>
            <a:r>
              <a:rPr lang="en-US" sz="1900" dirty="0"/>
              <a:t> behavior or aspect of performance.     This makes it clear why you are bringing this matter to their attention. </a:t>
            </a:r>
          </a:p>
          <a:p>
            <a:r>
              <a:rPr lang="en-US" sz="1900" dirty="0"/>
              <a:t>What they did or how they behaved had a positive or negative impact on other people in the organization or on performance in some way. </a:t>
            </a:r>
          </a:p>
          <a:p>
            <a:r>
              <a:rPr lang="en-US" sz="1900" dirty="0"/>
              <a:t>It may have impacted customer service, costs, morale, the company’s image, quality, efficiency, or something else.  </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pic>
        <p:nvPicPr>
          <p:cNvPr id="2" name="Picture 1"/>
          <p:cNvPicPr>
            <a:picLocks noChangeAspect="1"/>
          </p:cNvPicPr>
          <p:nvPr/>
        </p:nvPicPr>
        <p:blipFill>
          <a:blip r:embed="rId2"/>
          <a:stretch>
            <a:fillRect/>
          </a:stretch>
        </p:blipFill>
        <p:spPr>
          <a:xfrm>
            <a:off x="6438265" y="729434"/>
            <a:ext cx="2572735" cy="1932599"/>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559169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Phrasing Examples</a:t>
            </a:r>
            <a:br>
              <a:rPr lang="en-US" dirty="0">
                <a:ea typeface="+mj-ea"/>
                <a:cs typeface="+mj-cs"/>
              </a:rPr>
            </a:br>
            <a:r>
              <a:rPr lang="en-US" sz="2000" dirty="0">
                <a:solidFill>
                  <a:schemeClr val="accent1"/>
                </a:solidFill>
                <a:ea typeface="+mj-ea"/>
                <a:cs typeface="+mj-cs"/>
              </a:rPr>
              <a:t>Request statements</a:t>
            </a:r>
            <a:endParaRPr lang="en-US" dirty="0">
              <a:solidFill>
                <a:schemeClr val="accent1"/>
              </a:solidFill>
              <a:ea typeface="+mj-ea"/>
              <a:cs typeface="+mj-cs"/>
            </a:endParaRPr>
          </a:p>
        </p:txBody>
      </p:sp>
      <p:sp>
        <p:nvSpPr>
          <p:cNvPr id="3993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indent="0">
              <a:buNone/>
            </a:pPr>
            <a:r>
              <a:rPr lang="en-US" sz="2200" dirty="0">
                <a:solidFill>
                  <a:schemeClr val="accent1"/>
                </a:solidFill>
              </a:rPr>
              <a:t>‘‘From now on, I’d like you to…”</a:t>
            </a:r>
          </a:p>
          <a:p>
            <a:r>
              <a:rPr lang="en-US" sz="1800" dirty="0"/>
              <a:t>What you have accomplished up to this point is a description of a behavior or performance and its impact on the job being done. </a:t>
            </a:r>
          </a:p>
          <a:p>
            <a:r>
              <a:rPr lang="en-US" sz="1800" dirty="0"/>
              <a:t>Corrective coaching must also include suggestions on how to improve the performance or behavior. </a:t>
            </a:r>
          </a:p>
          <a:p>
            <a:r>
              <a:rPr lang="en-US" sz="1800" dirty="0"/>
              <a:t>Be clear in your description of the desired level of performance and why.</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pic>
        <p:nvPicPr>
          <p:cNvPr id="4" name="Picture 3"/>
          <p:cNvPicPr>
            <a:picLocks noChangeAspect="1"/>
          </p:cNvPicPr>
          <p:nvPr/>
        </p:nvPicPr>
        <p:blipFill>
          <a:blip r:embed="rId2"/>
          <a:stretch>
            <a:fillRect/>
          </a:stretch>
        </p:blipFill>
        <p:spPr>
          <a:xfrm>
            <a:off x="6438265" y="729434"/>
            <a:ext cx="2572735" cy="1932599"/>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51151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Other Phrasing Examples</a:t>
            </a:r>
          </a:p>
        </p:txBody>
      </p:sp>
      <p:sp>
        <p:nvSpPr>
          <p:cNvPr id="39939" name="Rectangle 3"/>
          <p:cNvSpPr>
            <a:spLocks noGrp="1" noChangeArrowheads="1"/>
          </p:cNvSpPr>
          <p:nvPr>
            <p:ph idx="1"/>
          </p:nvPr>
        </p:nvSpPr>
        <p:spPr>
          <a:xfrm>
            <a:off x="847704" y="2171769"/>
            <a:ext cx="6276428" cy="3294576"/>
          </a:xfr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eaLnBrk="1" hangingPunct="1"/>
            <a:r>
              <a:rPr lang="en-US" sz="2800" dirty="0">
                <a:ea typeface="ＭＳ Ｐゴシック" pitchFamily="34" charset="-128"/>
              </a:rPr>
              <a:t>May I offer my thoughts and trust you will receive      them as intended—as a way to help you overcome this hurdle?</a:t>
            </a:r>
          </a:p>
          <a:p>
            <a:pPr eaLnBrk="1" hangingPunct="1"/>
            <a:r>
              <a:rPr lang="en-US" sz="2800" dirty="0">
                <a:ea typeface="ＭＳ Ｐゴシック" pitchFamily="34" charset="-128"/>
              </a:rPr>
              <a:t>Sue, I hear you say the morale of your team is your highest priority, but do you realize that by refusing to deal with a non-performer, you are hurting morale?</a:t>
            </a:r>
          </a:p>
          <a:p>
            <a:pPr eaLnBrk="1" hangingPunct="1"/>
            <a:r>
              <a:rPr lang="en-US" sz="2800" dirty="0">
                <a:ea typeface="ＭＳ Ｐゴシック" pitchFamily="34" charset="-128"/>
              </a:rPr>
              <a:t>John, what part of this problem is yours?</a:t>
            </a:r>
          </a:p>
          <a:p>
            <a:pPr eaLnBrk="1" hangingPunct="1"/>
            <a:r>
              <a:rPr lang="en-US" sz="2800" dirty="0">
                <a:ea typeface="ＭＳ Ｐゴシック" pitchFamily="34" charset="-128"/>
              </a:rPr>
              <a:t>I’</a:t>
            </a:r>
            <a:r>
              <a:rPr lang="en-US" altLang="ja-JP" sz="2800" dirty="0">
                <a:ea typeface="ＭＳ Ｐゴシック" pitchFamily="34" charset="-128"/>
              </a:rPr>
              <a:t>m having difficulty seeing it the way you’re seeing it . . . Here</a:t>
            </a:r>
            <a:r>
              <a:rPr lang="ja-JP" altLang="en-US" sz="2800" dirty="0">
                <a:ea typeface="ＭＳ Ｐゴシック" pitchFamily="34" charset="-128"/>
              </a:rPr>
              <a:t>’</a:t>
            </a:r>
            <a:r>
              <a:rPr lang="en-US" altLang="ja-JP" sz="2800" dirty="0">
                <a:ea typeface="ＭＳ Ｐゴシック" pitchFamily="34" charset="-128"/>
              </a:rPr>
              <a:t>s what I</a:t>
            </a:r>
            <a:r>
              <a:rPr lang="ja-JP" altLang="en-US" sz="2800" dirty="0">
                <a:ea typeface="ＭＳ Ｐゴシック" pitchFamily="34" charset="-128"/>
              </a:rPr>
              <a:t>’</a:t>
            </a:r>
            <a:r>
              <a:rPr lang="en-US" altLang="ja-JP" sz="2800" dirty="0">
                <a:ea typeface="ＭＳ Ｐゴシック" pitchFamily="34" charset="-128"/>
              </a:rPr>
              <a:t>m seeing . . .</a:t>
            </a:r>
            <a:endParaRPr lang="en-US" sz="2800" dirty="0">
              <a:ea typeface="ＭＳ Ｐゴシック" pitchFamily="34" charset="-128"/>
            </a:endParaRPr>
          </a:p>
        </p:txBody>
      </p:sp>
      <p:pic>
        <p:nvPicPr>
          <p:cNvPr id="4" name="Picture 3"/>
          <p:cNvPicPr>
            <a:picLocks noChangeAspect="1"/>
          </p:cNvPicPr>
          <p:nvPr/>
        </p:nvPicPr>
        <p:blipFill>
          <a:blip r:embed="rId2"/>
          <a:stretch>
            <a:fillRect/>
          </a:stretch>
        </p:blipFill>
        <p:spPr>
          <a:xfrm>
            <a:off x="6438265" y="729434"/>
            <a:ext cx="2572735" cy="1932599"/>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326974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1000"/>
                                        <p:tgtEl>
                                          <p:spTgt spid="39939">
                                            <p:txEl>
                                              <p:pRg st="2" end="2"/>
                                            </p:txEl>
                                          </p:spTgt>
                                        </p:tgtEl>
                                      </p:cBhvr>
                                    </p:animEffect>
                                    <p:anim calcmode="lin" valueType="num">
                                      <p:cBhvr>
                                        <p:cTn id="22"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Effect transition="in" filter="fade">
                                      <p:cBhvr>
                                        <p:cTn id="28" dur="1000"/>
                                        <p:tgtEl>
                                          <p:spTgt spid="39939">
                                            <p:txEl>
                                              <p:pRg st="3" end="3"/>
                                            </p:txEl>
                                          </p:spTgt>
                                        </p:tgtEl>
                                      </p:cBhvr>
                                    </p:animEffect>
                                    <p:anim calcmode="lin" valueType="num">
                                      <p:cBhvr>
                                        <p:cTn id="29"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Round-Robin Coaching</a:t>
            </a:r>
          </a:p>
        </p:txBody>
      </p:sp>
      <p:sp>
        <p:nvSpPr>
          <p:cNvPr id="3" name="Text Placeholder 2"/>
          <p:cNvSpPr>
            <a:spLocks noGrp="1"/>
          </p:cNvSpPr>
          <p:nvPr>
            <p:ph type="body" idx="1"/>
          </p:nvPr>
        </p:nvSpPr>
        <p:spPr/>
        <p:txBody>
          <a:bodyPr>
            <a:normAutofit/>
          </a:bodyPr>
          <a:lstStyle/>
          <a:p>
            <a:r>
              <a:rPr lang="en-US" sz="2000" dirty="0">
                <a:solidFill>
                  <a:schemeClr val="accent1"/>
                </a:solidFill>
              </a:rPr>
              <a:t>Work in Groups of Three</a:t>
            </a: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64946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Learning Objectives</a:t>
            </a:r>
          </a:p>
        </p:txBody>
      </p:sp>
      <p:sp>
        <p:nvSpPr>
          <p:cNvPr id="87043" name="Rectangle 3"/>
          <p:cNvSpPr>
            <a:spLocks noGrp="1" noChangeArrowheads="1"/>
          </p:cNvSpPr>
          <p:nvPr>
            <p:ph idx="1"/>
          </p:nvPr>
        </p:nvSpPr>
        <p:spPr>
          <a:xfrm>
            <a:off x="847703" y="1618513"/>
            <a:ext cx="7202456" cy="4271211"/>
          </a:xfrm>
        </p:spPr>
        <p:txBody>
          <a:bodyPr>
            <a:noAutofit/>
          </a:bodyPr>
          <a:lstStyle/>
          <a:p>
            <a:pPr eaLnBrk="1" hangingPunct="1">
              <a:lnSpc>
                <a:spcPct val="150000"/>
              </a:lnSpc>
              <a:spcBef>
                <a:spcPts val="0"/>
              </a:spcBef>
            </a:pPr>
            <a:r>
              <a:rPr lang="en-US" sz="1800" dirty="0">
                <a:ea typeface="ＭＳ Ｐゴシック" pitchFamily="34" charset="-128"/>
              </a:rPr>
              <a:t>Transition your leadership style from supervisor to Coach</a:t>
            </a:r>
          </a:p>
          <a:p>
            <a:pPr eaLnBrk="1" hangingPunct="1">
              <a:lnSpc>
                <a:spcPct val="150000"/>
              </a:lnSpc>
              <a:spcBef>
                <a:spcPts val="0"/>
              </a:spcBef>
            </a:pPr>
            <a:r>
              <a:rPr lang="en-US" sz="1800" dirty="0">
                <a:ea typeface="ＭＳ Ｐゴシック" pitchFamily="34" charset="-128"/>
              </a:rPr>
              <a:t>Learn how to facilitate coaching conversations based on the coaching model regardless of setting or situation</a:t>
            </a:r>
          </a:p>
          <a:p>
            <a:pPr>
              <a:lnSpc>
                <a:spcPct val="150000"/>
              </a:lnSpc>
              <a:spcBef>
                <a:spcPts val="0"/>
              </a:spcBef>
            </a:pPr>
            <a:r>
              <a:rPr lang="en-US" sz="1800" dirty="0">
                <a:ea typeface="ＭＳ Ｐゴシック" pitchFamily="34" charset="-128"/>
              </a:rPr>
              <a:t>Provide guidance and encourage top performers to achieve even more</a:t>
            </a:r>
          </a:p>
          <a:p>
            <a:pPr eaLnBrk="1" hangingPunct="1">
              <a:lnSpc>
                <a:spcPct val="150000"/>
              </a:lnSpc>
              <a:spcBef>
                <a:spcPts val="0"/>
              </a:spcBef>
            </a:pPr>
            <a:r>
              <a:rPr lang="en-US" sz="1800" dirty="0">
                <a:ea typeface="ＭＳ Ｐゴシック" pitchFamily="34" charset="-128"/>
              </a:rPr>
              <a:t>Learn and appreciate your natural communication style and the styles of others</a:t>
            </a:r>
          </a:p>
          <a:p>
            <a:pPr>
              <a:lnSpc>
                <a:spcPct val="150000"/>
              </a:lnSpc>
              <a:spcBef>
                <a:spcPts val="0"/>
              </a:spcBef>
            </a:pPr>
            <a:r>
              <a:rPr lang="en-US" sz="1800" dirty="0">
                <a:ea typeface="ＭＳ Ｐゴシック" pitchFamily="34" charset="-128"/>
              </a:rPr>
              <a:t>Foster a coaching culture in your department or division</a:t>
            </a:r>
          </a:p>
          <a:p>
            <a:pPr>
              <a:lnSpc>
                <a:spcPct val="150000"/>
              </a:lnSpc>
              <a:spcBef>
                <a:spcPts val="0"/>
              </a:spcBef>
            </a:pPr>
            <a:r>
              <a:rPr lang="en-US" sz="1800" dirty="0">
                <a:ea typeface="ＭＳ Ｐゴシック" pitchFamily="34" charset="-128"/>
              </a:rPr>
              <a:t>Plan and execute your own action plan to sharpen your coaching skills</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849814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ssolve">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dissolve">
                                      <p:cBhvr>
                                        <p:cTn id="17" dur="500"/>
                                        <p:tgtEl>
                                          <p:spTgt spid="870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dissolve">
                                      <p:cBhvr>
                                        <p:cTn id="22" dur="500"/>
                                        <p:tgtEl>
                                          <p:spTgt spid="870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dissolve">
                                      <p:cBhvr>
                                        <p:cTn id="27" dur="500"/>
                                        <p:tgtEl>
                                          <p:spTgt spid="870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7043">
                                            <p:txEl>
                                              <p:pRg st="4" end="4"/>
                                            </p:txEl>
                                          </p:spTgt>
                                        </p:tgtEl>
                                        <p:attrNameLst>
                                          <p:attrName>style.visibility</p:attrName>
                                        </p:attrNameLst>
                                      </p:cBhvr>
                                      <p:to>
                                        <p:strVal val="visible"/>
                                      </p:to>
                                    </p:set>
                                    <p:animEffect transition="in" filter="dissolve">
                                      <p:cBhvr>
                                        <p:cTn id="32" dur="500"/>
                                        <p:tgtEl>
                                          <p:spTgt spid="870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Effect transition="in" filter="dissolve">
                                      <p:cBhvr>
                                        <p:cTn id="37" dur="5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Round-Robin Coaching</a:t>
            </a:r>
          </a:p>
        </p:txBody>
      </p:sp>
      <p:sp>
        <p:nvSpPr>
          <p:cNvPr id="64514" name="Rectangle 3"/>
          <p:cNvSpPr>
            <a:spLocks noGrp="1" noChangeArrowheads="1"/>
          </p:cNvSpPr>
          <p:nvPr>
            <p:ph idx="1"/>
          </p:nvPr>
        </p:nvSpPr>
        <p:spPr>
          <a:xfrm>
            <a:off x="847703" y="1735040"/>
            <a:ext cx="7202456" cy="3294576"/>
          </a:xfrm>
        </p:spPr>
        <p:txBody>
          <a:bodyPr>
            <a:normAutofit/>
          </a:bodyPr>
          <a:lstStyle/>
          <a:p>
            <a:pPr eaLnBrk="1" hangingPunct="1"/>
            <a:r>
              <a:rPr lang="en-US" sz="1800" dirty="0">
                <a:ea typeface="ＭＳ Ｐゴシック" pitchFamily="34" charset="-128"/>
              </a:rPr>
              <a:t>1 person is the coach, 1 is the person being coached, and 1 person is the observer</a:t>
            </a:r>
          </a:p>
          <a:p>
            <a:pPr eaLnBrk="1" hangingPunct="1"/>
            <a:r>
              <a:rPr lang="en-US" sz="1800" dirty="0">
                <a:ea typeface="ＭＳ Ｐゴシック" pitchFamily="34" charset="-128"/>
              </a:rPr>
              <a:t>Coach for 10 minutes</a:t>
            </a:r>
          </a:p>
          <a:p>
            <a:pPr eaLnBrk="1" hangingPunct="1"/>
            <a:r>
              <a:rPr lang="en-US" sz="1800" dirty="0">
                <a:ea typeface="ＭＳ Ｐゴシック" pitchFamily="34" charset="-128"/>
              </a:rPr>
              <a:t>Debrief for 3 minutes; the observer provides feedback on the coaching skills observed; the person being coached provides feedback as well.</a:t>
            </a:r>
          </a:p>
          <a:p>
            <a:pPr eaLnBrk="1" hangingPunct="1"/>
            <a:r>
              <a:rPr lang="en-US" sz="1800" dirty="0">
                <a:ea typeface="ＭＳ Ｐゴシック" pitchFamily="34" charset="-128"/>
              </a:rPr>
              <a:t>Switch roles and repeat the exercise x 2</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9254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The Coaching Conversation</a:t>
            </a:r>
          </a:p>
        </p:txBody>
      </p:sp>
      <p:grpSp>
        <p:nvGrpSpPr>
          <p:cNvPr id="4" name="Group 3"/>
          <p:cNvGrpSpPr/>
          <p:nvPr/>
        </p:nvGrpSpPr>
        <p:grpSpPr>
          <a:xfrm>
            <a:off x="170831" y="1815732"/>
            <a:ext cx="8604679" cy="4257560"/>
            <a:chOff x="170831" y="1783648"/>
            <a:chExt cx="8604679" cy="4257560"/>
          </a:xfrm>
        </p:grpSpPr>
        <p:grpSp>
          <p:nvGrpSpPr>
            <p:cNvPr id="5" name="Group 4"/>
            <p:cNvGrpSpPr/>
            <p:nvPr/>
          </p:nvGrpSpPr>
          <p:grpSpPr>
            <a:xfrm>
              <a:off x="691005" y="1783648"/>
              <a:ext cx="7360350" cy="3609476"/>
              <a:chOff x="847704" y="1620253"/>
              <a:chExt cx="7202457" cy="4138865"/>
            </a:xfrm>
          </p:grpSpPr>
          <p:sp>
            <p:nvSpPr>
              <p:cNvPr id="14" name="Isosceles Triangle 13"/>
              <p:cNvSpPr/>
              <p:nvPr/>
            </p:nvSpPr>
            <p:spPr>
              <a:xfrm rot="16200000">
                <a:off x="6524550" y="3037604"/>
                <a:ext cx="1747058" cy="13041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5" name="Isosceles Triangle 14"/>
              <p:cNvSpPr/>
              <p:nvPr/>
            </p:nvSpPr>
            <p:spPr>
              <a:xfrm rot="5400000">
                <a:off x="626257" y="3037601"/>
                <a:ext cx="1747058" cy="13041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6" name="Isosceles Triangle 15"/>
              <p:cNvSpPr/>
              <p:nvPr/>
            </p:nvSpPr>
            <p:spPr>
              <a:xfrm rot="5400000" flipH="1">
                <a:off x="3528870" y="2538390"/>
                <a:ext cx="4138865" cy="23025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7" name="Isosceles Triangle 16"/>
              <p:cNvSpPr/>
              <p:nvPr/>
            </p:nvSpPr>
            <p:spPr>
              <a:xfrm rot="16200000" flipH="1">
                <a:off x="1222980" y="2538390"/>
                <a:ext cx="4138865" cy="23025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sp>
          <p:nvSpPr>
            <p:cNvPr id="6" name="TextBox 5"/>
            <p:cNvSpPr txBox="1"/>
            <p:nvPr/>
          </p:nvSpPr>
          <p:spPr>
            <a:xfrm>
              <a:off x="170831" y="4430275"/>
              <a:ext cx="8390021" cy="369332"/>
            </a:xfrm>
            <a:prstGeom prst="rect">
              <a:avLst/>
            </a:prstGeom>
            <a:noFill/>
          </p:spPr>
          <p:txBody>
            <a:bodyPr wrap="square" rtlCol="0">
              <a:spAutoFit/>
            </a:bodyPr>
            <a:lstStyle/>
            <a:p>
              <a:pPr algn="l"/>
              <a:r>
                <a:rPr lang="en-US" sz="1800" b="1" dirty="0">
                  <a:solidFill>
                    <a:schemeClr val="tx1"/>
                  </a:solidFill>
                </a:rPr>
                <a:t> Step 1     Step 2       Step 3      Step 4     Step 5     Step 6      Step 7     Step 8</a:t>
              </a:r>
            </a:p>
          </p:txBody>
        </p:sp>
        <p:sp>
          <p:nvSpPr>
            <p:cNvPr id="7" name="Arrow: Right 6"/>
            <p:cNvSpPr/>
            <p:nvPr/>
          </p:nvSpPr>
          <p:spPr>
            <a:xfrm rot="19334525">
              <a:off x="1804928" y="2435204"/>
              <a:ext cx="2213811" cy="2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rot="2234980">
              <a:off x="4658710" y="2364376"/>
              <a:ext cx="2213811" cy="2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5" idx="1"/>
              <a:endCxn id="15" idx="5"/>
            </p:cNvCxnSpPr>
            <p:nvPr/>
          </p:nvCxnSpPr>
          <p:spPr>
            <a:xfrm>
              <a:off x="1357382" y="3207485"/>
              <a:ext cx="0" cy="761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7" idx="1"/>
              <a:endCxn id="17" idx="5"/>
            </p:cNvCxnSpPr>
            <p:nvPr/>
          </p:nvCxnSpPr>
          <p:spPr>
            <a:xfrm>
              <a:off x="3189308" y="2686018"/>
              <a:ext cx="0" cy="1804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6" idx="5"/>
              <a:endCxn id="16" idx="1"/>
            </p:cNvCxnSpPr>
            <p:nvPr/>
          </p:nvCxnSpPr>
          <p:spPr>
            <a:xfrm>
              <a:off x="5545747" y="2686018"/>
              <a:ext cx="0" cy="1804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 idx="5"/>
              <a:endCxn id="14" idx="1"/>
            </p:cNvCxnSpPr>
            <p:nvPr/>
          </p:nvCxnSpPr>
          <p:spPr>
            <a:xfrm>
              <a:off x="7384978" y="3207487"/>
              <a:ext cx="0" cy="76179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5423" y="4871657"/>
              <a:ext cx="8550087" cy="1169551"/>
            </a:xfrm>
            <a:prstGeom prst="rect">
              <a:avLst/>
            </a:prstGeom>
            <a:noFill/>
          </p:spPr>
          <p:txBody>
            <a:bodyPr wrap="square" rtlCol="0">
              <a:spAutoFit/>
            </a:bodyPr>
            <a:lstStyle/>
            <a:p>
              <a:pPr algn="l"/>
              <a:r>
                <a:rPr lang="en-US" sz="1400" dirty="0">
                  <a:solidFill>
                    <a:schemeClr val="tx1"/>
                  </a:solidFill>
                </a:rPr>
                <a:t>Check in      Define the      Determine      Generate      Evaluate      Select the       Develop       Anchor the</a:t>
              </a:r>
            </a:p>
            <a:p>
              <a:pPr algn="l"/>
              <a:r>
                <a:rPr lang="en-US" sz="1400" dirty="0">
                  <a:solidFill>
                    <a:schemeClr val="tx1"/>
                  </a:solidFill>
                </a:rPr>
                <a:t>                    Challenge      the Goal:        Options         Options &amp;    Most Viable    the Action    Plan</a:t>
              </a:r>
            </a:p>
            <a:p>
              <a:pPr algn="l"/>
              <a:r>
                <a:rPr lang="en-US" sz="1400" dirty="0">
                  <a:solidFill>
                    <a:schemeClr val="tx1"/>
                  </a:solidFill>
                </a:rPr>
                <a:t>		     State Desired                      Do a            Option &amp;         Plan</a:t>
              </a:r>
            </a:p>
            <a:p>
              <a:pPr algn="l"/>
              <a:r>
                <a:rPr lang="en-US" sz="1400" dirty="0">
                  <a:solidFill>
                    <a:schemeClr val="tx1"/>
                  </a:solidFill>
                </a:rPr>
                <a:t>                                          Outcomes	           Values          Create a</a:t>
              </a:r>
            </a:p>
            <a:p>
              <a:pPr algn="l"/>
              <a:r>
                <a:rPr lang="en-US" sz="1400" dirty="0">
                  <a:solidFill>
                    <a:schemeClr val="tx1"/>
                  </a:solidFill>
                </a:rPr>
                <a:t>				           Check          Strategy   </a:t>
              </a:r>
            </a:p>
          </p:txBody>
        </p:sp>
      </p:grpSp>
      <p:sp>
        <p:nvSpPr>
          <p:cNvPr id="18" name="TextBox 17"/>
          <p:cNvSpPr txBox="1"/>
          <p:nvPr/>
        </p:nvSpPr>
        <p:spPr>
          <a:xfrm rot="19304418">
            <a:off x="1243920" y="2137024"/>
            <a:ext cx="3142108" cy="307777"/>
          </a:xfrm>
          <a:prstGeom prst="rect">
            <a:avLst/>
          </a:prstGeom>
          <a:noFill/>
        </p:spPr>
        <p:txBody>
          <a:bodyPr wrap="square" rtlCol="0">
            <a:spAutoFit/>
          </a:bodyPr>
          <a:lstStyle/>
          <a:p>
            <a:r>
              <a:rPr lang="en-US" sz="1400" dirty="0">
                <a:solidFill>
                  <a:schemeClr val="tx1"/>
                </a:solidFill>
              </a:rPr>
              <a:t>Expand the possibilities / Brainstorm</a:t>
            </a:r>
          </a:p>
        </p:txBody>
      </p:sp>
      <p:sp>
        <p:nvSpPr>
          <p:cNvPr id="19" name="TextBox 18"/>
          <p:cNvSpPr txBox="1"/>
          <p:nvPr/>
        </p:nvSpPr>
        <p:spPr>
          <a:xfrm rot="2233115">
            <a:off x="4221565" y="2077752"/>
            <a:ext cx="3146781" cy="307777"/>
          </a:xfrm>
          <a:prstGeom prst="rect">
            <a:avLst/>
          </a:prstGeom>
          <a:noFill/>
        </p:spPr>
        <p:txBody>
          <a:bodyPr wrap="square" rtlCol="0">
            <a:spAutoFit/>
          </a:bodyPr>
          <a:lstStyle/>
          <a:p>
            <a:r>
              <a:rPr lang="en-US" sz="1400" dirty="0">
                <a:solidFill>
                  <a:schemeClr val="tx1"/>
                </a:solidFill>
              </a:rPr>
              <a:t>Narrow the Focus</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626568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1.  Check-in</a:t>
            </a:r>
          </a:p>
        </p:txBody>
      </p:sp>
      <p:sp>
        <p:nvSpPr>
          <p:cNvPr id="91139" name="Rectangle 3"/>
          <p:cNvSpPr>
            <a:spLocks noGrp="1" noChangeArrowheads="1"/>
          </p:cNvSpPr>
          <p:nvPr>
            <p:ph idx="1"/>
          </p:nvPr>
        </p:nvSpPr>
        <p:spPr/>
        <p:txBody>
          <a:bodyPr>
            <a:normAutofit/>
          </a:bodyPr>
          <a:lstStyle/>
          <a:p>
            <a:pPr eaLnBrk="1" hangingPunct="1"/>
            <a:r>
              <a:rPr lang="en-US" sz="1800" dirty="0">
                <a:ea typeface="ＭＳ Ｐゴシック" pitchFamily="34" charset="-128"/>
              </a:rPr>
              <a:t>Focus the conversation</a:t>
            </a:r>
          </a:p>
          <a:p>
            <a:pPr eaLnBrk="1" hangingPunct="1"/>
            <a:r>
              <a:rPr lang="en-US" sz="1800" dirty="0">
                <a:ea typeface="ＭＳ Ｐゴシック" pitchFamily="34" charset="-128"/>
              </a:rPr>
              <a:t>Establish the purpose of having a conversation </a:t>
            </a:r>
          </a:p>
          <a:p>
            <a:pPr eaLnBrk="1" hangingPunct="1"/>
            <a:r>
              <a:rPr lang="en-US" sz="1800" dirty="0">
                <a:ea typeface="ＭＳ Ｐゴシック" pitchFamily="34" charset="-128"/>
              </a:rPr>
              <a:t>What is the issue (or issues) to be addressed?</a:t>
            </a:r>
          </a:p>
        </p:txBody>
      </p:sp>
      <p:pic>
        <p:nvPicPr>
          <p:cNvPr id="2" name="Picture 1" descr="Llega el Auto-&lt;strong&gt;check in&lt;/strong&gt; a los Hoteles"/>
          <p:cNvPicPr>
            <a:picLocks noChangeAspect="1"/>
          </p:cNvPicPr>
          <p:nvPr/>
        </p:nvPicPr>
        <p:blipFill>
          <a:blip r:embed="rId2" cstate="print">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6646458" y="3819057"/>
            <a:ext cx="2091895" cy="2029099"/>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6802321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ppt_x</p:attrName>
                                        </p:attrNameLst>
                                      </p:cBhvr>
                                      <p:tavLst>
                                        <p:tav tm="0">
                                          <p:val>
                                            <p:strVal val="#ppt_x-.2"/>
                                          </p:val>
                                        </p:tav>
                                        <p:tav tm="100000">
                                          <p:val>
                                            <p:strVal val="#ppt_x"/>
                                          </p:val>
                                        </p:tav>
                                      </p:tavLst>
                                    </p:anim>
                                    <p:anim calcmode="lin" valueType="num">
                                      <p:cBhvr>
                                        <p:cTn id="8" dur="1000" fill="hold"/>
                                        <p:tgtEl>
                                          <p:spTgt spid="91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1139">
                                            <p:txEl>
                                              <p:pRg st="0" end="0"/>
                                            </p:txEl>
                                          </p:spTgt>
                                        </p:tgtEl>
                                        <p:attrNameLst>
                                          <p:attrName>style.visibility</p:attrName>
                                        </p:attrNameLst>
                                      </p:cBhvr>
                                      <p:to>
                                        <p:strVal val="visible"/>
                                      </p:to>
                                    </p:set>
                                    <p:animEffect transition="in" filter="fade">
                                      <p:cBhvr>
                                        <p:cTn id="14" dur="500"/>
                                        <p:tgtEl>
                                          <p:spTgt spid="91139">
                                            <p:txEl>
                                              <p:pRg st="0" end="0"/>
                                            </p:txEl>
                                          </p:spTgt>
                                        </p:tgtEl>
                                      </p:cBhvr>
                                    </p:animEffect>
                                    <p:anim calcmode="lin" valueType="num">
                                      <p:cBhvr>
                                        <p:cTn id="15"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11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1139">
                                            <p:txEl>
                                              <p:pRg st="1" end="1"/>
                                            </p:txEl>
                                          </p:spTgt>
                                        </p:tgtEl>
                                        <p:attrNameLst>
                                          <p:attrName>style.visibility</p:attrName>
                                        </p:attrNameLst>
                                      </p:cBhvr>
                                      <p:to>
                                        <p:strVal val="visible"/>
                                      </p:to>
                                    </p:set>
                                    <p:animEffect transition="in" filter="fade">
                                      <p:cBhvr>
                                        <p:cTn id="21" dur="500"/>
                                        <p:tgtEl>
                                          <p:spTgt spid="91139">
                                            <p:txEl>
                                              <p:pRg st="1" end="1"/>
                                            </p:txEl>
                                          </p:spTgt>
                                        </p:tgtEl>
                                      </p:cBhvr>
                                    </p:animEffect>
                                    <p:anim calcmode="lin" valueType="num">
                                      <p:cBhvr>
                                        <p:cTn id="22"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11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1139">
                                            <p:txEl>
                                              <p:pRg st="2" end="2"/>
                                            </p:txEl>
                                          </p:spTgt>
                                        </p:tgtEl>
                                        <p:attrNameLst>
                                          <p:attrName>style.visibility</p:attrName>
                                        </p:attrNameLst>
                                      </p:cBhvr>
                                      <p:to>
                                        <p:strVal val="visible"/>
                                      </p:to>
                                    </p:set>
                                    <p:animEffect transition="in" filter="fade">
                                      <p:cBhvr>
                                        <p:cTn id="28" dur="500"/>
                                        <p:tgtEl>
                                          <p:spTgt spid="91139">
                                            <p:txEl>
                                              <p:pRg st="2" end="2"/>
                                            </p:txEl>
                                          </p:spTgt>
                                        </p:tgtEl>
                                      </p:cBhvr>
                                    </p:animEffect>
                                    <p:anim calcmode="lin" valueType="num">
                                      <p:cBhvr>
                                        <p:cTn id="2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113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2.  Define the Challenge</a:t>
            </a:r>
          </a:p>
        </p:txBody>
      </p:sp>
      <p:sp>
        <p:nvSpPr>
          <p:cNvPr id="92163" name="Rectangle 3"/>
          <p:cNvSpPr>
            <a:spLocks noGrp="1" noChangeArrowheads="1"/>
          </p:cNvSpPr>
          <p:nvPr>
            <p:ph idx="1"/>
          </p:nvPr>
        </p:nvSpPr>
        <p:spPr/>
        <p:txBody>
          <a:bodyPr>
            <a:normAutofit/>
          </a:bodyPr>
          <a:lstStyle/>
          <a:p>
            <a:pPr eaLnBrk="1" hangingPunct="1"/>
            <a:r>
              <a:rPr lang="en-US" sz="1800" dirty="0">
                <a:ea typeface="ＭＳ Ｐゴシック" pitchFamily="34" charset="-128"/>
              </a:rPr>
              <a:t>Establish a common understanding of the problem or challenge</a:t>
            </a:r>
          </a:p>
          <a:p>
            <a:pPr eaLnBrk="1" hangingPunct="1"/>
            <a:r>
              <a:rPr lang="en-US" sz="1800" dirty="0">
                <a:ea typeface="ＭＳ Ｐゴシック" pitchFamily="34" charset="-128"/>
              </a:rPr>
              <a:t>Identify the stakeholders being impacted</a:t>
            </a:r>
          </a:p>
          <a:p>
            <a:pPr eaLnBrk="1" hangingPunct="1"/>
            <a:r>
              <a:rPr lang="en-US" sz="1800" dirty="0">
                <a:ea typeface="ＭＳ Ｐゴシック" pitchFamily="34" charset="-128"/>
              </a:rPr>
              <a:t>Assess the budgetary implications of the challenge                 (if necessary)</a:t>
            </a:r>
          </a:p>
          <a:p>
            <a:pPr eaLnBrk="1" hangingPunct="1"/>
            <a:r>
              <a:rPr lang="en-US" sz="1800" dirty="0">
                <a:ea typeface="ＭＳ Ｐゴシック" pitchFamily="34" charset="-128"/>
              </a:rPr>
              <a:t>State the problem in a single clear statement</a:t>
            </a:r>
          </a:p>
        </p:txBody>
      </p:sp>
      <p:pic>
        <p:nvPicPr>
          <p:cNvPr id="2" name="Picture 1" descr="Michigan y Seattle: ¿nahuatlismos o falsos cognados?"/>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403" b="5045"/>
          <a:stretch/>
        </p:blipFill>
        <p:spPr>
          <a:xfrm>
            <a:off x="6785780" y="4107975"/>
            <a:ext cx="1905000" cy="1705971"/>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3776659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1000" fill="hold"/>
                                        <p:tgtEl>
                                          <p:spTgt spid="92162"/>
                                        </p:tgtEl>
                                        <p:attrNameLst>
                                          <p:attrName>ppt_x</p:attrName>
                                        </p:attrNameLst>
                                      </p:cBhvr>
                                      <p:tavLst>
                                        <p:tav tm="0">
                                          <p:val>
                                            <p:strVal val="#ppt_x-.2"/>
                                          </p:val>
                                        </p:tav>
                                        <p:tav tm="100000">
                                          <p:val>
                                            <p:strVal val="#ppt_x"/>
                                          </p:val>
                                        </p:tav>
                                      </p:tavLst>
                                    </p:anim>
                                    <p:anim calcmode="lin" valueType="num">
                                      <p:cBhvr>
                                        <p:cTn id="8" dur="1000" fill="hold"/>
                                        <p:tgtEl>
                                          <p:spTgt spid="92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Effect transition="in" filter="fade">
                                      <p:cBhvr>
                                        <p:cTn id="14" dur="500"/>
                                        <p:tgtEl>
                                          <p:spTgt spid="92163">
                                            <p:txEl>
                                              <p:pRg st="0" end="0"/>
                                            </p:txEl>
                                          </p:spTgt>
                                        </p:tgtEl>
                                      </p:cBhvr>
                                    </p:animEffect>
                                    <p:anim calcmode="lin" valueType="num">
                                      <p:cBhvr>
                                        <p:cTn id="15"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63">
                                            <p:txEl>
                                              <p:pRg st="1" end="1"/>
                                            </p:txEl>
                                          </p:spTgt>
                                        </p:tgtEl>
                                        <p:attrNameLst>
                                          <p:attrName>style.visibility</p:attrName>
                                        </p:attrNameLst>
                                      </p:cBhvr>
                                      <p:to>
                                        <p:strVal val="visible"/>
                                      </p:to>
                                    </p:set>
                                    <p:animEffect transition="in" filter="fade">
                                      <p:cBhvr>
                                        <p:cTn id="21" dur="500"/>
                                        <p:tgtEl>
                                          <p:spTgt spid="92163">
                                            <p:txEl>
                                              <p:pRg st="1" end="1"/>
                                            </p:txEl>
                                          </p:spTgt>
                                        </p:tgtEl>
                                      </p:cBhvr>
                                    </p:animEffect>
                                    <p:anim calcmode="lin" valueType="num">
                                      <p:cBhvr>
                                        <p:cTn id="22"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63">
                                            <p:txEl>
                                              <p:pRg st="2" end="2"/>
                                            </p:txEl>
                                          </p:spTgt>
                                        </p:tgtEl>
                                        <p:attrNameLst>
                                          <p:attrName>style.visibility</p:attrName>
                                        </p:attrNameLst>
                                      </p:cBhvr>
                                      <p:to>
                                        <p:strVal val="visible"/>
                                      </p:to>
                                    </p:set>
                                    <p:animEffect transition="in" filter="fade">
                                      <p:cBhvr>
                                        <p:cTn id="28" dur="500"/>
                                        <p:tgtEl>
                                          <p:spTgt spid="92163">
                                            <p:txEl>
                                              <p:pRg st="2" end="2"/>
                                            </p:txEl>
                                          </p:spTgt>
                                        </p:tgtEl>
                                      </p:cBhvr>
                                    </p:animEffect>
                                    <p:anim calcmode="lin" valueType="num">
                                      <p:cBhvr>
                                        <p:cTn id="2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1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2163">
                                            <p:txEl>
                                              <p:pRg st="3" end="3"/>
                                            </p:txEl>
                                          </p:spTgt>
                                        </p:tgtEl>
                                        <p:attrNameLst>
                                          <p:attrName>style.visibility</p:attrName>
                                        </p:attrNameLst>
                                      </p:cBhvr>
                                      <p:to>
                                        <p:strVal val="visible"/>
                                      </p:to>
                                    </p:set>
                                    <p:animEffect transition="in" filter="fade">
                                      <p:cBhvr>
                                        <p:cTn id="35" dur="500"/>
                                        <p:tgtEl>
                                          <p:spTgt spid="92163">
                                            <p:txEl>
                                              <p:pRg st="3" end="3"/>
                                            </p:txEl>
                                          </p:spTgt>
                                        </p:tgtEl>
                                      </p:cBhvr>
                                    </p:animEffect>
                                    <p:anim calcmode="lin" valueType="num">
                                      <p:cBhvr>
                                        <p:cTn id="36"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16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3.  Determine the Goal</a:t>
            </a:r>
          </a:p>
        </p:txBody>
      </p:sp>
      <p:sp>
        <p:nvSpPr>
          <p:cNvPr id="93187" name="Rectangle 3"/>
          <p:cNvSpPr>
            <a:spLocks noGrp="1" noChangeArrowheads="1"/>
          </p:cNvSpPr>
          <p:nvPr>
            <p:ph idx="1"/>
          </p:nvPr>
        </p:nvSpPr>
        <p:spPr/>
        <p:txBody>
          <a:bodyPr>
            <a:normAutofit/>
          </a:bodyPr>
          <a:lstStyle/>
          <a:p>
            <a:pPr eaLnBrk="1" hangingPunct="1"/>
            <a:r>
              <a:rPr lang="en-US" sz="1800" dirty="0">
                <a:ea typeface="ＭＳ Ｐゴシック" pitchFamily="34" charset="-128"/>
              </a:rPr>
              <a:t>What is the ideal or desired outcome?</a:t>
            </a:r>
          </a:p>
          <a:p>
            <a:pPr eaLnBrk="1" hangingPunct="1"/>
            <a:r>
              <a:rPr lang="en-US" sz="1800" dirty="0">
                <a:ea typeface="ＭＳ Ｐゴシック" pitchFamily="34" charset="-128"/>
              </a:rPr>
              <a:t>If this issue is resolved, what will success look like?</a:t>
            </a:r>
          </a:p>
          <a:p>
            <a:pPr eaLnBrk="1" hangingPunct="1"/>
            <a:r>
              <a:rPr lang="en-US" sz="1800" dirty="0">
                <a:ea typeface="ＭＳ Ｐゴシック" pitchFamily="34" charset="-128"/>
              </a:rPr>
              <a:t>What is the result if this problem is resolved?</a:t>
            </a:r>
          </a:p>
          <a:p>
            <a:pPr eaLnBrk="1" hangingPunct="1"/>
            <a:r>
              <a:rPr lang="en-US" sz="1800" dirty="0">
                <a:ea typeface="ＭＳ Ｐゴシック" pitchFamily="34" charset="-128"/>
              </a:rPr>
              <a:t>Craft a goal statement (this is not a solution statement,       but a goal statement)</a:t>
            </a:r>
          </a:p>
        </p:txBody>
      </p:sp>
      <p:pic>
        <p:nvPicPr>
          <p:cNvPr id="2" name="Picture 1" descr="Learning &lt;strong&gt;Target&lt;/strong&gt;: I can identify various tools (online and school ..."/>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9290" y="3819057"/>
            <a:ext cx="2003448" cy="2110628"/>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6922268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tgtEl>
                                          <p:spTgt spid="93186"/>
                                        </p:tgtEl>
                                        <p:attrNameLst>
                                          <p:attrName>ppt_x</p:attrName>
                                        </p:attrNameLst>
                                      </p:cBhvr>
                                      <p:tavLst>
                                        <p:tav tm="0">
                                          <p:val>
                                            <p:strVal val="#ppt_x-.2"/>
                                          </p:val>
                                        </p:tav>
                                        <p:tav tm="100000">
                                          <p:val>
                                            <p:strVal val="#ppt_x"/>
                                          </p:val>
                                        </p:tav>
                                      </p:tavLst>
                                    </p:anim>
                                    <p:anim calcmode="lin" valueType="num">
                                      <p:cBhvr>
                                        <p:cTn id="8" dur="1000" fill="hold"/>
                                        <p:tgtEl>
                                          <p:spTgt spid="931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Effect transition="in" filter="fade">
                                      <p:cBhvr>
                                        <p:cTn id="14" dur="500"/>
                                        <p:tgtEl>
                                          <p:spTgt spid="93187">
                                            <p:txEl>
                                              <p:pRg st="0" end="0"/>
                                            </p:txEl>
                                          </p:spTgt>
                                        </p:tgtEl>
                                      </p:cBhvr>
                                    </p:animEffect>
                                    <p:anim calcmode="lin" valueType="num">
                                      <p:cBhvr>
                                        <p:cTn id="15"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31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87">
                                            <p:txEl>
                                              <p:pRg st="1" end="1"/>
                                            </p:txEl>
                                          </p:spTgt>
                                        </p:tgtEl>
                                        <p:attrNameLst>
                                          <p:attrName>style.visibility</p:attrName>
                                        </p:attrNameLst>
                                      </p:cBhvr>
                                      <p:to>
                                        <p:strVal val="visible"/>
                                      </p:to>
                                    </p:set>
                                    <p:animEffect transition="in" filter="fade">
                                      <p:cBhvr>
                                        <p:cTn id="21" dur="500"/>
                                        <p:tgtEl>
                                          <p:spTgt spid="93187">
                                            <p:txEl>
                                              <p:pRg st="1" end="1"/>
                                            </p:txEl>
                                          </p:spTgt>
                                        </p:tgtEl>
                                      </p:cBhvr>
                                    </p:animEffect>
                                    <p:anim calcmode="lin" valueType="num">
                                      <p:cBhvr>
                                        <p:cTn id="22"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31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87">
                                            <p:txEl>
                                              <p:pRg st="2" end="2"/>
                                            </p:txEl>
                                          </p:spTgt>
                                        </p:tgtEl>
                                        <p:attrNameLst>
                                          <p:attrName>style.visibility</p:attrName>
                                        </p:attrNameLst>
                                      </p:cBhvr>
                                      <p:to>
                                        <p:strVal val="visible"/>
                                      </p:to>
                                    </p:set>
                                    <p:animEffect transition="in" filter="fade">
                                      <p:cBhvr>
                                        <p:cTn id="28" dur="500"/>
                                        <p:tgtEl>
                                          <p:spTgt spid="93187">
                                            <p:txEl>
                                              <p:pRg st="2" end="2"/>
                                            </p:txEl>
                                          </p:spTgt>
                                        </p:tgtEl>
                                      </p:cBhvr>
                                    </p:animEffect>
                                    <p:anim calcmode="lin" valueType="num">
                                      <p:cBhvr>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31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87">
                                            <p:txEl>
                                              <p:pRg st="3" end="3"/>
                                            </p:txEl>
                                          </p:spTgt>
                                        </p:tgtEl>
                                        <p:attrNameLst>
                                          <p:attrName>style.visibility</p:attrName>
                                        </p:attrNameLst>
                                      </p:cBhvr>
                                      <p:to>
                                        <p:strVal val="visible"/>
                                      </p:to>
                                    </p:set>
                                    <p:animEffect transition="in" filter="fade">
                                      <p:cBhvr>
                                        <p:cTn id="35" dur="500"/>
                                        <p:tgtEl>
                                          <p:spTgt spid="93187">
                                            <p:txEl>
                                              <p:pRg st="3" end="3"/>
                                            </p:txEl>
                                          </p:spTgt>
                                        </p:tgtEl>
                                      </p:cBhvr>
                                    </p:animEffect>
                                    <p:anim calcmode="lin" valueType="num">
                                      <p:cBhvr>
                                        <p:cTn id="3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318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4.  Generate Options</a:t>
            </a:r>
          </a:p>
        </p:txBody>
      </p:sp>
      <p:sp>
        <p:nvSpPr>
          <p:cNvPr id="94211" name="Rectangle 3"/>
          <p:cNvSpPr>
            <a:spLocks noGrp="1" noChangeArrowheads="1"/>
          </p:cNvSpPr>
          <p:nvPr>
            <p:ph idx="1"/>
          </p:nvPr>
        </p:nvSpPr>
        <p:spPr>
          <a:xfrm>
            <a:off x="847703" y="1898814"/>
            <a:ext cx="7202456" cy="3294576"/>
          </a:xfrm>
        </p:spPr>
        <p:txBody>
          <a:bodyPr>
            <a:normAutofit fontScale="62500" lnSpcReduction="20000"/>
          </a:bodyPr>
          <a:lstStyle/>
          <a:p>
            <a:pPr eaLnBrk="1" hangingPunct="1">
              <a:lnSpc>
                <a:spcPct val="140000"/>
              </a:lnSpc>
              <a:spcBef>
                <a:spcPts val="0"/>
              </a:spcBef>
            </a:pPr>
            <a:r>
              <a:rPr lang="en-US" sz="2800" dirty="0">
                <a:ea typeface="ＭＳ Ｐゴシック" pitchFamily="34" charset="-128"/>
              </a:rPr>
              <a:t>Ask questions to stimulate thinking</a:t>
            </a:r>
          </a:p>
          <a:p>
            <a:pPr eaLnBrk="1" hangingPunct="1">
              <a:lnSpc>
                <a:spcPct val="140000"/>
              </a:lnSpc>
              <a:spcBef>
                <a:spcPts val="0"/>
              </a:spcBef>
            </a:pPr>
            <a:r>
              <a:rPr lang="en-US" sz="2800" dirty="0">
                <a:ea typeface="ＭＳ Ｐゴシック" pitchFamily="34" charset="-128"/>
              </a:rPr>
              <a:t>Encourage innovative thinking</a:t>
            </a:r>
          </a:p>
          <a:p>
            <a:pPr eaLnBrk="1" hangingPunct="1">
              <a:lnSpc>
                <a:spcPct val="140000"/>
              </a:lnSpc>
              <a:spcBef>
                <a:spcPts val="0"/>
              </a:spcBef>
            </a:pPr>
            <a:r>
              <a:rPr lang="en-US" sz="2800" dirty="0">
                <a:ea typeface="ＭＳ Ｐゴシック" pitchFamily="34" charset="-128"/>
              </a:rPr>
              <a:t>Quiet your mind &amp; listen non-judgmentally</a:t>
            </a:r>
          </a:p>
          <a:p>
            <a:pPr eaLnBrk="1" hangingPunct="1">
              <a:lnSpc>
                <a:spcPct val="140000"/>
              </a:lnSpc>
              <a:spcBef>
                <a:spcPts val="0"/>
              </a:spcBef>
            </a:pPr>
            <a:r>
              <a:rPr lang="en-US" sz="2800" dirty="0">
                <a:ea typeface="ＭＳ Ｐゴシック" pitchFamily="34" charset="-128"/>
              </a:rPr>
              <a:t>Refrain from offering your own solutions (at least initially)</a:t>
            </a:r>
          </a:p>
          <a:p>
            <a:pPr eaLnBrk="1" hangingPunct="1">
              <a:lnSpc>
                <a:spcPct val="140000"/>
              </a:lnSpc>
              <a:spcBef>
                <a:spcPts val="0"/>
              </a:spcBef>
            </a:pPr>
            <a:r>
              <a:rPr lang="en-US" sz="2800" dirty="0">
                <a:ea typeface="ＭＳ Ｐゴシック" pitchFamily="34" charset="-128"/>
              </a:rPr>
              <a:t>Brainstorm to explore options</a:t>
            </a:r>
          </a:p>
          <a:p>
            <a:pPr eaLnBrk="1" hangingPunct="1">
              <a:lnSpc>
                <a:spcPct val="140000"/>
              </a:lnSpc>
              <a:spcBef>
                <a:spcPts val="0"/>
              </a:spcBef>
            </a:pPr>
            <a:r>
              <a:rPr lang="en-US" sz="2800" dirty="0">
                <a:ea typeface="ＭＳ Ｐゴシック" pitchFamily="34" charset="-128"/>
              </a:rPr>
              <a:t>Paraphrase what you are hearing</a:t>
            </a:r>
          </a:p>
          <a:p>
            <a:pPr eaLnBrk="1" hangingPunct="1">
              <a:lnSpc>
                <a:spcPct val="140000"/>
              </a:lnSpc>
              <a:spcBef>
                <a:spcPts val="0"/>
              </a:spcBef>
            </a:pPr>
            <a:r>
              <a:rPr lang="en-US" sz="2800" dirty="0">
                <a:ea typeface="ＭＳ Ｐゴシック" pitchFamily="34" charset="-128"/>
              </a:rPr>
              <a:t>Draw out consequences</a:t>
            </a:r>
          </a:p>
          <a:p>
            <a:pPr eaLnBrk="1" hangingPunct="1">
              <a:lnSpc>
                <a:spcPct val="140000"/>
              </a:lnSpc>
              <a:spcBef>
                <a:spcPts val="0"/>
              </a:spcBef>
            </a:pPr>
            <a:r>
              <a:rPr lang="en-US" sz="2800" dirty="0">
                <a:ea typeface="ＭＳ Ｐゴシック" pitchFamily="34" charset="-128"/>
              </a:rPr>
              <a:t>Share personal experiences and your ideas </a:t>
            </a:r>
            <a:r>
              <a:rPr lang="en-US" sz="2800" i="1" dirty="0">
                <a:ea typeface="ＭＳ Ｐゴシック" pitchFamily="34" charset="-128"/>
              </a:rPr>
              <a:t>after</a:t>
            </a:r>
            <a:r>
              <a:rPr lang="en-US" sz="2800" dirty="0">
                <a:ea typeface="ＭＳ Ｐゴシック" pitchFamily="34" charset="-128"/>
              </a:rPr>
              <a:t> the person you are coaching has offered his/hers</a:t>
            </a:r>
          </a:p>
        </p:txBody>
      </p:sp>
      <p:pic>
        <p:nvPicPr>
          <p:cNvPr id="2" name="Picture 1" descr="Facilitated scenario thinking approaches enable your people to ..."/>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3380" y="4048968"/>
            <a:ext cx="2381885" cy="2288843"/>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24522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1000" fill="hold"/>
                                        <p:tgtEl>
                                          <p:spTgt spid="94210"/>
                                        </p:tgtEl>
                                        <p:attrNameLst>
                                          <p:attrName>ppt_x</p:attrName>
                                        </p:attrNameLst>
                                      </p:cBhvr>
                                      <p:tavLst>
                                        <p:tav tm="0">
                                          <p:val>
                                            <p:strVal val="#ppt_x-.2"/>
                                          </p:val>
                                        </p:tav>
                                        <p:tav tm="100000">
                                          <p:val>
                                            <p:strVal val="#ppt_x"/>
                                          </p:val>
                                        </p:tav>
                                      </p:tavLst>
                                    </p:anim>
                                    <p:anim calcmode="lin" valueType="num">
                                      <p:cBhvr>
                                        <p:cTn id="8" dur="1000" fill="hold"/>
                                        <p:tgtEl>
                                          <p:spTgt spid="942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42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animEffect transition="in" filter="fade">
                                      <p:cBhvr>
                                        <p:cTn id="14" dur="500"/>
                                        <p:tgtEl>
                                          <p:spTgt spid="94211">
                                            <p:txEl>
                                              <p:pRg st="0" end="0"/>
                                            </p:txEl>
                                          </p:spTgt>
                                        </p:tgtEl>
                                      </p:cBhvr>
                                    </p:animEffect>
                                    <p:anim calcmode="lin" valueType="num">
                                      <p:cBhvr>
                                        <p:cTn id="15"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42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4211">
                                            <p:txEl>
                                              <p:pRg st="1" end="1"/>
                                            </p:txEl>
                                          </p:spTgt>
                                        </p:tgtEl>
                                        <p:attrNameLst>
                                          <p:attrName>style.visibility</p:attrName>
                                        </p:attrNameLst>
                                      </p:cBhvr>
                                      <p:to>
                                        <p:strVal val="visible"/>
                                      </p:to>
                                    </p:set>
                                    <p:animEffect transition="in" filter="fade">
                                      <p:cBhvr>
                                        <p:cTn id="21" dur="500"/>
                                        <p:tgtEl>
                                          <p:spTgt spid="94211">
                                            <p:txEl>
                                              <p:pRg st="1" end="1"/>
                                            </p:txEl>
                                          </p:spTgt>
                                        </p:tgtEl>
                                      </p:cBhvr>
                                    </p:animEffect>
                                    <p:anim calcmode="lin" valueType="num">
                                      <p:cBhvr>
                                        <p:cTn id="22"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42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4211">
                                            <p:txEl>
                                              <p:pRg st="2" end="2"/>
                                            </p:txEl>
                                          </p:spTgt>
                                        </p:tgtEl>
                                        <p:attrNameLst>
                                          <p:attrName>style.visibility</p:attrName>
                                        </p:attrNameLst>
                                      </p:cBhvr>
                                      <p:to>
                                        <p:strVal val="visible"/>
                                      </p:to>
                                    </p:set>
                                    <p:animEffect transition="in" filter="fade">
                                      <p:cBhvr>
                                        <p:cTn id="28" dur="500"/>
                                        <p:tgtEl>
                                          <p:spTgt spid="94211">
                                            <p:txEl>
                                              <p:pRg st="2" end="2"/>
                                            </p:txEl>
                                          </p:spTgt>
                                        </p:tgtEl>
                                      </p:cBhvr>
                                    </p:animEffect>
                                    <p:anim calcmode="lin" valueType="num">
                                      <p:cBhvr>
                                        <p:cTn id="2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42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4211">
                                            <p:txEl>
                                              <p:pRg st="3" end="3"/>
                                            </p:txEl>
                                          </p:spTgt>
                                        </p:tgtEl>
                                        <p:attrNameLst>
                                          <p:attrName>style.visibility</p:attrName>
                                        </p:attrNameLst>
                                      </p:cBhvr>
                                      <p:to>
                                        <p:strVal val="visible"/>
                                      </p:to>
                                    </p:set>
                                    <p:animEffect transition="in" filter="fade">
                                      <p:cBhvr>
                                        <p:cTn id="35" dur="500"/>
                                        <p:tgtEl>
                                          <p:spTgt spid="94211">
                                            <p:txEl>
                                              <p:pRg st="3" end="3"/>
                                            </p:txEl>
                                          </p:spTgt>
                                        </p:tgtEl>
                                      </p:cBhvr>
                                    </p:animEffect>
                                    <p:anim calcmode="lin" valueType="num">
                                      <p:cBhvr>
                                        <p:cTn id="36"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42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4211">
                                            <p:txEl>
                                              <p:pRg st="4" end="4"/>
                                            </p:txEl>
                                          </p:spTgt>
                                        </p:tgtEl>
                                        <p:attrNameLst>
                                          <p:attrName>style.visibility</p:attrName>
                                        </p:attrNameLst>
                                      </p:cBhvr>
                                      <p:to>
                                        <p:strVal val="visible"/>
                                      </p:to>
                                    </p:set>
                                    <p:animEffect transition="in" filter="fade">
                                      <p:cBhvr>
                                        <p:cTn id="42" dur="500"/>
                                        <p:tgtEl>
                                          <p:spTgt spid="94211">
                                            <p:txEl>
                                              <p:pRg st="4" end="4"/>
                                            </p:txEl>
                                          </p:spTgt>
                                        </p:tgtEl>
                                      </p:cBhvr>
                                    </p:animEffect>
                                    <p:anim calcmode="lin" valueType="num">
                                      <p:cBhvr>
                                        <p:cTn id="43"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42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4211">
                                            <p:txEl>
                                              <p:pRg st="5" end="5"/>
                                            </p:txEl>
                                          </p:spTgt>
                                        </p:tgtEl>
                                        <p:attrNameLst>
                                          <p:attrName>style.visibility</p:attrName>
                                        </p:attrNameLst>
                                      </p:cBhvr>
                                      <p:to>
                                        <p:strVal val="visible"/>
                                      </p:to>
                                    </p:set>
                                    <p:animEffect transition="in" filter="fade">
                                      <p:cBhvr>
                                        <p:cTn id="49" dur="500"/>
                                        <p:tgtEl>
                                          <p:spTgt spid="94211">
                                            <p:txEl>
                                              <p:pRg st="5" end="5"/>
                                            </p:txEl>
                                          </p:spTgt>
                                        </p:tgtEl>
                                      </p:cBhvr>
                                    </p:animEffect>
                                    <p:anim calcmode="lin" valueType="num">
                                      <p:cBhvr>
                                        <p:cTn id="50"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42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94211">
                                            <p:txEl>
                                              <p:pRg st="6" end="6"/>
                                            </p:txEl>
                                          </p:spTgt>
                                        </p:tgtEl>
                                        <p:attrNameLst>
                                          <p:attrName>style.visibility</p:attrName>
                                        </p:attrNameLst>
                                      </p:cBhvr>
                                      <p:to>
                                        <p:strVal val="visible"/>
                                      </p:to>
                                    </p:set>
                                    <p:animEffect transition="in" filter="fade">
                                      <p:cBhvr>
                                        <p:cTn id="56" dur="500"/>
                                        <p:tgtEl>
                                          <p:spTgt spid="94211">
                                            <p:txEl>
                                              <p:pRg st="6" end="6"/>
                                            </p:txEl>
                                          </p:spTgt>
                                        </p:tgtEl>
                                      </p:cBhvr>
                                    </p:animEffect>
                                    <p:anim calcmode="lin" valueType="num">
                                      <p:cBhvr>
                                        <p:cTn id="57"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9421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94211">
                                            <p:txEl>
                                              <p:pRg st="7" end="7"/>
                                            </p:txEl>
                                          </p:spTgt>
                                        </p:tgtEl>
                                        <p:attrNameLst>
                                          <p:attrName>style.visibility</p:attrName>
                                        </p:attrNameLst>
                                      </p:cBhvr>
                                      <p:to>
                                        <p:strVal val="visible"/>
                                      </p:to>
                                    </p:set>
                                    <p:animEffect transition="in" filter="fade">
                                      <p:cBhvr>
                                        <p:cTn id="63" dur="500"/>
                                        <p:tgtEl>
                                          <p:spTgt spid="94211">
                                            <p:txEl>
                                              <p:pRg st="7" end="7"/>
                                            </p:txEl>
                                          </p:spTgt>
                                        </p:tgtEl>
                                      </p:cBhvr>
                                    </p:animEffect>
                                    <p:anim calcmode="lin" valueType="num">
                                      <p:cBhvr>
                                        <p:cTn id="64" dur="500" fill="hold"/>
                                        <p:tgtEl>
                                          <p:spTgt spid="94211">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94211">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5.  Evaluate Options</a:t>
            </a:r>
          </a:p>
        </p:txBody>
      </p:sp>
      <p:sp>
        <p:nvSpPr>
          <p:cNvPr id="95235" name="Rectangle 3"/>
          <p:cNvSpPr>
            <a:spLocks noGrp="1" noChangeArrowheads="1"/>
          </p:cNvSpPr>
          <p:nvPr>
            <p:ph idx="1"/>
          </p:nvPr>
        </p:nvSpPr>
        <p:spPr>
          <a:xfrm>
            <a:off x="847703" y="2103531"/>
            <a:ext cx="7202456" cy="3294576"/>
          </a:xfrm>
        </p:spPr>
        <p:txBody>
          <a:bodyPr>
            <a:noAutofit/>
          </a:bodyPr>
          <a:lstStyle/>
          <a:p>
            <a:pPr eaLnBrk="1" hangingPunct="1"/>
            <a:r>
              <a:rPr lang="en-US" sz="1800" dirty="0">
                <a:ea typeface="ＭＳ Ｐゴシック" pitchFamily="34" charset="-128"/>
              </a:rPr>
              <a:t>Begin to narrow the focus</a:t>
            </a:r>
          </a:p>
          <a:p>
            <a:pPr eaLnBrk="1" hangingPunct="1"/>
            <a:r>
              <a:rPr lang="en-US" sz="1800" dirty="0">
                <a:ea typeface="ＭＳ Ｐゴシック" pitchFamily="34" charset="-128"/>
              </a:rPr>
              <a:t>Eliminate unworkable options</a:t>
            </a:r>
          </a:p>
          <a:p>
            <a:pPr eaLnBrk="1" hangingPunct="1"/>
            <a:r>
              <a:rPr lang="en-US" sz="1800" dirty="0">
                <a:ea typeface="ＭＳ Ｐゴシック" pitchFamily="34" charset="-128"/>
              </a:rPr>
              <a:t>Do a values check – are the options you are considering aligned with the organization</a:t>
            </a:r>
            <a:r>
              <a:rPr lang="ja-JP" altLang="en-US" sz="1800" dirty="0">
                <a:ea typeface="ＭＳ Ｐゴシック" pitchFamily="34" charset="-128"/>
              </a:rPr>
              <a:t>’</a:t>
            </a:r>
            <a:r>
              <a:rPr lang="en-US" altLang="ja-JP" sz="1800" dirty="0">
                <a:ea typeface="ＭＳ Ｐゴシック" pitchFamily="34" charset="-128"/>
              </a:rPr>
              <a:t>s mission, vision and values?  Are they fair?  The right thing to do?  Eliminate any options that don</a:t>
            </a:r>
            <a:r>
              <a:rPr lang="ja-JP" altLang="en-US" sz="1800" dirty="0">
                <a:ea typeface="ＭＳ Ｐゴシック" pitchFamily="34" charset="-128"/>
              </a:rPr>
              <a:t>’</a:t>
            </a:r>
            <a:r>
              <a:rPr lang="en-US" altLang="ja-JP" sz="1800" dirty="0">
                <a:ea typeface="ＭＳ Ｐゴシック" pitchFamily="34" charset="-128"/>
              </a:rPr>
              <a:t>t pass the values check.</a:t>
            </a:r>
          </a:p>
          <a:p>
            <a:pPr eaLnBrk="1" hangingPunct="1"/>
            <a:r>
              <a:rPr lang="en-US" sz="1800" dirty="0">
                <a:ea typeface="ＭＳ Ｐゴシック" pitchFamily="34" charset="-128"/>
              </a:rPr>
              <a:t>Of the remaining options, identify the one or two that will get you most directly to your goal, to problem resolution</a:t>
            </a:r>
          </a:p>
        </p:txBody>
      </p:sp>
      <p:pic>
        <p:nvPicPr>
          <p:cNvPr id="2" name="Picture 1" descr="Pérdida de Peso Entrenamiento de Perros Hacer dinero / salir 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999" y="1066432"/>
            <a:ext cx="1766160" cy="1872255"/>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244650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ppt_x</p:attrName>
                                        </p:attrNameLst>
                                      </p:cBhvr>
                                      <p:tavLst>
                                        <p:tav tm="0">
                                          <p:val>
                                            <p:strVal val="#ppt_x-.2"/>
                                          </p:val>
                                        </p:tav>
                                        <p:tav tm="100000">
                                          <p:val>
                                            <p:strVal val="#ppt_x"/>
                                          </p:val>
                                        </p:tav>
                                      </p:tavLst>
                                    </p:anim>
                                    <p:anim calcmode="lin" valueType="num">
                                      <p:cBhvr>
                                        <p:cTn id="8" dur="1000" fill="hold"/>
                                        <p:tgtEl>
                                          <p:spTgt spid="9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Effect transition="in" filter="fade">
                                      <p:cBhvr>
                                        <p:cTn id="14" dur="500"/>
                                        <p:tgtEl>
                                          <p:spTgt spid="95235">
                                            <p:txEl>
                                              <p:pRg st="0" end="0"/>
                                            </p:txEl>
                                          </p:spTgt>
                                        </p:tgtEl>
                                      </p:cBhvr>
                                    </p:animEffect>
                                    <p:anim calcmode="lin" valueType="num">
                                      <p:cBhvr>
                                        <p:cTn id="15"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52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5235">
                                            <p:txEl>
                                              <p:pRg st="1" end="1"/>
                                            </p:txEl>
                                          </p:spTgt>
                                        </p:tgtEl>
                                        <p:attrNameLst>
                                          <p:attrName>style.visibility</p:attrName>
                                        </p:attrNameLst>
                                      </p:cBhvr>
                                      <p:to>
                                        <p:strVal val="visible"/>
                                      </p:to>
                                    </p:set>
                                    <p:animEffect transition="in" filter="fade">
                                      <p:cBhvr>
                                        <p:cTn id="21" dur="500"/>
                                        <p:tgtEl>
                                          <p:spTgt spid="95235">
                                            <p:txEl>
                                              <p:pRg st="1" end="1"/>
                                            </p:txEl>
                                          </p:spTgt>
                                        </p:tgtEl>
                                      </p:cBhvr>
                                    </p:animEffect>
                                    <p:anim calcmode="lin" valueType="num">
                                      <p:cBhvr>
                                        <p:cTn id="22"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52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5235">
                                            <p:txEl>
                                              <p:pRg st="2" end="2"/>
                                            </p:txEl>
                                          </p:spTgt>
                                        </p:tgtEl>
                                        <p:attrNameLst>
                                          <p:attrName>style.visibility</p:attrName>
                                        </p:attrNameLst>
                                      </p:cBhvr>
                                      <p:to>
                                        <p:strVal val="visible"/>
                                      </p:to>
                                    </p:set>
                                    <p:animEffect transition="in" filter="fade">
                                      <p:cBhvr>
                                        <p:cTn id="28" dur="500"/>
                                        <p:tgtEl>
                                          <p:spTgt spid="95235">
                                            <p:txEl>
                                              <p:pRg st="2" end="2"/>
                                            </p:txEl>
                                          </p:spTgt>
                                        </p:tgtEl>
                                      </p:cBhvr>
                                    </p:animEffect>
                                    <p:anim calcmode="lin" valueType="num">
                                      <p:cBhvr>
                                        <p:cTn id="29"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52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5235">
                                            <p:txEl>
                                              <p:pRg st="3" end="3"/>
                                            </p:txEl>
                                          </p:spTgt>
                                        </p:tgtEl>
                                        <p:attrNameLst>
                                          <p:attrName>style.visibility</p:attrName>
                                        </p:attrNameLst>
                                      </p:cBhvr>
                                      <p:to>
                                        <p:strVal val="visible"/>
                                      </p:to>
                                    </p:set>
                                    <p:animEffect transition="in" filter="fade">
                                      <p:cBhvr>
                                        <p:cTn id="35" dur="500"/>
                                        <p:tgtEl>
                                          <p:spTgt spid="95235">
                                            <p:txEl>
                                              <p:pRg st="3" end="3"/>
                                            </p:txEl>
                                          </p:spTgt>
                                        </p:tgtEl>
                                      </p:cBhvr>
                                    </p:animEffect>
                                    <p:anim calcmode="lin" valueType="num">
                                      <p:cBhvr>
                                        <p:cTn id="36"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52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6.  Select the Most Viable Option</a:t>
            </a:r>
          </a:p>
        </p:txBody>
      </p:sp>
      <p:sp>
        <p:nvSpPr>
          <p:cNvPr id="96259" name="Rectangle 3"/>
          <p:cNvSpPr>
            <a:spLocks noGrp="1" noChangeArrowheads="1"/>
          </p:cNvSpPr>
          <p:nvPr>
            <p:ph idx="1"/>
          </p:nvPr>
        </p:nvSpPr>
        <p:spPr>
          <a:xfrm>
            <a:off x="847703" y="1816927"/>
            <a:ext cx="7202456" cy="3294576"/>
          </a:xfrm>
        </p:spPr>
        <p:txBody>
          <a:bodyPr rtlCol="0">
            <a:noAutofit/>
          </a:bodyPr>
          <a:lstStyle/>
          <a:p>
            <a:pPr marL="182880" indent="-182880" eaLnBrk="1" fontAlgn="auto" hangingPunct="1">
              <a:spcAft>
                <a:spcPts val="0"/>
              </a:spcAft>
              <a:defRPr/>
            </a:pPr>
            <a:r>
              <a:rPr lang="en-US" sz="1800" dirty="0">
                <a:ea typeface="+mn-ea"/>
                <a:cs typeface="+mn-cs"/>
              </a:rPr>
              <a:t>Brainstorm various strategies to get you to your goal</a:t>
            </a:r>
          </a:p>
          <a:p>
            <a:pPr marL="182880" indent="-182880" eaLnBrk="1" fontAlgn="auto" hangingPunct="1">
              <a:spcAft>
                <a:spcPts val="0"/>
              </a:spcAft>
              <a:defRPr/>
            </a:pPr>
            <a:r>
              <a:rPr lang="en-US" sz="1800" dirty="0">
                <a:ea typeface="+mn-ea"/>
                <a:cs typeface="+mn-cs"/>
              </a:rPr>
              <a:t>Explore resource needs of the various strategies</a:t>
            </a:r>
          </a:p>
          <a:p>
            <a:pPr marL="182880" indent="-182880" eaLnBrk="1" fontAlgn="auto" hangingPunct="1">
              <a:spcAft>
                <a:spcPts val="0"/>
              </a:spcAft>
              <a:defRPr/>
            </a:pPr>
            <a:r>
              <a:rPr lang="en-US" sz="1800" dirty="0">
                <a:ea typeface="+mn-ea"/>
                <a:cs typeface="+mn-cs"/>
              </a:rPr>
              <a:t>Identify potential barriers of each strategy and what action is needed to clear barriers</a:t>
            </a:r>
          </a:p>
          <a:p>
            <a:pPr marL="182880" indent="-182880" eaLnBrk="1" fontAlgn="auto" hangingPunct="1">
              <a:spcAft>
                <a:spcPts val="0"/>
              </a:spcAft>
              <a:defRPr/>
            </a:pPr>
            <a:r>
              <a:rPr lang="en-US" sz="1800" dirty="0">
                <a:ea typeface="+mn-ea"/>
                <a:cs typeface="+mn-cs"/>
              </a:rPr>
              <a:t> Select the most viable option and begin to guide the person you are coaching to the development of an action plan</a:t>
            </a:r>
          </a:p>
        </p:txBody>
      </p:sp>
      <p:pic>
        <p:nvPicPr>
          <p:cNvPr id="2" name="Picture 1" descr="윤소영의 보험이 Money? 011-9725-9002 :: (동부생명종신 ..."/>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52131" y="4299045"/>
            <a:ext cx="3674668" cy="1721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6571929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ppt_x</p:attrName>
                                        </p:attrNameLst>
                                      </p:cBhvr>
                                      <p:tavLst>
                                        <p:tav tm="0">
                                          <p:val>
                                            <p:strVal val="#ppt_x-.2"/>
                                          </p:val>
                                        </p:tav>
                                        <p:tav tm="100000">
                                          <p:val>
                                            <p:strVal val="#ppt_x"/>
                                          </p:val>
                                        </p:tav>
                                      </p:tavLst>
                                    </p:anim>
                                    <p:anim calcmode="lin" valueType="num">
                                      <p:cBhvr>
                                        <p:cTn id="8" dur="1000" fill="hold"/>
                                        <p:tgtEl>
                                          <p:spTgt spid="962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6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6259">
                                            <p:txEl>
                                              <p:pRg st="0" end="0"/>
                                            </p:txEl>
                                          </p:spTgt>
                                        </p:tgtEl>
                                        <p:attrNameLst>
                                          <p:attrName>style.visibility</p:attrName>
                                        </p:attrNameLst>
                                      </p:cBhvr>
                                      <p:to>
                                        <p:strVal val="visible"/>
                                      </p:to>
                                    </p:set>
                                    <p:animEffect transition="in" filter="fade">
                                      <p:cBhvr>
                                        <p:cTn id="14" dur="500"/>
                                        <p:tgtEl>
                                          <p:spTgt spid="96259">
                                            <p:txEl>
                                              <p:pRg st="0" end="0"/>
                                            </p:txEl>
                                          </p:spTgt>
                                        </p:tgtEl>
                                      </p:cBhvr>
                                    </p:animEffect>
                                    <p:anim calcmode="lin" valueType="num">
                                      <p:cBhvr>
                                        <p:cTn id="15"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62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6259">
                                            <p:txEl>
                                              <p:pRg st="1" end="1"/>
                                            </p:txEl>
                                          </p:spTgt>
                                        </p:tgtEl>
                                        <p:attrNameLst>
                                          <p:attrName>style.visibility</p:attrName>
                                        </p:attrNameLst>
                                      </p:cBhvr>
                                      <p:to>
                                        <p:strVal val="visible"/>
                                      </p:to>
                                    </p:set>
                                    <p:animEffect transition="in" filter="fade">
                                      <p:cBhvr>
                                        <p:cTn id="21" dur="500"/>
                                        <p:tgtEl>
                                          <p:spTgt spid="96259">
                                            <p:txEl>
                                              <p:pRg st="1" end="1"/>
                                            </p:txEl>
                                          </p:spTgt>
                                        </p:tgtEl>
                                      </p:cBhvr>
                                    </p:animEffect>
                                    <p:anim calcmode="lin" valueType="num">
                                      <p:cBhvr>
                                        <p:cTn id="22"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62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6259">
                                            <p:txEl>
                                              <p:pRg st="2" end="2"/>
                                            </p:txEl>
                                          </p:spTgt>
                                        </p:tgtEl>
                                        <p:attrNameLst>
                                          <p:attrName>style.visibility</p:attrName>
                                        </p:attrNameLst>
                                      </p:cBhvr>
                                      <p:to>
                                        <p:strVal val="visible"/>
                                      </p:to>
                                    </p:set>
                                    <p:animEffect transition="in" filter="fade">
                                      <p:cBhvr>
                                        <p:cTn id="28" dur="500"/>
                                        <p:tgtEl>
                                          <p:spTgt spid="96259">
                                            <p:txEl>
                                              <p:pRg st="2" end="2"/>
                                            </p:txEl>
                                          </p:spTgt>
                                        </p:tgtEl>
                                      </p:cBhvr>
                                    </p:animEffect>
                                    <p:anim calcmode="lin" valueType="num">
                                      <p:cBhvr>
                                        <p:cTn id="2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62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6259">
                                            <p:txEl>
                                              <p:pRg st="3" end="3"/>
                                            </p:txEl>
                                          </p:spTgt>
                                        </p:tgtEl>
                                        <p:attrNameLst>
                                          <p:attrName>style.visibility</p:attrName>
                                        </p:attrNameLst>
                                      </p:cBhvr>
                                      <p:to>
                                        <p:strVal val="visible"/>
                                      </p:to>
                                    </p:set>
                                    <p:animEffect transition="in" filter="fade">
                                      <p:cBhvr>
                                        <p:cTn id="35" dur="500"/>
                                        <p:tgtEl>
                                          <p:spTgt spid="96259">
                                            <p:txEl>
                                              <p:pRg st="3" end="3"/>
                                            </p:txEl>
                                          </p:spTgt>
                                        </p:tgtEl>
                                      </p:cBhvr>
                                    </p:animEffect>
                                    <p:anim calcmode="lin" valueType="num">
                                      <p:cBhvr>
                                        <p:cTn id="36"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625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7.  Develop the Action Plan</a:t>
            </a:r>
          </a:p>
        </p:txBody>
      </p:sp>
      <p:sp>
        <p:nvSpPr>
          <p:cNvPr id="97283" name="Rectangle 3"/>
          <p:cNvSpPr>
            <a:spLocks noGrp="1" noChangeArrowheads="1"/>
          </p:cNvSpPr>
          <p:nvPr>
            <p:ph idx="1"/>
          </p:nvPr>
        </p:nvSpPr>
        <p:spPr>
          <a:xfrm>
            <a:off x="847702" y="1762336"/>
            <a:ext cx="7627557" cy="3294576"/>
          </a:xfrm>
        </p:spPr>
        <p:txBody>
          <a:bodyPr>
            <a:noAutofit/>
          </a:bodyPr>
          <a:lstStyle/>
          <a:p>
            <a:pPr eaLnBrk="1" hangingPunct="1">
              <a:lnSpc>
                <a:spcPct val="140000"/>
              </a:lnSpc>
              <a:spcBef>
                <a:spcPts val="0"/>
              </a:spcBef>
            </a:pPr>
            <a:r>
              <a:rPr lang="en-US" sz="1800" dirty="0">
                <a:ea typeface="ＭＳ Ｐゴシック" pitchFamily="34" charset="-128"/>
              </a:rPr>
              <a:t>Guide the person you are coaching to identify, step-by-step, what actions they will be take and the estimated time to complete those actions</a:t>
            </a:r>
          </a:p>
          <a:p>
            <a:pPr eaLnBrk="1" hangingPunct="1">
              <a:lnSpc>
                <a:spcPct val="140000"/>
              </a:lnSpc>
              <a:spcBef>
                <a:spcPts val="0"/>
              </a:spcBef>
            </a:pPr>
            <a:r>
              <a:rPr lang="en-US" sz="1800" dirty="0">
                <a:ea typeface="ＭＳ Ｐゴシック" pitchFamily="34" charset="-128"/>
              </a:rPr>
              <a:t>Help the individual break the steps down into </a:t>
            </a:r>
            <a:r>
              <a:rPr lang="ja-JP" altLang="en-US" sz="1800" dirty="0">
                <a:ea typeface="ＭＳ Ｐゴシック" pitchFamily="34" charset="-128"/>
              </a:rPr>
              <a:t>“</a:t>
            </a:r>
            <a:r>
              <a:rPr lang="en-US" altLang="ja-JP" sz="1800" dirty="0">
                <a:ea typeface="ＭＳ Ｐゴシック" pitchFamily="34" charset="-128"/>
              </a:rPr>
              <a:t>bite-sized chunks</a:t>
            </a:r>
            <a:r>
              <a:rPr lang="ja-JP" altLang="en-US" sz="1800" dirty="0">
                <a:ea typeface="ＭＳ Ｐゴシック" pitchFamily="34" charset="-128"/>
              </a:rPr>
              <a:t>”</a:t>
            </a:r>
            <a:endParaRPr lang="en-US" altLang="ja-JP" sz="1800" dirty="0">
              <a:ea typeface="ＭＳ Ｐゴシック" pitchFamily="34" charset="-128"/>
            </a:endParaRPr>
          </a:p>
          <a:p>
            <a:pPr eaLnBrk="1" hangingPunct="1">
              <a:lnSpc>
                <a:spcPct val="140000"/>
              </a:lnSpc>
              <a:spcBef>
                <a:spcPts val="0"/>
              </a:spcBef>
            </a:pPr>
            <a:r>
              <a:rPr lang="en-US" sz="1800" dirty="0">
                <a:ea typeface="ＭＳ Ｐゴシック" pitchFamily="34" charset="-128"/>
              </a:rPr>
              <a:t>Ask about other individuals who need to be informed or involved</a:t>
            </a:r>
          </a:p>
          <a:p>
            <a:pPr eaLnBrk="1" hangingPunct="1">
              <a:lnSpc>
                <a:spcPct val="140000"/>
              </a:lnSpc>
              <a:spcBef>
                <a:spcPts val="0"/>
              </a:spcBef>
            </a:pPr>
            <a:r>
              <a:rPr lang="en-US" sz="1800" dirty="0">
                <a:ea typeface="ＭＳ Ｐゴシック" pitchFamily="34" charset="-128"/>
              </a:rPr>
              <a:t>Ensure the timing is realistic and establish check-in milestones</a:t>
            </a:r>
          </a:p>
          <a:p>
            <a:pPr eaLnBrk="1" hangingPunct="1">
              <a:lnSpc>
                <a:spcPct val="140000"/>
              </a:lnSpc>
              <a:spcBef>
                <a:spcPts val="0"/>
              </a:spcBef>
            </a:pPr>
            <a:r>
              <a:rPr lang="en-US" sz="1800" dirty="0">
                <a:ea typeface="ＭＳ Ｐゴシック" pitchFamily="34" charset="-128"/>
              </a:rPr>
              <a:t>Discuss a fallback or alternative plan in case the plan doesn’</a:t>
            </a:r>
            <a:r>
              <a:rPr lang="en-US" altLang="ja-JP" sz="1800" dirty="0">
                <a:ea typeface="ＭＳ Ｐゴシック" pitchFamily="34" charset="-128"/>
              </a:rPr>
              <a:t>t work</a:t>
            </a:r>
          </a:p>
        </p:txBody>
      </p:sp>
      <p:pic>
        <p:nvPicPr>
          <p:cNvPr id="3" name="Picture 2" descr="Decidí emprender: &lt;strong&gt;Plan&lt;/strong&gt; de negocios: enfocate en lo importante"/>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22278"/>
          <a:stretch/>
        </p:blipFill>
        <p:spPr>
          <a:xfrm>
            <a:off x="5104263" y="3802456"/>
            <a:ext cx="3891128" cy="2268184"/>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1282264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1000" fill="hold"/>
                                        <p:tgtEl>
                                          <p:spTgt spid="97282"/>
                                        </p:tgtEl>
                                        <p:attrNameLst>
                                          <p:attrName>ppt_x</p:attrName>
                                        </p:attrNameLst>
                                      </p:cBhvr>
                                      <p:tavLst>
                                        <p:tav tm="0">
                                          <p:val>
                                            <p:strVal val="#ppt_x-.2"/>
                                          </p:val>
                                        </p:tav>
                                        <p:tav tm="100000">
                                          <p:val>
                                            <p:strVal val="#ppt_x"/>
                                          </p:val>
                                        </p:tav>
                                      </p:tavLst>
                                    </p:anim>
                                    <p:anim calcmode="lin" valueType="num">
                                      <p:cBhvr>
                                        <p:cTn id="8" dur="1000" fill="hold"/>
                                        <p:tgtEl>
                                          <p:spTgt spid="972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72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Effect transition="in" filter="fade">
                                      <p:cBhvr>
                                        <p:cTn id="14" dur="500"/>
                                        <p:tgtEl>
                                          <p:spTgt spid="97283">
                                            <p:txEl>
                                              <p:pRg st="0" end="0"/>
                                            </p:txEl>
                                          </p:spTgt>
                                        </p:tgtEl>
                                      </p:cBhvr>
                                    </p:animEffect>
                                    <p:anim calcmode="lin" valueType="num">
                                      <p:cBhvr>
                                        <p:cTn id="15"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72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Effect transition="in" filter="fade">
                                      <p:cBhvr>
                                        <p:cTn id="21" dur="500"/>
                                        <p:tgtEl>
                                          <p:spTgt spid="97283">
                                            <p:txEl>
                                              <p:pRg st="1" end="1"/>
                                            </p:txEl>
                                          </p:spTgt>
                                        </p:tgtEl>
                                      </p:cBhvr>
                                    </p:animEffect>
                                    <p:anim calcmode="lin" valueType="num">
                                      <p:cBhvr>
                                        <p:cTn id="22"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72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Effect transition="in" filter="fade">
                                      <p:cBhvr>
                                        <p:cTn id="28" dur="500"/>
                                        <p:tgtEl>
                                          <p:spTgt spid="97283">
                                            <p:txEl>
                                              <p:pRg st="2" end="2"/>
                                            </p:txEl>
                                          </p:spTgt>
                                        </p:tgtEl>
                                      </p:cBhvr>
                                    </p:animEffect>
                                    <p:anim calcmode="lin" valueType="num">
                                      <p:cBhvr>
                                        <p:cTn id="2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72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Effect transition="in" filter="fade">
                                      <p:cBhvr>
                                        <p:cTn id="35" dur="500"/>
                                        <p:tgtEl>
                                          <p:spTgt spid="97283">
                                            <p:txEl>
                                              <p:pRg st="3" end="3"/>
                                            </p:txEl>
                                          </p:spTgt>
                                        </p:tgtEl>
                                      </p:cBhvr>
                                    </p:animEffect>
                                    <p:anim calcmode="lin" valueType="num">
                                      <p:cBhvr>
                                        <p:cTn id="36"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728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Effect transition="in" filter="fade">
                                      <p:cBhvr>
                                        <p:cTn id="42" dur="500"/>
                                        <p:tgtEl>
                                          <p:spTgt spid="97283">
                                            <p:txEl>
                                              <p:pRg st="4" end="4"/>
                                            </p:txEl>
                                          </p:spTgt>
                                        </p:tgtEl>
                                      </p:cBhvr>
                                    </p:animEffect>
                                    <p:anim calcmode="lin" valueType="num">
                                      <p:cBhvr>
                                        <p:cTn id="43"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728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8.  Anchor the Plan</a:t>
            </a:r>
          </a:p>
        </p:txBody>
      </p:sp>
      <p:sp>
        <p:nvSpPr>
          <p:cNvPr id="98307" name="Rectangle 3"/>
          <p:cNvSpPr>
            <a:spLocks noGrp="1" noChangeArrowheads="1"/>
          </p:cNvSpPr>
          <p:nvPr>
            <p:ph idx="1"/>
          </p:nvPr>
        </p:nvSpPr>
        <p:spPr>
          <a:xfrm>
            <a:off x="847703" y="1721393"/>
            <a:ext cx="7202456" cy="3294576"/>
          </a:xfrm>
        </p:spPr>
        <p:txBody>
          <a:bodyPr rtlCol="0">
            <a:noAutofit/>
          </a:bodyPr>
          <a:lstStyle/>
          <a:p>
            <a:pPr marL="182880" indent="-182880" eaLnBrk="1" fontAlgn="auto" hangingPunct="1">
              <a:spcAft>
                <a:spcPts val="0"/>
              </a:spcAft>
              <a:defRPr/>
            </a:pPr>
            <a:r>
              <a:rPr lang="en-US" sz="1800" dirty="0">
                <a:ea typeface="+mn-ea"/>
                <a:cs typeface="+mn-cs"/>
              </a:rPr>
              <a:t>Ask the person you are coaching to recap what they are going to do</a:t>
            </a:r>
          </a:p>
          <a:p>
            <a:pPr marL="182880" indent="-182880" eaLnBrk="1" fontAlgn="auto" hangingPunct="1">
              <a:spcAft>
                <a:spcPts val="0"/>
              </a:spcAft>
              <a:defRPr/>
            </a:pPr>
            <a:r>
              <a:rPr lang="en-US" sz="1800" dirty="0">
                <a:ea typeface="+mn-ea"/>
                <a:cs typeface="+mn-cs"/>
              </a:rPr>
              <a:t>Ask for their commitment to completing it, and to checking in with you at various milestones</a:t>
            </a:r>
          </a:p>
          <a:p>
            <a:pPr marL="182880" indent="-182880" eaLnBrk="1" fontAlgn="auto" hangingPunct="1">
              <a:spcAft>
                <a:spcPts val="0"/>
              </a:spcAft>
              <a:defRPr/>
            </a:pPr>
            <a:r>
              <a:rPr lang="en-US" sz="1800" dirty="0">
                <a:ea typeface="+mn-ea"/>
                <a:cs typeface="+mn-cs"/>
              </a:rPr>
              <a:t>Emphasize your support and availability should problems arise</a:t>
            </a:r>
          </a:p>
          <a:p>
            <a:pPr marL="182880" indent="-182880" eaLnBrk="1" fontAlgn="auto" hangingPunct="1">
              <a:spcAft>
                <a:spcPts val="0"/>
              </a:spcAft>
              <a:defRPr/>
            </a:pPr>
            <a:r>
              <a:rPr lang="en-US" sz="1800" dirty="0">
                <a:ea typeface="+mn-ea"/>
                <a:cs typeface="+mn-cs"/>
              </a:rPr>
              <a:t>Establish accountability to the plan and the timing for completion</a:t>
            </a:r>
          </a:p>
        </p:txBody>
      </p:sp>
      <p:pic>
        <p:nvPicPr>
          <p:cNvPr id="2" name="Picture 1"/>
          <p:cNvPicPr>
            <a:picLocks noChangeAspect="1"/>
          </p:cNvPicPr>
          <p:nvPr/>
        </p:nvPicPr>
        <p:blipFill>
          <a:blip r:embed="rId2"/>
          <a:stretch>
            <a:fillRect/>
          </a:stretch>
        </p:blipFill>
        <p:spPr>
          <a:xfrm>
            <a:off x="6555851" y="3862316"/>
            <a:ext cx="1921721" cy="1921721"/>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3028195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1000" fill="hold"/>
                                        <p:tgtEl>
                                          <p:spTgt spid="98306"/>
                                        </p:tgtEl>
                                        <p:attrNameLst>
                                          <p:attrName>ppt_x</p:attrName>
                                        </p:attrNameLst>
                                      </p:cBhvr>
                                      <p:tavLst>
                                        <p:tav tm="0">
                                          <p:val>
                                            <p:strVal val="#ppt_x-.2"/>
                                          </p:val>
                                        </p:tav>
                                        <p:tav tm="100000">
                                          <p:val>
                                            <p:strVal val="#ppt_x"/>
                                          </p:val>
                                        </p:tav>
                                      </p:tavLst>
                                    </p:anim>
                                    <p:anim calcmode="lin" valueType="num">
                                      <p:cBhvr>
                                        <p:cTn id="8" dur="1000" fill="hold"/>
                                        <p:tgtEl>
                                          <p:spTgt spid="983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8307">
                                            <p:txEl>
                                              <p:pRg st="0" end="0"/>
                                            </p:txEl>
                                          </p:spTgt>
                                        </p:tgtEl>
                                        <p:attrNameLst>
                                          <p:attrName>style.visibility</p:attrName>
                                        </p:attrNameLst>
                                      </p:cBhvr>
                                      <p:to>
                                        <p:strVal val="visible"/>
                                      </p:to>
                                    </p:set>
                                    <p:animEffect transition="in" filter="fade">
                                      <p:cBhvr>
                                        <p:cTn id="14" dur="500"/>
                                        <p:tgtEl>
                                          <p:spTgt spid="98307">
                                            <p:txEl>
                                              <p:pRg st="0" end="0"/>
                                            </p:txEl>
                                          </p:spTgt>
                                        </p:tgtEl>
                                      </p:cBhvr>
                                    </p:animEffect>
                                    <p:anim calcmode="lin" valueType="num">
                                      <p:cBhvr>
                                        <p:cTn id="15"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83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8307">
                                            <p:txEl>
                                              <p:pRg st="1" end="1"/>
                                            </p:txEl>
                                          </p:spTgt>
                                        </p:tgtEl>
                                        <p:attrNameLst>
                                          <p:attrName>style.visibility</p:attrName>
                                        </p:attrNameLst>
                                      </p:cBhvr>
                                      <p:to>
                                        <p:strVal val="visible"/>
                                      </p:to>
                                    </p:set>
                                    <p:animEffect transition="in" filter="fade">
                                      <p:cBhvr>
                                        <p:cTn id="21" dur="500"/>
                                        <p:tgtEl>
                                          <p:spTgt spid="98307">
                                            <p:txEl>
                                              <p:pRg st="1" end="1"/>
                                            </p:txEl>
                                          </p:spTgt>
                                        </p:tgtEl>
                                      </p:cBhvr>
                                    </p:animEffect>
                                    <p:anim calcmode="lin" valueType="num">
                                      <p:cBhvr>
                                        <p:cTn id="22"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83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8307">
                                            <p:txEl>
                                              <p:pRg st="2" end="2"/>
                                            </p:txEl>
                                          </p:spTgt>
                                        </p:tgtEl>
                                        <p:attrNameLst>
                                          <p:attrName>style.visibility</p:attrName>
                                        </p:attrNameLst>
                                      </p:cBhvr>
                                      <p:to>
                                        <p:strVal val="visible"/>
                                      </p:to>
                                    </p:set>
                                    <p:animEffect transition="in" filter="fade">
                                      <p:cBhvr>
                                        <p:cTn id="28" dur="500"/>
                                        <p:tgtEl>
                                          <p:spTgt spid="98307">
                                            <p:txEl>
                                              <p:pRg st="2" end="2"/>
                                            </p:txEl>
                                          </p:spTgt>
                                        </p:tgtEl>
                                      </p:cBhvr>
                                    </p:animEffect>
                                    <p:anim calcmode="lin" valueType="num">
                                      <p:cBhvr>
                                        <p:cTn id="2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83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8307">
                                            <p:txEl>
                                              <p:pRg st="3" end="3"/>
                                            </p:txEl>
                                          </p:spTgt>
                                        </p:tgtEl>
                                        <p:attrNameLst>
                                          <p:attrName>style.visibility</p:attrName>
                                        </p:attrNameLst>
                                      </p:cBhvr>
                                      <p:to>
                                        <p:strVal val="visible"/>
                                      </p:to>
                                    </p:set>
                                    <p:animEffect transition="in" filter="fade">
                                      <p:cBhvr>
                                        <p:cTn id="35" dur="500"/>
                                        <p:tgtEl>
                                          <p:spTgt spid="98307">
                                            <p:txEl>
                                              <p:pRg st="3" end="3"/>
                                            </p:txEl>
                                          </p:spTgt>
                                        </p:tgtEl>
                                      </p:cBhvr>
                                    </p:animEffect>
                                    <p:anim calcmode="lin" valueType="num">
                                      <p:cBhvr>
                                        <p:cTn id="36"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830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Definition of Coaching</a:t>
            </a:r>
          </a:p>
        </p:txBody>
      </p:sp>
      <p:sp>
        <p:nvSpPr>
          <p:cNvPr id="4099" name="Rectangle 3"/>
          <p:cNvSpPr>
            <a:spLocks noGrp="1" noChangeArrowheads="1"/>
          </p:cNvSpPr>
          <p:nvPr>
            <p:ph idx="1"/>
          </p:nvPr>
        </p:nvSpPr>
        <p:spPr>
          <a:xfrm>
            <a:off x="847702" y="2171769"/>
            <a:ext cx="7300011" cy="3294576"/>
          </a:xfrm>
        </p:spPr>
        <p:txBody>
          <a:bodyPr>
            <a:normAutofit/>
          </a:bodyPr>
          <a:lstStyle/>
          <a:p>
            <a:pPr marL="0" indent="0" eaLnBrk="1" hangingPunct="1">
              <a:buFont typeface="Wingdings" pitchFamily="2" charset="2"/>
              <a:buNone/>
            </a:pPr>
            <a:r>
              <a:rPr lang="en-US" sz="2000" dirty="0">
                <a:ea typeface="ＭＳ Ｐゴシック" pitchFamily="34" charset="-128"/>
              </a:rPr>
              <a:t>Coaching is a developmental process designed to help individuals and teams achieve and sustain top performance in support of the organization</a:t>
            </a:r>
            <a:r>
              <a:rPr lang="ja-JP" altLang="en-US" sz="2000" dirty="0">
                <a:ea typeface="ＭＳ Ｐゴシック" pitchFamily="34" charset="-128"/>
              </a:rPr>
              <a:t>’</a:t>
            </a:r>
            <a:r>
              <a:rPr lang="en-US" altLang="ja-JP" sz="2000" dirty="0">
                <a:ea typeface="ＭＳ Ｐゴシック" pitchFamily="34" charset="-128"/>
              </a:rPr>
              <a:t>s goals.</a:t>
            </a:r>
            <a:endParaRPr lang="en-US" sz="2000" dirty="0">
              <a:ea typeface="ＭＳ Ｐゴシック" pitchFamily="34" charset="-128"/>
            </a:endParaRPr>
          </a:p>
        </p:txBody>
      </p:sp>
      <p:pic>
        <p:nvPicPr>
          <p:cNvPr id="2" name="Picture 1" descr="&lt;strong&gt;Coaching&lt;/strong&gt; empresarial: una necesidad para formar líderes"/>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1472" y="3096127"/>
            <a:ext cx="5061909" cy="2997183"/>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842453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Initial questions for each step</a:t>
            </a:r>
          </a:p>
        </p:txBody>
      </p:sp>
      <p:sp>
        <p:nvSpPr>
          <p:cNvPr id="99331" name="Rectangle 3"/>
          <p:cNvSpPr>
            <a:spLocks noGrp="1" noChangeArrowheads="1"/>
          </p:cNvSpPr>
          <p:nvPr>
            <p:ph idx="1"/>
          </p:nvPr>
        </p:nvSpPr>
        <p:spPr>
          <a:xfrm>
            <a:off x="847703" y="1639507"/>
            <a:ext cx="7202456" cy="3294576"/>
          </a:xfrm>
        </p:spPr>
        <p:txBody>
          <a:bodyPr>
            <a:noAutofit/>
          </a:bodyPr>
          <a:lstStyle/>
          <a:p>
            <a:pPr marL="533400" indent="-533400" eaLnBrk="1" hangingPunct="1">
              <a:spcBef>
                <a:spcPts val="0"/>
              </a:spcBef>
              <a:buFont typeface="Wingdings" pitchFamily="2" charset="2"/>
              <a:buNone/>
            </a:pPr>
            <a:r>
              <a:rPr lang="en-US" sz="1600" b="1" dirty="0">
                <a:ea typeface="ＭＳ Ｐゴシック" pitchFamily="34" charset="-128"/>
              </a:rPr>
              <a:t>1.  Check in</a:t>
            </a:r>
          </a:p>
          <a:p>
            <a:pPr marL="533400" indent="-533400" eaLnBrk="1" hangingPunct="1">
              <a:spcBef>
                <a:spcPts val="0"/>
              </a:spcBef>
              <a:buFont typeface="Wingdings" pitchFamily="2" charset="2"/>
              <a:buNone/>
            </a:pPr>
            <a:r>
              <a:rPr lang="en-US" sz="1600" dirty="0">
                <a:ea typeface="ＭＳ Ｐゴシック" pitchFamily="34" charset="-128"/>
              </a:rPr>
              <a:t>	What would you like to focus on today? </a:t>
            </a:r>
          </a:p>
          <a:p>
            <a:pPr marL="533400" indent="-533400" eaLnBrk="1" hangingPunct="1">
              <a:spcBef>
                <a:spcPts val="0"/>
              </a:spcBef>
              <a:buFont typeface="Wingdings" pitchFamily="2" charset="2"/>
              <a:buNone/>
            </a:pPr>
            <a:r>
              <a:rPr lang="en-US" sz="1600" dirty="0">
                <a:ea typeface="ＭＳ Ｐゴシック" pitchFamily="34" charset="-128"/>
              </a:rPr>
              <a:t>	How would you like to use our time together today?	</a:t>
            </a:r>
          </a:p>
          <a:p>
            <a:pPr marL="533400" indent="-533400" eaLnBrk="1" hangingPunct="1">
              <a:spcBef>
                <a:spcPts val="600"/>
              </a:spcBef>
              <a:buFont typeface="Wingdings" pitchFamily="2" charset="2"/>
              <a:buNone/>
            </a:pPr>
            <a:r>
              <a:rPr lang="en-US" sz="1600" b="1" dirty="0">
                <a:ea typeface="ＭＳ Ｐゴシック" pitchFamily="34" charset="-128"/>
              </a:rPr>
              <a:t>2.  Define the challenge</a:t>
            </a: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What</a:t>
            </a:r>
            <a:r>
              <a:rPr lang="ja-JP" altLang="en-US" sz="1600" dirty="0">
                <a:ea typeface="ＭＳ Ｐゴシック" pitchFamily="34" charset="-128"/>
              </a:rPr>
              <a:t>’</a:t>
            </a:r>
            <a:r>
              <a:rPr lang="en-US" altLang="ja-JP" sz="1600" dirty="0">
                <a:ea typeface="ＭＳ Ｐゴシック" pitchFamily="34" charset="-128"/>
              </a:rPr>
              <a:t>s the problem?  How would you define it?</a:t>
            </a:r>
            <a:endParaRPr lang="en-US" altLang="ja-JP" sz="1600" b="1" dirty="0">
              <a:ea typeface="ＭＳ Ｐゴシック" pitchFamily="34" charset="-128"/>
            </a:endParaRP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Who</a:t>
            </a:r>
            <a:r>
              <a:rPr lang="ja-JP" altLang="en-US" sz="1600" dirty="0">
                <a:ea typeface="ＭＳ Ｐゴシック" pitchFamily="34" charset="-128"/>
              </a:rPr>
              <a:t>’</a:t>
            </a:r>
            <a:r>
              <a:rPr lang="en-US" altLang="ja-JP" sz="1600" dirty="0">
                <a:ea typeface="ＭＳ Ｐゴシック" pitchFamily="34" charset="-128"/>
              </a:rPr>
              <a:t>s being impacted?  What</a:t>
            </a:r>
            <a:r>
              <a:rPr lang="ja-JP" altLang="en-US" sz="1600" dirty="0">
                <a:ea typeface="ＭＳ Ｐゴシック" pitchFamily="34" charset="-128"/>
              </a:rPr>
              <a:t>’</a:t>
            </a:r>
            <a:r>
              <a:rPr lang="en-US" altLang="ja-JP" sz="1600" dirty="0">
                <a:ea typeface="ＭＳ Ｐゴシック" pitchFamily="34" charset="-128"/>
              </a:rPr>
              <a:t>s it costing us?</a:t>
            </a:r>
            <a:endParaRPr lang="en-US" sz="1600" b="1" dirty="0">
              <a:ea typeface="ＭＳ Ｐゴシック" pitchFamily="34" charset="-128"/>
            </a:endParaRPr>
          </a:p>
          <a:p>
            <a:pPr marL="533400" indent="-533400" eaLnBrk="1" hangingPunct="1">
              <a:spcBef>
                <a:spcPts val="600"/>
              </a:spcBef>
              <a:buFont typeface="Wingdings" pitchFamily="2" charset="2"/>
              <a:buNone/>
            </a:pPr>
            <a:r>
              <a:rPr lang="en-US" sz="1600" b="1" dirty="0">
                <a:ea typeface="ＭＳ Ｐゴシック" pitchFamily="34" charset="-128"/>
              </a:rPr>
              <a:t>3.  Determine the goal</a:t>
            </a: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What</a:t>
            </a:r>
            <a:r>
              <a:rPr lang="ja-JP" altLang="en-US" sz="1600" dirty="0">
                <a:ea typeface="ＭＳ Ｐゴシック" pitchFamily="34" charset="-128"/>
              </a:rPr>
              <a:t>’</a:t>
            </a:r>
            <a:r>
              <a:rPr lang="en-US" altLang="ja-JP" sz="1600" dirty="0">
                <a:ea typeface="ＭＳ Ｐゴシック" pitchFamily="34" charset="-128"/>
              </a:rPr>
              <a:t>s your goal?</a:t>
            </a: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What</a:t>
            </a:r>
            <a:r>
              <a:rPr lang="ja-JP" altLang="en-US" sz="1600" dirty="0">
                <a:ea typeface="ＭＳ Ｐゴシック" pitchFamily="34" charset="-128"/>
              </a:rPr>
              <a:t>’</a:t>
            </a:r>
            <a:r>
              <a:rPr lang="en-US" altLang="ja-JP" sz="1600" dirty="0">
                <a:ea typeface="ＭＳ Ｐゴシック" pitchFamily="34" charset="-128"/>
              </a:rPr>
              <a:t>s the ideal outcome?</a:t>
            </a:r>
            <a:endParaRPr lang="en-US" altLang="ja-JP" sz="1600" b="1" dirty="0">
              <a:ea typeface="ＭＳ Ｐゴシック" pitchFamily="34" charset="-128"/>
            </a:endParaRP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What would success look like?</a:t>
            </a:r>
          </a:p>
          <a:p>
            <a:pPr marL="533400" indent="-533400" eaLnBrk="1" hangingPunct="1">
              <a:spcBef>
                <a:spcPts val="0"/>
              </a:spcBef>
              <a:buFont typeface="Wingdings" pitchFamily="2" charset="2"/>
              <a:buNone/>
            </a:pPr>
            <a:r>
              <a:rPr lang="en-US" sz="1600" dirty="0">
                <a:ea typeface="ＭＳ Ｐゴシック" pitchFamily="34" charset="-128"/>
              </a:rPr>
              <a:t>	What result are you seeking?</a:t>
            </a:r>
          </a:p>
        </p:txBody>
      </p:sp>
      <p:pic>
        <p:nvPicPr>
          <p:cNvPr id="2" name="Picture 1" descr="10 Best Questions Ever | Leadership Freak"/>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1928" y="3688637"/>
            <a:ext cx="2843853" cy="2136049"/>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05295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fade">
                                      <p:cBhvr>
                                        <p:cTn id="12" dur="2000"/>
                                        <p:tgtEl>
                                          <p:spTgt spid="99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fade">
                                      <p:cBhvr>
                                        <p:cTn id="17" dur="2000"/>
                                        <p:tgtEl>
                                          <p:spTgt spid="99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fade">
                                      <p:cBhvr>
                                        <p:cTn id="22" dur="2000"/>
                                        <p:tgtEl>
                                          <p:spTgt spid="993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animEffect transition="in" filter="fade">
                                      <p:cBhvr>
                                        <p:cTn id="27" dur="2000"/>
                                        <p:tgtEl>
                                          <p:spTgt spid="993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331">
                                            <p:txEl>
                                              <p:pRg st="4" end="4"/>
                                            </p:txEl>
                                          </p:spTgt>
                                        </p:tgtEl>
                                        <p:attrNameLst>
                                          <p:attrName>style.visibility</p:attrName>
                                        </p:attrNameLst>
                                      </p:cBhvr>
                                      <p:to>
                                        <p:strVal val="visible"/>
                                      </p:to>
                                    </p:set>
                                    <p:animEffect transition="in" filter="fade">
                                      <p:cBhvr>
                                        <p:cTn id="32" dur="2000"/>
                                        <p:tgtEl>
                                          <p:spTgt spid="993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Effect transition="in" filter="fade">
                                      <p:cBhvr>
                                        <p:cTn id="37" dur="2000"/>
                                        <p:tgtEl>
                                          <p:spTgt spid="993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331">
                                            <p:txEl>
                                              <p:pRg st="6" end="6"/>
                                            </p:txEl>
                                          </p:spTgt>
                                        </p:tgtEl>
                                        <p:attrNameLst>
                                          <p:attrName>style.visibility</p:attrName>
                                        </p:attrNameLst>
                                      </p:cBhvr>
                                      <p:to>
                                        <p:strVal val="visible"/>
                                      </p:to>
                                    </p:set>
                                    <p:animEffect transition="in" filter="fade">
                                      <p:cBhvr>
                                        <p:cTn id="42" dur="2000"/>
                                        <p:tgtEl>
                                          <p:spTgt spid="993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9331">
                                            <p:txEl>
                                              <p:pRg st="7" end="7"/>
                                            </p:txEl>
                                          </p:spTgt>
                                        </p:tgtEl>
                                        <p:attrNameLst>
                                          <p:attrName>style.visibility</p:attrName>
                                        </p:attrNameLst>
                                      </p:cBhvr>
                                      <p:to>
                                        <p:strVal val="visible"/>
                                      </p:to>
                                    </p:set>
                                    <p:animEffect transition="in" filter="fade">
                                      <p:cBhvr>
                                        <p:cTn id="47" dur="2000"/>
                                        <p:tgtEl>
                                          <p:spTgt spid="9933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331">
                                            <p:txEl>
                                              <p:pRg st="8" end="8"/>
                                            </p:txEl>
                                          </p:spTgt>
                                        </p:tgtEl>
                                        <p:attrNameLst>
                                          <p:attrName>style.visibility</p:attrName>
                                        </p:attrNameLst>
                                      </p:cBhvr>
                                      <p:to>
                                        <p:strVal val="visible"/>
                                      </p:to>
                                    </p:set>
                                    <p:animEffect transition="in" filter="fade">
                                      <p:cBhvr>
                                        <p:cTn id="52" dur="2000"/>
                                        <p:tgtEl>
                                          <p:spTgt spid="9933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9331">
                                            <p:txEl>
                                              <p:pRg st="9" end="9"/>
                                            </p:txEl>
                                          </p:spTgt>
                                        </p:tgtEl>
                                        <p:attrNameLst>
                                          <p:attrName>style.visibility</p:attrName>
                                        </p:attrNameLst>
                                      </p:cBhvr>
                                      <p:to>
                                        <p:strVal val="visible"/>
                                      </p:to>
                                    </p:set>
                                    <p:animEffect transition="in" filter="fade">
                                      <p:cBhvr>
                                        <p:cTn id="57" dur="2000"/>
                                        <p:tgtEl>
                                          <p:spTgt spid="9933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9331">
                                            <p:txEl>
                                              <p:pRg st="10" end="10"/>
                                            </p:txEl>
                                          </p:spTgt>
                                        </p:tgtEl>
                                        <p:attrNameLst>
                                          <p:attrName>style.visibility</p:attrName>
                                        </p:attrNameLst>
                                      </p:cBhvr>
                                      <p:to>
                                        <p:strVal val="visible"/>
                                      </p:to>
                                    </p:set>
                                    <p:animEffect transition="in" filter="fade">
                                      <p:cBhvr>
                                        <p:cTn id="62" dur="2000"/>
                                        <p:tgtEl>
                                          <p:spTgt spid="993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861351" y="1279229"/>
            <a:ext cx="7202456" cy="3463785"/>
          </a:xfrm>
        </p:spPr>
        <p:txBody>
          <a:bodyPr>
            <a:noAutofit/>
          </a:bodyPr>
          <a:lstStyle/>
          <a:p>
            <a:pPr eaLnBrk="1" hangingPunct="1">
              <a:spcBef>
                <a:spcPts val="0"/>
              </a:spcBef>
              <a:buFont typeface="Wingdings" pitchFamily="2" charset="2"/>
              <a:buNone/>
            </a:pPr>
            <a:r>
              <a:rPr lang="en-US" sz="1600" b="1" dirty="0">
                <a:ea typeface="ＭＳ Ｐゴシック" pitchFamily="34" charset="-128"/>
              </a:rPr>
              <a:t>4.  Generate options</a:t>
            </a:r>
          </a:p>
          <a:p>
            <a:pPr eaLnBrk="1" hangingPunct="1">
              <a:spcBef>
                <a:spcPts val="0"/>
              </a:spcBef>
              <a:buFont typeface="Wingdings" pitchFamily="2" charset="2"/>
              <a:buNone/>
            </a:pPr>
            <a:r>
              <a:rPr lang="en-US" sz="1600" dirty="0">
                <a:ea typeface="ＭＳ Ｐゴシック" pitchFamily="34" charset="-128"/>
              </a:rPr>
              <a:t>	What has worked for you in the past?  (or for others?)</a:t>
            </a:r>
          </a:p>
          <a:p>
            <a:pPr eaLnBrk="1" hangingPunct="1">
              <a:spcBef>
                <a:spcPts val="0"/>
              </a:spcBef>
              <a:buFont typeface="Wingdings" pitchFamily="2" charset="2"/>
              <a:buNone/>
            </a:pPr>
            <a:r>
              <a:rPr lang="en-US" sz="1600" dirty="0">
                <a:ea typeface="ＭＳ Ｐゴシック" pitchFamily="34" charset="-128"/>
              </a:rPr>
              <a:t>	What are our options here?</a:t>
            </a:r>
          </a:p>
          <a:p>
            <a:pPr eaLnBrk="1" hangingPunct="1">
              <a:spcBef>
                <a:spcPts val="0"/>
              </a:spcBef>
              <a:buFont typeface="Wingdings" pitchFamily="2" charset="2"/>
              <a:buNone/>
            </a:pPr>
            <a:r>
              <a:rPr lang="en-US" sz="1600" dirty="0">
                <a:ea typeface="ＭＳ Ｐゴシック" pitchFamily="34" charset="-128"/>
              </a:rPr>
              <a:t>	That</a:t>
            </a:r>
            <a:r>
              <a:rPr lang="ja-JP" altLang="en-US" sz="1600" dirty="0">
                <a:ea typeface="ＭＳ Ｐゴシック" pitchFamily="34" charset="-128"/>
              </a:rPr>
              <a:t>’</a:t>
            </a:r>
            <a:r>
              <a:rPr lang="en-US" altLang="ja-JP" sz="1600" dirty="0">
                <a:ea typeface="ＭＳ Ｐゴシック" pitchFamily="34" charset="-128"/>
              </a:rPr>
              <a:t>s one . . .  what</a:t>
            </a:r>
            <a:r>
              <a:rPr lang="ja-JP" altLang="en-US" sz="1600" dirty="0">
                <a:ea typeface="ＭＳ Ｐゴシック" pitchFamily="34" charset="-128"/>
              </a:rPr>
              <a:t>’</a:t>
            </a:r>
            <a:r>
              <a:rPr lang="en-US" altLang="ja-JP" sz="1600" dirty="0">
                <a:ea typeface="ＭＳ Ｐゴシック" pitchFamily="34" charset="-128"/>
              </a:rPr>
              <a:t>s another?</a:t>
            </a:r>
          </a:p>
          <a:p>
            <a:pPr eaLnBrk="1" hangingPunct="1">
              <a:spcBef>
                <a:spcPts val="0"/>
              </a:spcBef>
              <a:buFont typeface="Wingdings" pitchFamily="2" charset="2"/>
              <a:buNone/>
            </a:pPr>
            <a:r>
              <a:rPr lang="en-US" sz="1600" dirty="0">
                <a:ea typeface="ＭＳ Ｐゴシック" pitchFamily="34" charset="-128"/>
              </a:rPr>
              <a:t>	What might happen if you go that direction?</a:t>
            </a:r>
          </a:p>
          <a:p>
            <a:pPr eaLnBrk="1" hangingPunct="1">
              <a:spcBef>
                <a:spcPts val="600"/>
              </a:spcBef>
              <a:buFont typeface="Wingdings" pitchFamily="2" charset="2"/>
              <a:buNone/>
            </a:pPr>
            <a:r>
              <a:rPr lang="en-US" sz="1600" b="1" dirty="0">
                <a:ea typeface="ＭＳ Ｐゴシック" pitchFamily="34" charset="-128"/>
              </a:rPr>
              <a:t>5.  Evaluate options</a:t>
            </a:r>
          </a:p>
          <a:p>
            <a:pPr eaLnBrk="1" hangingPunct="1">
              <a:spcBef>
                <a:spcPts val="0"/>
              </a:spcBef>
              <a:buFont typeface="Wingdings" pitchFamily="2" charset="2"/>
              <a:buNone/>
            </a:pPr>
            <a:r>
              <a:rPr lang="en-US" sz="1600" dirty="0">
                <a:ea typeface="ＭＳ Ｐゴシック" pitchFamily="34" charset="-128"/>
              </a:rPr>
              <a:t>	Which of these options is most workable?</a:t>
            </a:r>
          </a:p>
          <a:p>
            <a:pPr eaLnBrk="1" hangingPunct="1">
              <a:spcBef>
                <a:spcPts val="0"/>
              </a:spcBef>
              <a:buFont typeface="Wingdings" pitchFamily="2" charset="2"/>
              <a:buNone/>
            </a:pPr>
            <a:r>
              <a:rPr lang="en-US" sz="1600" dirty="0">
                <a:ea typeface="ＭＳ Ｐゴシック" pitchFamily="34" charset="-128"/>
              </a:rPr>
              <a:t>	Which one is the most sound in terms of our mission &amp; values?</a:t>
            </a:r>
          </a:p>
          <a:p>
            <a:pPr eaLnBrk="1" hangingPunct="1">
              <a:spcBef>
                <a:spcPts val="0"/>
              </a:spcBef>
              <a:buFont typeface="Wingdings" pitchFamily="2" charset="2"/>
              <a:buNone/>
            </a:pPr>
            <a:r>
              <a:rPr lang="en-US" sz="1600" dirty="0">
                <a:ea typeface="ＭＳ Ｐゴシック" pitchFamily="34" charset="-128"/>
              </a:rPr>
              <a:t>	Are these options fair to all concerned?</a:t>
            </a:r>
          </a:p>
          <a:p>
            <a:pPr eaLnBrk="1" hangingPunct="1">
              <a:spcBef>
                <a:spcPts val="0"/>
              </a:spcBef>
              <a:buFont typeface="Wingdings" pitchFamily="2" charset="2"/>
              <a:buNone/>
            </a:pPr>
            <a:r>
              <a:rPr lang="en-US" sz="1600" dirty="0">
                <a:ea typeface="ＭＳ Ｐゴシック" pitchFamily="34" charset="-128"/>
              </a:rPr>
              <a:t>	What</a:t>
            </a:r>
            <a:r>
              <a:rPr lang="ja-JP" altLang="en-US" sz="1600" dirty="0">
                <a:ea typeface="ＭＳ Ｐゴシック" pitchFamily="34" charset="-128"/>
              </a:rPr>
              <a:t>’</a:t>
            </a:r>
            <a:r>
              <a:rPr lang="en-US" altLang="ja-JP" sz="1600" dirty="0">
                <a:ea typeface="ＭＳ Ｐゴシック" pitchFamily="34" charset="-128"/>
              </a:rPr>
              <a:t>s the right thing to do?</a:t>
            </a:r>
            <a:endParaRPr lang="en-US" sz="1600" dirty="0">
              <a:ea typeface="ＭＳ Ｐゴシック" pitchFamily="34" charset="-128"/>
            </a:endParaRPr>
          </a:p>
        </p:txBody>
      </p:sp>
      <p:pic>
        <p:nvPicPr>
          <p:cNvPr id="5" name="Picture 4" descr="10 Best Questions Ever | Leadership Freak"/>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8222" y="2310224"/>
            <a:ext cx="2229703" cy="1674754"/>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243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20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2000"/>
                                        <p:tgtEl>
                                          <p:spTgt spid="10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fade">
                                      <p:cBhvr>
                                        <p:cTn id="17" dur="2000"/>
                                        <p:tgtEl>
                                          <p:spTgt spid="101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fade">
                                      <p:cBhvr>
                                        <p:cTn id="22" dur="2000"/>
                                        <p:tgtEl>
                                          <p:spTgt spid="1013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fade">
                                      <p:cBhvr>
                                        <p:cTn id="27" dur="2000"/>
                                        <p:tgtEl>
                                          <p:spTgt spid="1013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379">
                                            <p:txEl>
                                              <p:pRg st="5" end="5"/>
                                            </p:txEl>
                                          </p:spTgt>
                                        </p:tgtEl>
                                        <p:attrNameLst>
                                          <p:attrName>style.visibility</p:attrName>
                                        </p:attrNameLst>
                                      </p:cBhvr>
                                      <p:to>
                                        <p:strVal val="visible"/>
                                      </p:to>
                                    </p:set>
                                    <p:animEffect transition="in" filter="fade">
                                      <p:cBhvr>
                                        <p:cTn id="32" dur="2000"/>
                                        <p:tgtEl>
                                          <p:spTgt spid="1013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379">
                                            <p:txEl>
                                              <p:pRg st="6" end="6"/>
                                            </p:txEl>
                                          </p:spTgt>
                                        </p:tgtEl>
                                        <p:attrNameLst>
                                          <p:attrName>style.visibility</p:attrName>
                                        </p:attrNameLst>
                                      </p:cBhvr>
                                      <p:to>
                                        <p:strVal val="visible"/>
                                      </p:to>
                                    </p:set>
                                    <p:animEffect transition="in" filter="fade">
                                      <p:cBhvr>
                                        <p:cTn id="37" dur="2000"/>
                                        <p:tgtEl>
                                          <p:spTgt spid="1013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79">
                                            <p:txEl>
                                              <p:pRg st="7" end="7"/>
                                            </p:txEl>
                                          </p:spTgt>
                                        </p:tgtEl>
                                        <p:attrNameLst>
                                          <p:attrName>style.visibility</p:attrName>
                                        </p:attrNameLst>
                                      </p:cBhvr>
                                      <p:to>
                                        <p:strVal val="visible"/>
                                      </p:to>
                                    </p:set>
                                    <p:animEffect transition="in" filter="fade">
                                      <p:cBhvr>
                                        <p:cTn id="42" dur="2000"/>
                                        <p:tgtEl>
                                          <p:spTgt spid="10137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379">
                                            <p:txEl>
                                              <p:pRg st="8" end="8"/>
                                            </p:txEl>
                                          </p:spTgt>
                                        </p:tgtEl>
                                        <p:attrNameLst>
                                          <p:attrName>style.visibility</p:attrName>
                                        </p:attrNameLst>
                                      </p:cBhvr>
                                      <p:to>
                                        <p:strVal val="visible"/>
                                      </p:to>
                                    </p:set>
                                    <p:animEffect transition="in" filter="fade">
                                      <p:cBhvr>
                                        <p:cTn id="47" dur="2000"/>
                                        <p:tgtEl>
                                          <p:spTgt spid="10137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379">
                                            <p:txEl>
                                              <p:pRg st="9" end="9"/>
                                            </p:txEl>
                                          </p:spTgt>
                                        </p:tgtEl>
                                        <p:attrNameLst>
                                          <p:attrName>style.visibility</p:attrName>
                                        </p:attrNameLst>
                                      </p:cBhvr>
                                      <p:to>
                                        <p:strVal val="visible"/>
                                      </p:to>
                                    </p:set>
                                    <p:animEffect transition="in" filter="fade">
                                      <p:cBhvr>
                                        <p:cTn id="52" dur="2000"/>
                                        <p:tgtEl>
                                          <p:spTgt spid="1013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491320" y="1105467"/>
            <a:ext cx="7772400" cy="5223679"/>
          </a:xfrm>
        </p:spPr>
        <p:txBody>
          <a:bodyPr>
            <a:normAutofit/>
          </a:bodyPr>
          <a:lstStyle/>
          <a:p>
            <a:pPr marL="533400" indent="-533400" eaLnBrk="1" hangingPunct="1">
              <a:spcBef>
                <a:spcPts val="0"/>
              </a:spcBef>
              <a:buFont typeface="Wingdings" pitchFamily="2" charset="2"/>
              <a:buNone/>
            </a:pPr>
            <a:r>
              <a:rPr lang="en-US" sz="1600" b="1" dirty="0">
                <a:ea typeface="ＭＳ Ｐゴシック" pitchFamily="34" charset="-128"/>
              </a:rPr>
              <a:t>6. Select the most viable option</a:t>
            </a:r>
          </a:p>
          <a:p>
            <a:pPr marL="533400" indent="-533400" eaLnBrk="1" hangingPunct="1">
              <a:spcBef>
                <a:spcPts val="0"/>
              </a:spcBef>
              <a:buFont typeface="Wingdings" pitchFamily="2" charset="2"/>
              <a:buNone/>
            </a:pPr>
            <a:r>
              <a:rPr lang="en-US" sz="1600" dirty="0">
                <a:ea typeface="ＭＳ Ｐゴシック" pitchFamily="34" charset="-128"/>
              </a:rPr>
              <a:t>	Of the approaches we’</a:t>
            </a:r>
            <a:r>
              <a:rPr lang="en-US" altLang="ja-JP" sz="1600" dirty="0">
                <a:ea typeface="ＭＳ Ｐゴシック" pitchFamily="34" charset="-128"/>
              </a:rPr>
              <a:t>ve discussed, which would work best?</a:t>
            </a:r>
          </a:p>
          <a:p>
            <a:pPr marL="533400" indent="-533400" eaLnBrk="1" hangingPunct="1">
              <a:spcBef>
                <a:spcPts val="0"/>
              </a:spcBef>
              <a:buFont typeface="Wingdings" pitchFamily="2" charset="2"/>
              <a:buNone/>
            </a:pPr>
            <a:r>
              <a:rPr lang="en-US" sz="1600" dirty="0">
                <a:ea typeface="ＭＳ Ｐゴシック" pitchFamily="34" charset="-128"/>
              </a:rPr>
              <a:t>	What resources will you need?</a:t>
            </a:r>
          </a:p>
          <a:p>
            <a:pPr marL="533400" indent="-533400" eaLnBrk="1" hangingPunct="1">
              <a:spcBef>
                <a:spcPts val="0"/>
              </a:spcBef>
              <a:buFont typeface="Wingdings" pitchFamily="2" charset="2"/>
              <a:buNone/>
            </a:pPr>
            <a:r>
              <a:rPr lang="en-US" sz="1600" dirty="0">
                <a:ea typeface="ＭＳ Ｐゴシック" pitchFamily="34" charset="-128"/>
              </a:rPr>
              <a:t>	What might get in the way?</a:t>
            </a:r>
          </a:p>
          <a:p>
            <a:pPr marL="533400" indent="-533400" eaLnBrk="1" hangingPunct="1">
              <a:spcBef>
                <a:spcPts val="0"/>
              </a:spcBef>
              <a:buFont typeface="Wingdings" pitchFamily="2" charset="2"/>
              <a:buNone/>
            </a:pPr>
            <a:r>
              <a:rPr lang="en-US" sz="1600" dirty="0">
                <a:ea typeface="ＭＳ Ｐゴシック" pitchFamily="34" charset="-128"/>
              </a:rPr>
              <a:t>	Are there any unforeseen consequences we could encounter with this options?</a:t>
            </a:r>
          </a:p>
          <a:p>
            <a:pPr marL="533400" indent="-533400" eaLnBrk="1" hangingPunct="1">
              <a:spcBef>
                <a:spcPts val="0"/>
              </a:spcBef>
              <a:buFont typeface="Wingdings" pitchFamily="2" charset="2"/>
              <a:buNone/>
            </a:pPr>
            <a:r>
              <a:rPr lang="en-US" sz="1600" dirty="0">
                <a:ea typeface="ＭＳ Ｐゴシック" pitchFamily="34" charset="-128"/>
              </a:rPr>
              <a:t>	What would the outcome of this approach be?</a:t>
            </a:r>
          </a:p>
          <a:p>
            <a:pPr marL="533400" indent="-533400" eaLnBrk="1" hangingPunct="1">
              <a:spcBef>
                <a:spcPts val="0"/>
              </a:spcBef>
              <a:buFont typeface="Wingdings" pitchFamily="2" charset="2"/>
              <a:buNone/>
            </a:pPr>
            <a:r>
              <a:rPr lang="en-US" sz="1600" dirty="0">
                <a:ea typeface="ＭＳ Ｐゴシック" pitchFamily="34" charset="-128"/>
              </a:rPr>
              <a:t>	Will it get us to our goal?</a:t>
            </a:r>
          </a:p>
          <a:p>
            <a:pPr marL="533400" indent="-533400" eaLnBrk="1" hangingPunct="1">
              <a:spcBef>
                <a:spcPts val="600"/>
              </a:spcBef>
              <a:buFont typeface="Wingdings" pitchFamily="2" charset="2"/>
              <a:buNone/>
            </a:pPr>
            <a:r>
              <a:rPr lang="en-US" sz="1600" b="1" dirty="0">
                <a:ea typeface="ＭＳ Ｐゴシック" pitchFamily="34" charset="-128"/>
              </a:rPr>
              <a:t>7. Develop the action plan</a:t>
            </a:r>
          </a:p>
          <a:p>
            <a:pPr marL="533400" indent="-533400" eaLnBrk="1" hangingPunct="1">
              <a:spcBef>
                <a:spcPts val="0"/>
              </a:spcBef>
              <a:buFont typeface="Wingdings" pitchFamily="2" charset="2"/>
              <a:buNone/>
            </a:pPr>
            <a:r>
              <a:rPr lang="en-US" sz="1600" dirty="0">
                <a:ea typeface="ＭＳ Ｐゴシック" pitchFamily="34" charset="-128"/>
              </a:rPr>
              <a:t>	What needs to happen first?</a:t>
            </a:r>
          </a:p>
          <a:p>
            <a:pPr marL="533400" indent="-533400" eaLnBrk="1" hangingPunct="1">
              <a:spcBef>
                <a:spcPts val="0"/>
              </a:spcBef>
              <a:buFont typeface="Wingdings" pitchFamily="2" charset="2"/>
              <a:buNone/>
            </a:pPr>
            <a:r>
              <a:rPr lang="en-US" sz="1600" dirty="0">
                <a:ea typeface="ＭＳ Ｐゴシック" pitchFamily="34" charset="-128"/>
              </a:rPr>
              <a:t>	What are your next steps?</a:t>
            </a:r>
          </a:p>
          <a:p>
            <a:pPr marL="533400" indent="-533400" eaLnBrk="1" hangingPunct="1">
              <a:spcBef>
                <a:spcPts val="0"/>
              </a:spcBef>
              <a:buFont typeface="Wingdings" pitchFamily="2" charset="2"/>
              <a:buNone/>
            </a:pPr>
            <a:r>
              <a:rPr lang="en-US" sz="1600" dirty="0">
                <a:ea typeface="ＭＳ Ｐゴシック" pitchFamily="34" charset="-128"/>
              </a:rPr>
              <a:t>	Who else needs to be involved (or be informed)?</a:t>
            </a:r>
          </a:p>
          <a:p>
            <a:pPr marL="533400" indent="-533400" eaLnBrk="1" hangingPunct="1">
              <a:spcBef>
                <a:spcPts val="0"/>
              </a:spcBef>
              <a:buFont typeface="Wingdings" pitchFamily="2" charset="2"/>
              <a:buNone/>
            </a:pPr>
            <a:r>
              <a:rPr lang="en-US" sz="1600" dirty="0">
                <a:ea typeface="ＭＳ Ｐゴシック" pitchFamily="34" charset="-128"/>
              </a:rPr>
              <a:t>	What is your sense of timing on this?  How long will it take to complete each step?</a:t>
            </a:r>
          </a:p>
          <a:p>
            <a:pPr marL="533400" indent="-533400" eaLnBrk="1" hangingPunct="1">
              <a:spcBef>
                <a:spcPts val="0"/>
              </a:spcBef>
              <a:buFont typeface="Wingdings" pitchFamily="2" charset="2"/>
              <a:buNone/>
            </a:pPr>
            <a:r>
              <a:rPr lang="en-US" sz="1600" dirty="0">
                <a:ea typeface="ＭＳ Ｐゴシック" pitchFamily="34" charset="-128"/>
              </a:rPr>
              <a:t>	What milestones do you anticipate?</a:t>
            </a:r>
            <a:endParaRPr lang="en-US" sz="1600" b="1" dirty="0">
              <a:ea typeface="ＭＳ Ｐゴシック" pitchFamily="34" charset="-128"/>
            </a:endParaRPr>
          </a:p>
        </p:txBody>
      </p:sp>
      <p:pic>
        <p:nvPicPr>
          <p:cNvPr id="2" name="Picture 1"/>
          <p:cNvPicPr>
            <a:picLocks noChangeAspect="1"/>
          </p:cNvPicPr>
          <p:nvPr/>
        </p:nvPicPr>
        <p:blipFill>
          <a:blip r:embed="rId2"/>
          <a:stretch>
            <a:fillRect/>
          </a:stretch>
        </p:blipFill>
        <p:spPr>
          <a:xfrm>
            <a:off x="6090007" y="2900679"/>
            <a:ext cx="2173713" cy="1633254"/>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14719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20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fade">
                                      <p:cBhvr>
                                        <p:cTn id="12" dur="20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fade">
                                      <p:cBhvr>
                                        <p:cTn id="17" dur="2000"/>
                                        <p:tgtEl>
                                          <p:spTgt spid="100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fade">
                                      <p:cBhvr>
                                        <p:cTn id="22" dur="2000"/>
                                        <p:tgtEl>
                                          <p:spTgt spid="100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fade">
                                      <p:cBhvr>
                                        <p:cTn id="27" dur="2000"/>
                                        <p:tgtEl>
                                          <p:spTgt spid="100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355">
                                            <p:txEl>
                                              <p:pRg st="5" end="5"/>
                                            </p:txEl>
                                          </p:spTgt>
                                        </p:tgtEl>
                                        <p:attrNameLst>
                                          <p:attrName>style.visibility</p:attrName>
                                        </p:attrNameLst>
                                      </p:cBhvr>
                                      <p:to>
                                        <p:strVal val="visible"/>
                                      </p:to>
                                    </p:set>
                                    <p:animEffect transition="in" filter="fade">
                                      <p:cBhvr>
                                        <p:cTn id="32" dur="2000"/>
                                        <p:tgtEl>
                                          <p:spTgt spid="1003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0355">
                                            <p:txEl>
                                              <p:pRg st="6" end="6"/>
                                            </p:txEl>
                                          </p:spTgt>
                                        </p:tgtEl>
                                        <p:attrNameLst>
                                          <p:attrName>style.visibility</p:attrName>
                                        </p:attrNameLst>
                                      </p:cBhvr>
                                      <p:to>
                                        <p:strVal val="visible"/>
                                      </p:to>
                                    </p:set>
                                    <p:animEffect transition="in" filter="fade">
                                      <p:cBhvr>
                                        <p:cTn id="37" dur="2000"/>
                                        <p:tgtEl>
                                          <p:spTgt spid="1003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0355">
                                            <p:txEl>
                                              <p:pRg st="7" end="7"/>
                                            </p:txEl>
                                          </p:spTgt>
                                        </p:tgtEl>
                                        <p:attrNameLst>
                                          <p:attrName>style.visibility</p:attrName>
                                        </p:attrNameLst>
                                      </p:cBhvr>
                                      <p:to>
                                        <p:strVal val="visible"/>
                                      </p:to>
                                    </p:set>
                                    <p:animEffect transition="in" filter="fade">
                                      <p:cBhvr>
                                        <p:cTn id="42" dur="2000"/>
                                        <p:tgtEl>
                                          <p:spTgt spid="1003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355">
                                            <p:txEl>
                                              <p:pRg st="8" end="8"/>
                                            </p:txEl>
                                          </p:spTgt>
                                        </p:tgtEl>
                                        <p:attrNameLst>
                                          <p:attrName>style.visibility</p:attrName>
                                        </p:attrNameLst>
                                      </p:cBhvr>
                                      <p:to>
                                        <p:strVal val="visible"/>
                                      </p:to>
                                    </p:set>
                                    <p:animEffect transition="in" filter="fade">
                                      <p:cBhvr>
                                        <p:cTn id="47" dur="2000"/>
                                        <p:tgtEl>
                                          <p:spTgt spid="1003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0355">
                                            <p:txEl>
                                              <p:pRg st="9" end="9"/>
                                            </p:txEl>
                                          </p:spTgt>
                                        </p:tgtEl>
                                        <p:attrNameLst>
                                          <p:attrName>style.visibility</p:attrName>
                                        </p:attrNameLst>
                                      </p:cBhvr>
                                      <p:to>
                                        <p:strVal val="visible"/>
                                      </p:to>
                                    </p:set>
                                    <p:animEffect transition="in" filter="fade">
                                      <p:cBhvr>
                                        <p:cTn id="52" dur="2000"/>
                                        <p:tgtEl>
                                          <p:spTgt spid="10035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0355">
                                            <p:txEl>
                                              <p:pRg st="10" end="10"/>
                                            </p:txEl>
                                          </p:spTgt>
                                        </p:tgtEl>
                                        <p:attrNameLst>
                                          <p:attrName>style.visibility</p:attrName>
                                        </p:attrNameLst>
                                      </p:cBhvr>
                                      <p:to>
                                        <p:strVal val="visible"/>
                                      </p:to>
                                    </p:set>
                                    <p:animEffect transition="in" filter="fade">
                                      <p:cBhvr>
                                        <p:cTn id="57" dur="2000"/>
                                        <p:tgtEl>
                                          <p:spTgt spid="10035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0355">
                                            <p:txEl>
                                              <p:pRg st="11" end="11"/>
                                            </p:txEl>
                                          </p:spTgt>
                                        </p:tgtEl>
                                        <p:attrNameLst>
                                          <p:attrName>style.visibility</p:attrName>
                                        </p:attrNameLst>
                                      </p:cBhvr>
                                      <p:to>
                                        <p:strVal val="visible"/>
                                      </p:to>
                                    </p:set>
                                    <p:animEffect transition="in" filter="fade">
                                      <p:cBhvr>
                                        <p:cTn id="62" dur="2000"/>
                                        <p:tgtEl>
                                          <p:spTgt spid="100355">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0355">
                                            <p:txEl>
                                              <p:pRg st="12" end="12"/>
                                            </p:txEl>
                                          </p:spTgt>
                                        </p:tgtEl>
                                        <p:attrNameLst>
                                          <p:attrName>style.visibility</p:attrName>
                                        </p:attrNameLst>
                                      </p:cBhvr>
                                      <p:to>
                                        <p:strVal val="visible"/>
                                      </p:to>
                                    </p:set>
                                    <p:animEffect transition="in" filter="fade">
                                      <p:cBhvr>
                                        <p:cTn id="67" dur="2000"/>
                                        <p:tgtEl>
                                          <p:spTgt spid="1003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52735" y="1286301"/>
            <a:ext cx="8229600" cy="4525963"/>
          </a:xfrm>
        </p:spPr>
        <p:txBody>
          <a:bodyPr>
            <a:noAutofit/>
          </a:bodyPr>
          <a:lstStyle/>
          <a:p>
            <a:pPr eaLnBrk="1" hangingPunct="1">
              <a:spcBef>
                <a:spcPts val="0"/>
              </a:spcBef>
              <a:buFont typeface="Wingdings" pitchFamily="2" charset="2"/>
              <a:buNone/>
            </a:pPr>
            <a:r>
              <a:rPr lang="en-US" sz="1600" b="1" dirty="0">
                <a:ea typeface="ＭＳ Ｐゴシック" pitchFamily="34" charset="-128"/>
              </a:rPr>
              <a:t>8.  Anchor the plan</a:t>
            </a:r>
          </a:p>
          <a:p>
            <a:pPr eaLnBrk="1" hangingPunct="1">
              <a:spcBef>
                <a:spcPts val="0"/>
              </a:spcBef>
              <a:buFont typeface="Wingdings" pitchFamily="2" charset="2"/>
              <a:buNone/>
            </a:pPr>
            <a:r>
              <a:rPr lang="en-US" sz="1600" dirty="0">
                <a:ea typeface="ＭＳ Ｐゴシック" pitchFamily="34" charset="-128"/>
              </a:rPr>
              <a:t>	Would you just recap what you</a:t>
            </a:r>
            <a:r>
              <a:rPr lang="ja-JP" altLang="en-US" sz="1600" dirty="0">
                <a:ea typeface="ＭＳ Ｐゴシック" pitchFamily="34" charset="-128"/>
              </a:rPr>
              <a:t>’</a:t>
            </a:r>
            <a:r>
              <a:rPr lang="en-US" altLang="ja-JP" sz="1600" dirty="0">
                <a:ea typeface="ＭＳ Ｐゴシック" pitchFamily="34" charset="-128"/>
              </a:rPr>
              <a:t>re going to do?</a:t>
            </a:r>
          </a:p>
          <a:p>
            <a:pPr eaLnBrk="1" hangingPunct="1">
              <a:spcBef>
                <a:spcPts val="0"/>
              </a:spcBef>
              <a:buFont typeface="Wingdings" pitchFamily="2" charset="2"/>
              <a:buNone/>
            </a:pPr>
            <a:r>
              <a:rPr lang="en-US" sz="1600" dirty="0">
                <a:ea typeface="ＭＳ Ｐゴシック" pitchFamily="34" charset="-128"/>
              </a:rPr>
              <a:t>	What will you do, by when?  Who will you involve/inform?</a:t>
            </a:r>
          </a:p>
          <a:p>
            <a:pPr eaLnBrk="1" hangingPunct="1">
              <a:spcBef>
                <a:spcPts val="0"/>
              </a:spcBef>
              <a:buFont typeface="Wingdings" pitchFamily="2" charset="2"/>
              <a:buNone/>
            </a:pPr>
            <a:r>
              <a:rPr lang="en-US" sz="1600" dirty="0">
                <a:ea typeface="ＭＳ Ｐゴシック" pitchFamily="34" charset="-128"/>
              </a:rPr>
              <a:t>	</a:t>
            </a:r>
          </a:p>
          <a:p>
            <a:pPr eaLnBrk="1" hangingPunct="1">
              <a:spcBef>
                <a:spcPts val="0"/>
              </a:spcBef>
              <a:buFont typeface="Wingdings" pitchFamily="2" charset="2"/>
              <a:buNone/>
            </a:pPr>
            <a:r>
              <a:rPr lang="en-US" sz="1600" dirty="0">
                <a:ea typeface="ＭＳ Ｐゴシック" pitchFamily="34" charset="-128"/>
              </a:rPr>
              <a:t>	For our next meeting, what date will work?</a:t>
            </a:r>
          </a:p>
          <a:p>
            <a:pPr eaLnBrk="1" hangingPunct="1">
              <a:spcBef>
                <a:spcPts val="0"/>
              </a:spcBef>
              <a:buFont typeface="Wingdings" pitchFamily="2" charset="2"/>
              <a:buNone/>
            </a:pPr>
            <a:r>
              <a:rPr lang="en-US" sz="1600" dirty="0">
                <a:ea typeface="ＭＳ Ｐゴシック" pitchFamily="34" charset="-128"/>
              </a:rPr>
              <a:t>	As you have recapped this, what other items come to mind that need to be addressed?</a:t>
            </a:r>
          </a:p>
          <a:p>
            <a:pPr eaLnBrk="1" hangingPunct="1">
              <a:spcBef>
                <a:spcPts val="0"/>
              </a:spcBef>
              <a:buFont typeface="Wingdings" pitchFamily="2" charset="2"/>
              <a:buNone/>
            </a:pPr>
            <a:r>
              <a:rPr lang="en-US" sz="1600" dirty="0">
                <a:ea typeface="ＭＳ Ｐゴシック" pitchFamily="34" charset="-128"/>
              </a:rPr>
              <a:t>	What can I do to support you?</a:t>
            </a:r>
          </a:p>
          <a:p>
            <a:pPr eaLnBrk="1" hangingPunct="1">
              <a:spcBef>
                <a:spcPts val="0"/>
              </a:spcBef>
              <a:buFont typeface="Wingdings" pitchFamily="2" charset="2"/>
              <a:buNone/>
            </a:pPr>
            <a:r>
              <a:rPr lang="en-US" sz="1600" dirty="0">
                <a:ea typeface="ＭＳ Ｐゴシック" pitchFamily="34" charset="-128"/>
              </a:rPr>
              <a:t>	I look forward to your next check-in</a:t>
            </a:r>
          </a:p>
          <a:p>
            <a:pPr eaLnBrk="1" hangingPunct="1">
              <a:spcBef>
                <a:spcPts val="0"/>
              </a:spcBef>
              <a:buFont typeface="Wingdings" pitchFamily="2" charset="2"/>
              <a:buNone/>
            </a:pPr>
            <a:r>
              <a:rPr lang="en-US" sz="1600" dirty="0">
                <a:ea typeface="ＭＳ Ｐゴシック" pitchFamily="34" charset="-128"/>
              </a:rPr>
              <a:t>	</a:t>
            </a:r>
          </a:p>
          <a:p>
            <a:pPr eaLnBrk="1" hangingPunct="1">
              <a:spcBef>
                <a:spcPts val="0"/>
              </a:spcBef>
              <a:buFont typeface="Wingdings" pitchFamily="2" charset="2"/>
              <a:buNone/>
            </a:pPr>
            <a:r>
              <a:rPr lang="en-US" sz="1600" dirty="0">
                <a:ea typeface="ＭＳ Ｐゴシック" pitchFamily="34" charset="-128"/>
              </a:rPr>
              <a:t>	Please know that if anything comes up, anything at all, my door is open.  Please let me know how I can help.</a:t>
            </a:r>
          </a:p>
        </p:txBody>
      </p:sp>
      <p:pic>
        <p:nvPicPr>
          <p:cNvPr id="3" name="Picture 2"/>
          <p:cNvPicPr>
            <a:picLocks noChangeAspect="1"/>
          </p:cNvPicPr>
          <p:nvPr/>
        </p:nvPicPr>
        <p:blipFill>
          <a:blip r:embed="rId2"/>
          <a:stretch>
            <a:fillRect/>
          </a:stretch>
        </p:blipFill>
        <p:spPr>
          <a:xfrm>
            <a:off x="6308717" y="983502"/>
            <a:ext cx="2231329" cy="1676545"/>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920736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20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fade">
                                      <p:cBhvr>
                                        <p:cTn id="12" dur="2000"/>
                                        <p:tgtEl>
                                          <p:spTgt spid="102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fade">
                                      <p:cBhvr>
                                        <p:cTn id="17" dur="2000"/>
                                        <p:tgtEl>
                                          <p:spTgt spid="1024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fade">
                                      <p:cBhvr>
                                        <p:cTn id="22" dur="2000"/>
                                        <p:tgtEl>
                                          <p:spTgt spid="102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fade">
                                      <p:cBhvr>
                                        <p:cTn id="27" dur="2000"/>
                                        <p:tgtEl>
                                          <p:spTgt spid="1024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03">
                                            <p:txEl>
                                              <p:pRg st="5" end="5"/>
                                            </p:txEl>
                                          </p:spTgt>
                                        </p:tgtEl>
                                        <p:attrNameLst>
                                          <p:attrName>style.visibility</p:attrName>
                                        </p:attrNameLst>
                                      </p:cBhvr>
                                      <p:to>
                                        <p:strVal val="visible"/>
                                      </p:to>
                                    </p:set>
                                    <p:animEffect transition="in" filter="fade">
                                      <p:cBhvr>
                                        <p:cTn id="32" dur="2000"/>
                                        <p:tgtEl>
                                          <p:spTgt spid="1024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03">
                                            <p:txEl>
                                              <p:pRg st="6" end="6"/>
                                            </p:txEl>
                                          </p:spTgt>
                                        </p:tgtEl>
                                        <p:attrNameLst>
                                          <p:attrName>style.visibility</p:attrName>
                                        </p:attrNameLst>
                                      </p:cBhvr>
                                      <p:to>
                                        <p:strVal val="visible"/>
                                      </p:to>
                                    </p:set>
                                    <p:animEffect transition="in" filter="fade">
                                      <p:cBhvr>
                                        <p:cTn id="37" dur="2000"/>
                                        <p:tgtEl>
                                          <p:spTgt spid="1024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03">
                                            <p:txEl>
                                              <p:pRg st="7" end="7"/>
                                            </p:txEl>
                                          </p:spTgt>
                                        </p:tgtEl>
                                        <p:attrNameLst>
                                          <p:attrName>style.visibility</p:attrName>
                                        </p:attrNameLst>
                                      </p:cBhvr>
                                      <p:to>
                                        <p:strVal val="visible"/>
                                      </p:to>
                                    </p:set>
                                    <p:animEffect transition="in" filter="fade">
                                      <p:cBhvr>
                                        <p:cTn id="42" dur="2000"/>
                                        <p:tgtEl>
                                          <p:spTgt spid="1024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03">
                                            <p:txEl>
                                              <p:pRg st="8" end="8"/>
                                            </p:txEl>
                                          </p:spTgt>
                                        </p:tgtEl>
                                        <p:attrNameLst>
                                          <p:attrName>style.visibility</p:attrName>
                                        </p:attrNameLst>
                                      </p:cBhvr>
                                      <p:to>
                                        <p:strVal val="visible"/>
                                      </p:to>
                                    </p:set>
                                    <p:animEffect transition="in" filter="fade">
                                      <p:cBhvr>
                                        <p:cTn id="47" dur="2000"/>
                                        <p:tgtEl>
                                          <p:spTgt spid="1024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403">
                                            <p:txEl>
                                              <p:pRg st="9" end="9"/>
                                            </p:txEl>
                                          </p:spTgt>
                                        </p:tgtEl>
                                        <p:attrNameLst>
                                          <p:attrName>style.visibility</p:attrName>
                                        </p:attrNameLst>
                                      </p:cBhvr>
                                      <p:to>
                                        <p:strVal val="visible"/>
                                      </p:to>
                                    </p:set>
                                    <p:animEffect transition="in" filter="fade">
                                      <p:cBhvr>
                                        <p:cTn id="52" dur="2000"/>
                                        <p:tgtEl>
                                          <p:spTgt spid="1024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Coaching Conversation</a:t>
            </a:r>
          </a:p>
        </p:txBody>
      </p:sp>
      <p:sp>
        <p:nvSpPr>
          <p:cNvPr id="3" name="Text Placeholder 2"/>
          <p:cNvSpPr>
            <a:spLocks noGrp="1"/>
          </p:cNvSpPr>
          <p:nvPr>
            <p:ph type="body" idx="1"/>
          </p:nvPr>
        </p:nvSpPr>
        <p:spPr/>
        <p:txBody>
          <a:bodyPr>
            <a:normAutofit/>
          </a:bodyPr>
          <a:lstStyle/>
          <a:p>
            <a:r>
              <a:rPr lang="en-US" sz="2000" dirty="0">
                <a:solidFill>
                  <a:schemeClr val="accent1"/>
                </a:solidFill>
              </a:rPr>
              <a:t>Work in Groups of Three</a:t>
            </a: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485927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The Coaching Conversation</a:t>
            </a:r>
          </a:p>
        </p:txBody>
      </p:sp>
      <p:sp>
        <p:nvSpPr>
          <p:cNvPr id="78851" name="Rectangle 3"/>
          <p:cNvSpPr>
            <a:spLocks noGrp="1" noChangeArrowheads="1"/>
          </p:cNvSpPr>
          <p:nvPr>
            <p:ph idx="1"/>
          </p:nvPr>
        </p:nvSpPr>
        <p:spPr>
          <a:xfrm>
            <a:off x="847702" y="1666802"/>
            <a:ext cx="7491079" cy="3614882"/>
          </a:xfrm>
        </p:spPr>
        <p:txBody>
          <a:bodyPr>
            <a:noAutofit/>
          </a:bodyPr>
          <a:lstStyle/>
          <a:p>
            <a:pPr eaLnBrk="1" hangingPunct="1">
              <a:lnSpc>
                <a:spcPct val="140000"/>
              </a:lnSpc>
              <a:spcBef>
                <a:spcPts val="0"/>
              </a:spcBef>
            </a:pPr>
            <a:r>
              <a:rPr lang="en-US" sz="1800" dirty="0">
                <a:ea typeface="ＭＳ Ｐゴシック" pitchFamily="34" charset="-128"/>
              </a:rPr>
              <a:t>1 person will be the coach, 1 person will be coached, and 1 will be the observer</a:t>
            </a:r>
          </a:p>
          <a:p>
            <a:pPr eaLnBrk="1" hangingPunct="1">
              <a:lnSpc>
                <a:spcPct val="140000"/>
              </a:lnSpc>
              <a:spcBef>
                <a:spcPts val="0"/>
              </a:spcBef>
            </a:pPr>
            <a:r>
              <a:rPr lang="en-US" sz="1800" dirty="0">
                <a:ea typeface="ＭＳ Ｐゴシック" pitchFamily="34" charset="-128"/>
              </a:rPr>
              <a:t>The person being coached should think of a real situation they have encountered in the past week or two </a:t>
            </a:r>
          </a:p>
          <a:p>
            <a:pPr eaLnBrk="1" hangingPunct="1">
              <a:lnSpc>
                <a:spcPct val="140000"/>
              </a:lnSpc>
              <a:spcBef>
                <a:spcPts val="0"/>
              </a:spcBef>
            </a:pPr>
            <a:r>
              <a:rPr lang="en-US" sz="1800" dirty="0">
                <a:ea typeface="ＭＳ Ｐゴシック" pitchFamily="34" charset="-128"/>
              </a:rPr>
              <a:t>Use all the skills we</a:t>
            </a:r>
            <a:r>
              <a:rPr lang="en-US" altLang="en-US" sz="1800" dirty="0">
                <a:ea typeface="ＭＳ Ｐゴシック" pitchFamily="34" charset="-128"/>
              </a:rPr>
              <a:t>’</a:t>
            </a:r>
            <a:r>
              <a:rPr lang="en-US" altLang="ja-JP" sz="1800" dirty="0">
                <a:ea typeface="ＭＳ Ｐゴシック" pitchFamily="34" charset="-128"/>
              </a:rPr>
              <a:t>ve learned so far today—suspending assumptions, deep listening, smart questions, and straight talk</a:t>
            </a:r>
            <a:endParaRPr lang="en-US" sz="1800" dirty="0">
              <a:ea typeface="ＭＳ Ｐゴシック" pitchFamily="34" charset="-128"/>
            </a:endParaRPr>
          </a:p>
          <a:p>
            <a:pPr eaLnBrk="1" hangingPunct="1">
              <a:lnSpc>
                <a:spcPct val="140000"/>
              </a:lnSpc>
              <a:spcBef>
                <a:spcPts val="0"/>
              </a:spcBef>
            </a:pPr>
            <a:r>
              <a:rPr lang="en-US" sz="1800" dirty="0">
                <a:ea typeface="ＭＳ Ｐゴシック" pitchFamily="34" charset="-128"/>
              </a:rPr>
              <a:t>Use all those skills in a complete coaching conversation</a:t>
            </a:r>
          </a:p>
          <a:p>
            <a:pPr eaLnBrk="1" hangingPunct="1">
              <a:lnSpc>
                <a:spcPct val="140000"/>
              </a:lnSpc>
              <a:spcBef>
                <a:spcPts val="0"/>
              </a:spcBef>
            </a:pPr>
            <a:r>
              <a:rPr lang="en-US" sz="1800" dirty="0">
                <a:ea typeface="ＭＳ Ｐゴシック" pitchFamily="34" charset="-128"/>
              </a:rPr>
              <a:t>Coach for 15 minutes, give feedback for 5, then switch roles x 2</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17225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Before Next </a:t>
            </a:r>
            <a:r>
              <a:rPr lang="en-US" dirty="0"/>
              <a:t>T</a:t>
            </a:r>
            <a:r>
              <a:rPr lang="en-US" dirty="0">
                <a:ea typeface="+mj-ea"/>
                <a:cs typeface="+mj-cs"/>
              </a:rPr>
              <a:t>ime . . .</a:t>
            </a:r>
          </a:p>
        </p:txBody>
      </p:sp>
      <p:sp>
        <p:nvSpPr>
          <p:cNvPr id="82947" name="Rectangle 3"/>
          <p:cNvSpPr>
            <a:spLocks noGrp="1" noChangeArrowheads="1"/>
          </p:cNvSpPr>
          <p:nvPr>
            <p:ph idx="14"/>
          </p:nvPr>
        </p:nvSpPr>
        <p:spPr>
          <a:xfrm>
            <a:off x="533400" y="1547885"/>
            <a:ext cx="4038600" cy="3747448"/>
          </a:xfrm>
        </p:spPr>
        <p:txBody>
          <a:bodyPr rtlCol="0">
            <a:normAutofit/>
          </a:bodyPr>
          <a:lstStyle/>
          <a:p>
            <a:pPr eaLnBrk="1" fontAlgn="auto" hangingPunct="1">
              <a:spcAft>
                <a:spcPts val="0"/>
              </a:spcAft>
              <a:buFont typeface="Wingdings" panose="05000000000000000000" pitchFamily="2" charset="2"/>
              <a:buChar char="ü"/>
              <a:defRPr/>
            </a:pPr>
            <a:r>
              <a:rPr lang="en-US" sz="1800" dirty="0">
                <a:ea typeface="+mn-ea"/>
                <a:cs typeface="+mn-cs"/>
              </a:rPr>
              <a:t>Refine your personal coaching questions for each step of the coaching conversation</a:t>
            </a:r>
          </a:p>
          <a:p>
            <a:pPr eaLnBrk="1" fontAlgn="auto" hangingPunct="1">
              <a:spcAft>
                <a:spcPts val="0"/>
              </a:spcAft>
              <a:buFont typeface="Wingdings" panose="05000000000000000000" pitchFamily="2" charset="2"/>
              <a:buChar char="ü"/>
              <a:defRPr/>
            </a:pPr>
            <a:r>
              <a:rPr lang="en-US" sz="1800" dirty="0">
                <a:ea typeface="+mn-ea"/>
                <a:cs typeface="+mn-cs"/>
              </a:rPr>
              <a:t>Engage in at least 3 coaching conversations over the next three weeks</a:t>
            </a:r>
          </a:p>
          <a:p>
            <a:pPr eaLnBrk="1" fontAlgn="auto" hangingPunct="1">
              <a:spcAft>
                <a:spcPts val="0"/>
              </a:spcAft>
              <a:buFont typeface="Wingdings" panose="05000000000000000000" pitchFamily="2" charset="2"/>
              <a:buChar char="ü"/>
              <a:defRPr/>
            </a:pPr>
            <a:r>
              <a:rPr lang="en-US" sz="1800" dirty="0">
                <a:ea typeface="+mn-ea"/>
                <a:cs typeface="+mn-cs"/>
              </a:rPr>
              <a:t>Audacious Goal: engage in 7 coaching conversations between now and the next time we get together</a:t>
            </a:r>
          </a:p>
        </p:txBody>
      </p:sp>
      <p:pic>
        <p:nvPicPr>
          <p:cNvPr id="2" name="Picture 1" descr="12 Gifs com o tema Geometria que vão explodir seu cérebro | ROCK'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874" y="1547885"/>
            <a:ext cx="3199262" cy="3199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8434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What did you learn?</a:t>
            </a:r>
          </a:p>
        </p:txBody>
      </p:sp>
      <p:sp>
        <p:nvSpPr>
          <p:cNvPr id="88066" name="Rectangle 3"/>
          <p:cNvSpPr>
            <a:spLocks noGrp="1" noChangeArrowheads="1"/>
          </p:cNvSpPr>
          <p:nvPr>
            <p:ph idx="1"/>
          </p:nvPr>
        </p:nvSpPr>
        <p:spPr>
          <a:xfrm>
            <a:off x="847703" y="1745711"/>
            <a:ext cx="7202456" cy="3294576"/>
          </a:xfrm>
        </p:spPr>
        <p:txBody>
          <a:bodyPr/>
          <a:lstStyle/>
          <a:p>
            <a:pPr eaLnBrk="1" hangingPunct="1"/>
            <a:endParaRPr lang="en-US" dirty="0">
              <a:ea typeface="ＭＳ Ｐゴシック" pitchFamily="34" charset="-128"/>
            </a:endParaRPr>
          </a:p>
          <a:p>
            <a:pPr eaLnBrk="1" hangingPunct="1"/>
            <a:r>
              <a:rPr lang="en-US" sz="1800" dirty="0">
                <a:ea typeface="ＭＳ Ｐゴシック" pitchFamily="34" charset="-128"/>
              </a:rPr>
              <a:t>Course reflections</a:t>
            </a:r>
          </a:p>
        </p:txBody>
      </p:sp>
      <p:pic>
        <p:nvPicPr>
          <p:cNvPr id="4" name="Picture 3" descr="Clear your mind of desktop clutter and get delightfully inspired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436" y="3507474"/>
            <a:ext cx="4162564" cy="2601603"/>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7472682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876" y="2274745"/>
            <a:ext cx="7519202" cy="2050065"/>
          </a:xfrm>
        </p:spPr>
        <p:txBody>
          <a:bodyPr>
            <a:normAutofit/>
          </a:bodyPr>
          <a:lstStyle/>
          <a:p>
            <a:r>
              <a:rPr lang="en-US" sz="4800" dirty="0">
                <a:solidFill>
                  <a:prstClr val="black"/>
                </a:solidFill>
              </a:rPr>
              <a:t>Leaders that Coach:</a:t>
            </a:r>
            <a:br>
              <a:rPr lang="en-US" sz="4800" dirty="0">
                <a:solidFill>
                  <a:prstClr val="black"/>
                </a:solidFill>
              </a:rPr>
            </a:br>
            <a:r>
              <a:rPr lang="en-US" sz="2800" dirty="0">
                <a:solidFill>
                  <a:prstClr val="black"/>
                </a:solidFill>
              </a:rPr>
              <a:t>Coach Training for Leaders, Managers, and Supervisors</a:t>
            </a:r>
            <a:endParaRPr lang="en-US" sz="5400" dirty="0"/>
          </a:p>
        </p:txBody>
      </p:sp>
      <p:sp>
        <p:nvSpPr>
          <p:cNvPr id="3" name="Text Placeholder 2"/>
          <p:cNvSpPr>
            <a:spLocks noGrp="1"/>
          </p:cNvSpPr>
          <p:nvPr>
            <p:ph type="body" idx="1"/>
          </p:nvPr>
        </p:nvSpPr>
        <p:spPr>
          <a:xfrm>
            <a:off x="846876" y="4219968"/>
            <a:ext cx="6464295" cy="1012929"/>
          </a:xfrm>
        </p:spPr>
        <p:txBody>
          <a:bodyPr>
            <a:normAutofit/>
          </a:bodyPr>
          <a:lstStyle/>
          <a:p>
            <a:r>
              <a:rPr lang="en-US" sz="2400" dirty="0">
                <a:solidFill>
                  <a:schemeClr val="accent1"/>
                </a:solidFill>
              </a:rPr>
              <a:t>Part II</a:t>
            </a:r>
          </a:p>
        </p:txBody>
      </p:sp>
      <p:pic>
        <p:nvPicPr>
          <p:cNvPr id="4" name="Graphic 3" descr="Cha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1064" y="329428"/>
            <a:ext cx="3600214" cy="3600214"/>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567508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Day 2 Agenda</a:t>
            </a:r>
            <a:endParaRPr lang="en-US" dirty="0"/>
          </a:p>
        </p:txBody>
      </p:sp>
      <p:sp>
        <p:nvSpPr>
          <p:cNvPr id="89090" name="Rectangle 3"/>
          <p:cNvSpPr>
            <a:spLocks noGrp="1" noChangeArrowheads="1"/>
          </p:cNvSpPr>
          <p:nvPr>
            <p:ph idx="1"/>
          </p:nvPr>
        </p:nvSpPr>
        <p:spPr/>
        <p:txBody>
          <a:bodyPr>
            <a:normAutofit/>
          </a:bodyPr>
          <a:lstStyle/>
          <a:p>
            <a:pPr lvl="1" eaLnBrk="1" hangingPunct="1"/>
            <a:r>
              <a:rPr lang="en-US" sz="1800" dirty="0">
                <a:ea typeface="ＭＳ Ｐゴシック" pitchFamily="34" charset="-128"/>
              </a:rPr>
              <a:t>Communication &amp; coaching styles</a:t>
            </a:r>
          </a:p>
          <a:p>
            <a:pPr lvl="1" eaLnBrk="1" hangingPunct="1"/>
            <a:r>
              <a:rPr lang="en-US" sz="1800" dirty="0">
                <a:ea typeface="ＭＳ Ｐゴシック" pitchFamily="34" charset="-128"/>
              </a:rPr>
              <a:t>Skills for developing others</a:t>
            </a:r>
          </a:p>
          <a:p>
            <a:pPr lvl="1" eaLnBrk="1" hangingPunct="1"/>
            <a:r>
              <a:rPr lang="en-US" sz="1800" dirty="0">
                <a:ea typeface="ＭＳ Ｐゴシック" pitchFamily="34" charset="-128"/>
              </a:rPr>
              <a:t>Observation &amp; feedback</a:t>
            </a:r>
          </a:p>
          <a:p>
            <a:pPr lvl="1" eaLnBrk="1" hangingPunct="1"/>
            <a:r>
              <a:rPr lang="en-US" sz="1800" dirty="0">
                <a:ea typeface="ＭＳ Ｐゴシック" pitchFamily="34" charset="-128"/>
              </a:rPr>
              <a:t>Action planning</a:t>
            </a:r>
          </a:p>
          <a:p>
            <a:pPr lvl="1" eaLnBrk="1" hangingPunct="1"/>
            <a:r>
              <a:rPr lang="en-US" sz="1800" dirty="0">
                <a:ea typeface="ＭＳ Ｐゴシック" pitchFamily="34" charset="-128"/>
              </a:rPr>
              <a:t>Coaching practice</a:t>
            </a:r>
          </a:p>
        </p:txBody>
      </p:sp>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00631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What is Coaching?</a:t>
            </a:r>
          </a:p>
        </p:txBody>
      </p:sp>
      <p:sp>
        <p:nvSpPr>
          <p:cNvPr id="5123" name="Rectangle 3"/>
          <p:cNvSpPr>
            <a:spLocks noGrp="1" noChangeArrowheads="1"/>
          </p:cNvSpPr>
          <p:nvPr>
            <p:ph idx="1"/>
          </p:nvPr>
        </p:nvSpPr>
        <p:spPr>
          <a:xfrm>
            <a:off x="847703" y="1738632"/>
            <a:ext cx="7202456" cy="3294576"/>
          </a:xfrm>
        </p:spPr>
        <p:txBody>
          <a:bodyPr/>
          <a:lstStyle/>
          <a:p>
            <a:pPr eaLnBrk="1" hangingPunct="1"/>
            <a:r>
              <a:rPr lang="en-US" sz="1800" dirty="0">
                <a:ea typeface="ＭＳ Ｐゴシック" pitchFamily="34" charset="-128"/>
              </a:rPr>
              <a:t>An essential skill for leaders and managers</a:t>
            </a:r>
          </a:p>
          <a:p>
            <a:pPr eaLnBrk="1" hangingPunct="1"/>
            <a:r>
              <a:rPr lang="en-US" sz="1800" dirty="0">
                <a:ea typeface="ＭＳ Ｐゴシック" pitchFamily="34" charset="-128"/>
              </a:rPr>
              <a:t>An ongoing partnership, a sustained alliance</a:t>
            </a:r>
          </a:p>
          <a:p>
            <a:pPr eaLnBrk="1" hangingPunct="1"/>
            <a:r>
              <a:rPr lang="en-US" sz="1800" dirty="0">
                <a:ea typeface="ＭＳ Ｐゴシック" pitchFamily="34" charset="-128"/>
              </a:rPr>
              <a:t>A process for promoting discovery, learning, growth and higher levels of performance </a:t>
            </a:r>
          </a:p>
          <a:p>
            <a:pPr eaLnBrk="1" hangingPunct="1"/>
            <a:r>
              <a:rPr lang="en-US" sz="1800" dirty="0">
                <a:ea typeface="ＭＳ Ｐゴシック" pitchFamily="34" charset="-128"/>
              </a:rPr>
              <a:t>A collaborative effort where:</a:t>
            </a:r>
          </a:p>
          <a:p>
            <a:pPr lvl="1"/>
            <a:r>
              <a:rPr lang="en-US" sz="1650" dirty="0">
                <a:ea typeface="ＭＳ Ｐゴシック" pitchFamily="34" charset="-128"/>
              </a:rPr>
              <a:t>The coach serves as a strategic thinking partner</a:t>
            </a:r>
          </a:p>
          <a:p>
            <a:pPr lvl="1"/>
            <a:r>
              <a:rPr lang="en-US" sz="1650" dirty="0">
                <a:ea typeface="ＭＳ Ｐゴシック" pitchFamily="34" charset="-128"/>
              </a:rPr>
              <a:t>Manager and employee </a:t>
            </a:r>
            <a:r>
              <a:rPr lang="en-US" sz="1650" i="1" dirty="0">
                <a:ea typeface="ＭＳ Ｐゴシック" pitchFamily="34" charset="-128"/>
              </a:rPr>
              <a:t>think and plan together</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919141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dissolve">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dissolve">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dissolve">
                                      <p:cBhvr>
                                        <p:cTn id="27" dur="5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dissolve">
                                      <p:cBhvr>
                                        <p:cTn id="32" dur="5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dissolve">
                                      <p:cBhvr>
                                        <p:cTn id="3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47703" y="953325"/>
            <a:ext cx="7532022" cy="1049235"/>
          </a:xfrm>
        </p:spPr>
        <p:txBody>
          <a:bodyPr/>
          <a:lstStyle/>
          <a:p>
            <a:pPr eaLnBrk="1" fontAlgn="auto" hangingPunct="1">
              <a:spcAft>
                <a:spcPts val="0"/>
              </a:spcAft>
              <a:defRPr/>
            </a:pPr>
            <a:r>
              <a:rPr lang="en-US" dirty="0">
                <a:ea typeface="+mj-ea"/>
                <a:cs typeface="+mj-cs"/>
              </a:rPr>
              <a:t>How did you do ?            Coaching Conversation</a:t>
            </a:r>
          </a:p>
        </p:txBody>
      </p:sp>
      <p:sp>
        <p:nvSpPr>
          <p:cNvPr id="12" name="TextBox 11"/>
          <p:cNvSpPr txBox="1"/>
          <p:nvPr/>
        </p:nvSpPr>
        <p:spPr>
          <a:xfrm rot="2233115">
            <a:off x="4221565" y="2077752"/>
            <a:ext cx="3146781" cy="307777"/>
          </a:xfrm>
          <a:prstGeom prst="rect">
            <a:avLst/>
          </a:prstGeom>
          <a:noFill/>
        </p:spPr>
        <p:txBody>
          <a:bodyPr wrap="square" rtlCol="0">
            <a:spAutoFit/>
          </a:bodyPr>
          <a:lstStyle/>
          <a:p>
            <a:r>
              <a:rPr lang="en-US" sz="1400" dirty="0">
                <a:solidFill>
                  <a:schemeClr val="tx1"/>
                </a:solidFill>
              </a:rPr>
              <a:t>Narrow the Focus</a:t>
            </a:r>
          </a:p>
        </p:txBody>
      </p:sp>
      <p:sp>
        <p:nvSpPr>
          <p:cNvPr id="16" name="TextBox 15"/>
          <p:cNvSpPr txBox="1"/>
          <p:nvPr/>
        </p:nvSpPr>
        <p:spPr>
          <a:xfrm rot="19304418">
            <a:off x="1340172" y="2040772"/>
            <a:ext cx="3142108" cy="307777"/>
          </a:xfrm>
          <a:prstGeom prst="rect">
            <a:avLst/>
          </a:prstGeom>
          <a:noFill/>
        </p:spPr>
        <p:txBody>
          <a:bodyPr wrap="square" rtlCol="0">
            <a:spAutoFit/>
          </a:bodyPr>
          <a:lstStyle/>
          <a:p>
            <a:r>
              <a:rPr lang="en-US" sz="1400" dirty="0">
                <a:solidFill>
                  <a:schemeClr val="tx1"/>
                </a:solidFill>
              </a:rPr>
              <a:t>Expand the possibilities / Brainstorm</a:t>
            </a:r>
          </a:p>
        </p:txBody>
      </p:sp>
      <p:grpSp>
        <p:nvGrpSpPr>
          <p:cNvPr id="26" name="Group 25"/>
          <p:cNvGrpSpPr/>
          <p:nvPr/>
        </p:nvGrpSpPr>
        <p:grpSpPr>
          <a:xfrm>
            <a:off x="170831" y="1783648"/>
            <a:ext cx="8604679" cy="4257560"/>
            <a:chOff x="170831" y="1783648"/>
            <a:chExt cx="8604679" cy="4257560"/>
          </a:xfrm>
        </p:grpSpPr>
        <p:grpSp>
          <p:nvGrpSpPr>
            <p:cNvPr id="6" name="Group 5"/>
            <p:cNvGrpSpPr/>
            <p:nvPr/>
          </p:nvGrpSpPr>
          <p:grpSpPr>
            <a:xfrm>
              <a:off x="691005" y="1783648"/>
              <a:ext cx="7360350" cy="3609476"/>
              <a:chOff x="847704" y="1620253"/>
              <a:chExt cx="7202457" cy="4138865"/>
            </a:xfrm>
          </p:grpSpPr>
          <p:sp>
            <p:nvSpPr>
              <p:cNvPr id="4" name="Isosceles Triangle 3"/>
              <p:cNvSpPr/>
              <p:nvPr/>
            </p:nvSpPr>
            <p:spPr>
              <a:xfrm rot="16200000">
                <a:off x="6524550" y="3037604"/>
                <a:ext cx="1747058" cy="13041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7" name="Isosceles Triangle 6"/>
              <p:cNvSpPr/>
              <p:nvPr/>
            </p:nvSpPr>
            <p:spPr>
              <a:xfrm rot="5400000">
                <a:off x="626257" y="3037601"/>
                <a:ext cx="1747058" cy="13041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8" name="Isosceles Triangle 7"/>
              <p:cNvSpPr/>
              <p:nvPr/>
            </p:nvSpPr>
            <p:spPr>
              <a:xfrm rot="5400000" flipH="1">
                <a:off x="3528870" y="2538390"/>
                <a:ext cx="4138865" cy="23025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9" name="Isosceles Triangle 8"/>
              <p:cNvSpPr/>
              <p:nvPr/>
            </p:nvSpPr>
            <p:spPr>
              <a:xfrm rot="16200000" flipH="1">
                <a:off x="1222980" y="2538390"/>
                <a:ext cx="4138865" cy="23025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sp>
          <p:nvSpPr>
            <p:cNvPr id="10" name="TextBox 9"/>
            <p:cNvSpPr txBox="1"/>
            <p:nvPr/>
          </p:nvSpPr>
          <p:spPr>
            <a:xfrm>
              <a:off x="170831" y="4430275"/>
              <a:ext cx="8390021" cy="369332"/>
            </a:xfrm>
            <a:prstGeom prst="rect">
              <a:avLst/>
            </a:prstGeom>
            <a:noFill/>
          </p:spPr>
          <p:txBody>
            <a:bodyPr wrap="square" rtlCol="0">
              <a:spAutoFit/>
            </a:bodyPr>
            <a:lstStyle/>
            <a:p>
              <a:pPr algn="l"/>
              <a:r>
                <a:rPr lang="en-US" sz="1800" b="1" dirty="0">
                  <a:solidFill>
                    <a:schemeClr val="tx1"/>
                  </a:solidFill>
                </a:rPr>
                <a:t> Step 1     Step 2       Step 3      Step 4     Step 5     Step 6      Step 7     Step 8</a:t>
              </a:r>
            </a:p>
          </p:txBody>
        </p:sp>
        <p:sp>
          <p:nvSpPr>
            <p:cNvPr id="11" name="Arrow: Right 10"/>
            <p:cNvSpPr/>
            <p:nvPr/>
          </p:nvSpPr>
          <p:spPr>
            <a:xfrm rot="19334525">
              <a:off x="1804928" y="2435204"/>
              <a:ext cx="2213811" cy="2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p:cNvSpPr/>
            <p:nvPr/>
          </p:nvSpPr>
          <p:spPr>
            <a:xfrm rot="2234980">
              <a:off x="4658710" y="2364376"/>
              <a:ext cx="2213811" cy="2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7" idx="1"/>
              <a:endCxn id="7" idx="5"/>
            </p:cNvCxnSpPr>
            <p:nvPr/>
          </p:nvCxnSpPr>
          <p:spPr>
            <a:xfrm>
              <a:off x="1357382" y="3207485"/>
              <a:ext cx="0" cy="761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1"/>
              <a:endCxn id="9" idx="5"/>
            </p:cNvCxnSpPr>
            <p:nvPr/>
          </p:nvCxnSpPr>
          <p:spPr>
            <a:xfrm>
              <a:off x="3189308" y="2686018"/>
              <a:ext cx="0" cy="1804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5"/>
              <a:endCxn id="8" idx="1"/>
            </p:cNvCxnSpPr>
            <p:nvPr/>
          </p:nvCxnSpPr>
          <p:spPr>
            <a:xfrm>
              <a:off x="5545747" y="2686018"/>
              <a:ext cx="0" cy="1804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5"/>
              <a:endCxn id="4" idx="1"/>
            </p:cNvCxnSpPr>
            <p:nvPr/>
          </p:nvCxnSpPr>
          <p:spPr>
            <a:xfrm>
              <a:off x="7384978" y="3207487"/>
              <a:ext cx="0" cy="761799"/>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5423" y="4871657"/>
              <a:ext cx="8550087" cy="1169551"/>
            </a:xfrm>
            <a:prstGeom prst="rect">
              <a:avLst/>
            </a:prstGeom>
            <a:noFill/>
          </p:spPr>
          <p:txBody>
            <a:bodyPr wrap="square" rtlCol="0">
              <a:spAutoFit/>
            </a:bodyPr>
            <a:lstStyle/>
            <a:p>
              <a:pPr algn="l"/>
              <a:r>
                <a:rPr lang="en-US" sz="1400" dirty="0">
                  <a:solidFill>
                    <a:schemeClr val="tx1"/>
                  </a:solidFill>
                </a:rPr>
                <a:t>Check in      Define the      Determine      Generate      Evaluate      Select the       Develop       Anchor the</a:t>
              </a:r>
            </a:p>
            <a:p>
              <a:pPr algn="l"/>
              <a:r>
                <a:rPr lang="en-US" sz="1400" dirty="0">
                  <a:solidFill>
                    <a:schemeClr val="tx1"/>
                  </a:solidFill>
                </a:rPr>
                <a:t>                    Challenge      the Goal:        Options         Options &amp;    Most Viable    the Action    Plan</a:t>
              </a:r>
            </a:p>
            <a:p>
              <a:pPr algn="l"/>
              <a:r>
                <a:rPr lang="en-US" sz="1400" dirty="0">
                  <a:solidFill>
                    <a:schemeClr val="tx1"/>
                  </a:solidFill>
                </a:rPr>
                <a:t>		     State Desired                      Do a            Option &amp;         Plan</a:t>
              </a:r>
            </a:p>
            <a:p>
              <a:pPr algn="l"/>
              <a:r>
                <a:rPr lang="en-US" sz="1400" dirty="0">
                  <a:solidFill>
                    <a:schemeClr val="tx1"/>
                  </a:solidFill>
                </a:rPr>
                <a:t>                                          Outcomes	           Values          Create a</a:t>
              </a:r>
            </a:p>
            <a:p>
              <a:pPr algn="l"/>
              <a:r>
                <a:rPr lang="en-US" sz="1400" dirty="0">
                  <a:solidFill>
                    <a:schemeClr val="tx1"/>
                  </a:solidFill>
                </a:rPr>
                <a:t>				           Check          Strategy   </a:t>
              </a:r>
            </a:p>
          </p:txBody>
        </p:sp>
      </p:gr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2994194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A Model of Coaching</a:t>
            </a:r>
            <a:endParaRPr lang="en-US" sz="2400" dirty="0">
              <a:ea typeface="+mj-ea"/>
              <a:cs typeface="+mj-cs"/>
            </a:endParaRPr>
          </a:p>
        </p:txBody>
      </p:sp>
      <p:sp>
        <p:nvSpPr>
          <p:cNvPr id="17" name="TextBox 16"/>
          <p:cNvSpPr txBox="1"/>
          <p:nvPr/>
        </p:nvSpPr>
        <p:spPr>
          <a:xfrm>
            <a:off x="558242" y="6178853"/>
            <a:ext cx="4790364" cy="253916"/>
          </a:xfrm>
          <a:prstGeom prst="rect">
            <a:avLst/>
          </a:prstGeom>
          <a:noFill/>
        </p:spPr>
        <p:txBody>
          <a:bodyPr wrap="square" rtlCol="0">
            <a:spAutoFit/>
          </a:bodyPr>
          <a:lstStyle/>
          <a:p>
            <a:pPr algn="l"/>
            <a:r>
              <a:rPr lang="en-US" sz="1050" dirty="0"/>
              <a:t>Model of Coaching © 2012 Dr. Laura Belsten and ISEI</a:t>
            </a:r>
            <a:r>
              <a:rPr lang="en-US" sz="1050" baseline="30000" dirty="0"/>
              <a:t>®</a:t>
            </a:r>
            <a:endParaRPr lang="en-US" sz="1050" dirty="0"/>
          </a:p>
        </p:txBody>
      </p:sp>
      <p:sp>
        <p:nvSpPr>
          <p:cNvPr id="18" name="Footer Placeholder 17"/>
          <p:cNvSpPr>
            <a:spLocks noGrp="1"/>
          </p:cNvSpPr>
          <p:nvPr>
            <p:ph type="ftr" sz="quarter" idx="11"/>
          </p:nvPr>
        </p:nvSpPr>
        <p:spPr/>
        <p:txBody>
          <a:bodyPr/>
          <a:lstStyle/>
          <a:p>
            <a:r>
              <a:rPr lang="en-US"/>
              <a:t>© Preiser Consultants 2017. All Rights Reserved. Do Not Copy Without Permission.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03" y="953325"/>
            <a:ext cx="8118876" cy="5200591"/>
          </a:xfrm>
          <a:prstGeom prst="rect">
            <a:avLst/>
          </a:prstGeom>
        </p:spPr>
      </p:pic>
    </p:spTree>
    <p:extLst>
      <p:ext uri="{BB962C8B-B14F-4D97-AF65-F5344CB8AC3E}">
        <p14:creationId xmlns:p14="http://schemas.microsoft.com/office/powerpoint/2010/main" val="766020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The DISC Behavioral Style Indicator</a:t>
            </a:r>
          </a:p>
        </p:txBody>
      </p:sp>
      <p:sp>
        <p:nvSpPr>
          <p:cNvPr id="92162" name="Rectangle 3"/>
          <p:cNvSpPr>
            <a:spLocks noGrp="1" noChangeArrowheads="1"/>
          </p:cNvSpPr>
          <p:nvPr>
            <p:ph idx="1"/>
          </p:nvPr>
        </p:nvSpPr>
        <p:spPr>
          <a:xfrm>
            <a:off x="847703" y="2120081"/>
            <a:ext cx="7202456" cy="3733079"/>
          </a:xfrm>
        </p:spPr>
        <p:txBody>
          <a:bodyPr>
            <a:normAutofit fontScale="62500" lnSpcReduction="20000"/>
          </a:bodyPr>
          <a:lstStyle/>
          <a:p>
            <a:pPr eaLnBrk="1" hangingPunct="1"/>
            <a:r>
              <a:rPr lang="en-US" sz="2900" dirty="0">
                <a:ea typeface="ＭＳ Ｐゴシック" pitchFamily="34" charset="-128"/>
              </a:rPr>
              <a:t>Understanding your communication and coaching style</a:t>
            </a:r>
          </a:p>
          <a:p>
            <a:pPr eaLnBrk="1" hangingPunct="1"/>
            <a:r>
              <a:rPr lang="en-US" sz="2900" dirty="0">
                <a:ea typeface="ＭＳ Ｐゴシック" pitchFamily="34" charset="-128"/>
              </a:rPr>
              <a:t>A snapshot of how people give and receive feedback, communicate and coach</a:t>
            </a:r>
          </a:p>
          <a:p>
            <a:pPr eaLnBrk="1" hangingPunct="1"/>
            <a:r>
              <a:rPr lang="en-US" sz="2900" dirty="0">
                <a:ea typeface="ＭＳ Ｐゴシック" pitchFamily="34" charset="-128"/>
              </a:rPr>
              <a:t>Not a personality profile or psychological tool; it measures </a:t>
            </a:r>
            <a:r>
              <a:rPr lang="en-US" sz="2900" b="1" i="1" dirty="0">
                <a:ea typeface="ＭＳ Ｐゴシック" pitchFamily="34" charset="-128"/>
              </a:rPr>
              <a:t>behavior</a:t>
            </a:r>
          </a:p>
          <a:p>
            <a:pPr eaLnBrk="1" hangingPunct="1"/>
            <a:r>
              <a:rPr lang="en-US" sz="2900" dirty="0">
                <a:ea typeface="ＭＳ Ｐゴシック" pitchFamily="34" charset="-128"/>
              </a:rPr>
              <a:t>Helps you identify your preferred style and the style preferred by others</a:t>
            </a:r>
          </a:p>
          <a:p>
            <a:pPr eaLnBrk="1" hangingPunct="1"/>
            <a:r>
              <a:rPr lang="en-US" sz="2900" dirty="0">
                <a:ea typeface="ＭＳ Ｐゴシック" pitchFamily="34" charset="-128"/>
              </a:rPr>
              <a:t>Helps you build on your own strengths and the strengths of others</a:t>
            </a:r>
          </a:p>
          <a:p>
            <a:pPr eaLnBrk="1" hangingPunct="1"/>
            <a:r>
              <a:rPr lang="en-US" sz="2800" dirty="0">
                <a:ea typeface="ＭＳ Ｐゴシック" pitchFamily="34" charset="-128"/>
              </a:rPr>
              <a:t>Helps you form better working relationships</a:t>
            </a:r>
          </a:p>
          <a:p>
            <a:pPr eaLnBrk="1" hangingPunct="1"/>
            <a:endParaRPr lang="en-US" sz="2800" dirty="0">
              <a:ea typeface="ＭＳ Ｐゴシック" pitchFamily="34" charset="-128"/>
            </a:endParaRPr>
          </a:p>
        </p:txBody>
      </p:sp>
      <p:pic>
        <p:nvPicPr>
          <p:cNvPr id="3" name="Picture 2"/>
          <p:cNvPicPr>
            <a:picLocks noChangeAspect="1"/>
          </p:cNvPicPr>
          <p:nvPr/>
        </p:nvPicPr>
        <p:blipFill rotWithShape="1">
          <a:blip r:embed="rId2">
            <a:duotone>
              <a:schemeClr val="bg2">
                <a:shade val="45000"/>
                <a:satMod val="135000"/>
              </a:schemeClr>
              <a:prstClr val="white"/>
            </a:duotone>
          </a:blip>
          <a:srcRect t="2933"/>
          <a:stretch/>
        </p:blipFill>
        <p:spPr>
          <a:xfrm>
            <a:off x="7253651" y="926029"/>
            <a:ext cx="1429246" cy="1534362"/>
          </a:xfrm>
          <a:prstGeom prst="ellipse">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837058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rgbClr val="FF0000"/>
                </a:solidFill>
                <a:ea typeface="+mj-ea"/>
                <a:cs typeface="+mj-cs"/>
              </a:rPr>
              <a:t>D / Dominance</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989253" y="1620925"/>
            <a:ext cx="6197363" cy="4291714"/>
          </a:xfrm>
          <a:prstGeom prst="rect">
            <a:avLst/>
          </a:prstGeom>
        </p:spPr>
      </p:pic>
      <p:pic>
        <p:nvPicPr>
          <p:cNvPr id="2" name="Picture 1"/>
          <p:cNvPicPr>
            <a:picLocks noChangeAspect="1"/>
          </p:cNvPicPr>
          <p:nvPr/>
        </p:nvPicPr>
        <p:blipFill>
          <a:blip r:embed="rId3"/>
          <a:stretch>
            <a:fillRect/>
          </a:stretch>
        </p:blipFill>
        <p:spPr>
          <a:xfrm>
            <a:off x="5986604" y="1099000"/>
            <a:ext cx="2372728" cy="2667782"/>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766801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pPr eaLnBrk="1" fontAlgn="auto" hangingPunct="1">
              <a:spcAft>
                <a:spcPts val="0"/>
              </a:spcAft>
              <a:defRPr/>
            </a:pPr>
            <a:r>
              <a:rPr lang="en-US" sz="2800" dirty="0">
                <a:solidFill>
                  <a:srgbClr val="FBD905"/>
                </a:solidFill>
                <a:ea typeface="+mj-ea"/>
                <a:cs typeface="+mj-cs"/>
              </a:rPr>
              <a:t>I / Influence</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1030196" y="1477942"/>
            <a:ext cx="6197363" cy="4291714"/>
          </a:xfrm>
          <a:prstGeom prst="rect">
            <a:avLst/>
          </a:prstGeom>
        </p:spPr>
      </p:pic>
      <p:pic>
        <p:nvPicPr>
          <p:cNvPr id="4" name="Picture 3"/>
          <p:cNvPicPr>
            <a:picLocks noChangeAspect="1"/>
          </p:cNvPicPr>
          <p:nvPr/>
        </p:nvPicPr>
        <p:blipFill rotWithShape="1">
          <a:blip r:embed="rId3"/>
          <a:srcRect t="1823"/>
          <a:stretch/>
        </p:blipFill>
        <p:spPr>
          <a:xfrm>
            <a:off x="6028187" y="3384645"/>
            <a:ext cx="2146821" cy="2385011"/>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609607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pPr eaLnBrk="1" fontAlgn="auto" hangingPunct="1">
              <a:spcAft>
                <a:spcPts val="0"/>
              </a:spcAft>
              <a:defRPr/>
            </a:pPr>
            <a:r>
              <a:rPr lang="en-US" sz="2800" dirty="0">
                <a:solidFill>
                  <a:srgbClr val="008000"/>
                </a:solidFill>
                <a:ea typeface="+mj-ea"/>
                <a:cs typeface="+mj-cs"/>
              </a:rPr>
              <a:t>S / Steadiness</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1030196" y="1477942"/>
            <a:ext cx="6197363" cy="4291714"/>
          </a:xfrm>
          <a:prstGeom prst="rect">
            <a:avLst/>
          </a:prstGeom>
        </p:spPr>
      </p:pic>
      <p:pic>
        <p:nvPicPr>
          <p:cNvPr id="4" name="Picture 3"/>
          <p:cNvPicPr>
            <a:picLocks noChangeAspect="1"/>
          </p:cNvPicPr>
          <p:nvPr/>
        </p:nvPicPr>
        <p:blipFill>
          <a:blip r:embed="rId3"/>
          <a:stretch>
            <a:fillRect/>
          </a:stretch>
        </p:blipFill>
        <p:spPr>
          <a:xfrm>
            <a:off x="262188" y="3429987"/>
            <a:ext cx="2055410" cy="2339669"/>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833195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rgbClr val="0000FF"/>
                </a:solidFill>
                <a:ea typeface="+mj-ea"/>
                <a:cs typeface="+mj-cs"/>
              </a:rPr>
              <a:t>C / Conscientious</a:t>
            </a: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1030196" y="1477942"/>
            <a:ext cx="6197363" cy="4291714"/>
          </a:xfrm>
          <a:prstGeom prst="rect">
            <a:avLst/>
          </a:prstGeom>
        </p:spPr>
      </p:pic>
      <p:pic>
        <p:nvPicPr>
          <p:cNvPr id="5" name="Picture 4"/>
          <p:cNvPicPr>
            <a:picLocks noChangeAspect="1"/>
          </p:cNvPicPr>
          <p:nvPr/>
        </p:nvPicPr>
        <p:blipFill>
          <a:blip r:embed="rId3"/>
          <a:stretch>
            <a:fillRect/>
          </a:stretch>
        </p:blipFill>
        <p:spPr>
          <a:xfrm>
            <a:off x="341194" y="1477942"/>
            <a:ext cx="1983048" cy="2223101"/>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802602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 Exercise</a:t>
            </a:r>
          </a:p>
        </p:txBody>
      </p:sp>
      <p:sp>
        <p:nvSpPr>
          <p:cNvPr id="3" name="Text Placeholder 2"/>
          <p:cNvSpPr>
            <a:spLocks noGrp="1"/>
          </p:cNvSpPr>
          <p:nvPr>
            <p:ph type="body" idx="1"/>
          </p:nvPr>
        </p:nvSpPr>
        <p:spPr/>
        <p:txBody>
          <a:bodyPr>
            <a:normAutofit/>
          </a:bodyPr>
          <a:lstStyle/>
          <a:p>
            <a:r>
              <a:rPr lang="en-US" sz="2000" dirty="0">
                <a:solidFill>
                  <a:schemeClr val="accent1"/>
                </a:solidFill>
              </a:rPr>
              <a:t>Work with</a:t>
            </a:r>
            <a:r>
              <a:rPr lang="en-US" sz="2000" dirty="0">
                <a:solidFill>
                  <a:schemeClr val="accent1"/>
                </a:solidFill>
                <a:ea typeface="ＭＳ Ｐゴシック" pitchFamily="34" charset="-128"/>
              </a:rPr>
              <a:t> group members who share your style preference: D I S or C</a:t>
            </a:r>
            <a:endParaRPr lang="en-US" sz="2000" dirty="0">
              <a:solidFill>
                <a:schemeClr val="accent1"/>
              </a:solidFill>
            </a:endParaRP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0316132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DISC Exercise</a:t>
            </a:r>
          </a:p>
        </p:txBody>
      </p:sp>
      <p:sp>
        <p:nvSpPr>
          <p:cNvPr id="97282" name="Rectangle 3"/>
          <p:cNvSpPr>
            <a:spLocks noGrp="1" noChangeArrowheads="1"/>
          </p:cNvSpPr>
          <p:nvPr>
            <p:ph idx="1"/>
          </p:nvPr>
        </p:nvSpPr>
        <p:spPr>
          <a:xfrm>
            <a:off x="847703" y="1775984"/>
            <a:ext cx="7202456" cy="3294576"/>
          </a:xfrm>
        </p:spPr>
        <p:txBody>
          <a:bodyPr>
            <a:normAutofit/>
          </a:bodyPr>
          <a:lstStyle/>
          <a:p>
            <a:pPr marL="0" indent="0" eaLnBrk="1" hangingPunct="1">
              <a:buFont typeface="Wingdings" pitchFamily="2" charset="2"/>
              <a:buNone/>
            </a:pPr>
            <a:r>
              <a:rPr lang="en-US" sz="1800" dirty="0">
                <a:ea typeface="ＭＳ Ｐゴシック" pitchFamily="34" charset="-128"/>
              </a:rPr>
              <a:t>In groups by style preference, D I S or C, answer these questions for report out in 15 minutes:</a:t>
            </a:r>
          </a:p>
          <a:p>
            <a:pPr lvl="1" eaLnBrk="1" hangingPunct="1">
              <a:spcBef>
                <a:spcPts val="1200"/>
              </a:spcBef>
            </a:pPr>
            <a:r>
              <a:rPr lang="en-US" sz="1800" dirty="0">
                <a:ea typeface="ＭＳ Ｐゴシック" pitchFamily="34" charset="-128"/>
              </a:rPr>
              <a:t>What are the key characteristics of your style?</a:t>
            </a:r>
          </a:p>
          <a:p>
            <a:pPr lvl="1" eaLnBrk="1" hangingPunct="1"/>
            <a:r>
              <a:rPr lang="en-US" sz="1800" dirty="0">
                <a:ea typeface="ＭＳ Ｐゴシック" pitchFamily="34" charset="-128"/>
              </a:rPr>
              <a:t>What is most important for others to know about working with your style?</a:t>
            </a:r>
          </a:p>
          <a:p>
            <a:pPr lvl="1" eaLnBrk="1" hangingPunct="1"/>
            <a:r>
              <a:rPr lang="en-US" sz="1800" dirty="0">
                <a:ea typeface="ＭＳ Ｐゴシック" pitchFamily="34" charset="-128"/>
              </a:rPr>
              <a:t>How does your style like to be coached?</a:t>
            </a:r>
          </a:p>
          <a:p>
            <a:pPr lvl="1" eaLnBrk="1" hangingPunct="1"/>
            <a:r>
              <a:rPr lang="en-US" sz="1800" dirty="0">
                <a:ea typeface="ＭＳ Ｐゴシック" pitchFamily="34" charset="-128"/>
              </a:rPr>
              <a:t>What questions would work well for your style?</a:t>
            </a:r>
          </a:p>
          <a:p>
            <a:pPr lvl="1" eaLnBrk="1" hangingPunct="1"/>
            <a:r>
              <a:rPr lang="en-US" sz="1800" dirty="0">
                <a:ea typeface="ＭＳ Ｐゴシック" pitchFamily="34" charset="-128"/>
              </a:rPr>
              <a:t>How does your style buy a gift?</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09306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Developing Others</a:t>
            </a:r>
          </a:p>
        </p:txBody>
      </p:sp>
      <p:sp>
        <p:nvSpPr>
          <p:cNvPr id="98306" name="Rectangle 3"/>
          <p:cNvSpPr>
            <a:spLocks noGrp="1" noChangeArrowheads="1"/>
          </p:cNvSpPr>
          <p:nvPr>
            <p:ph idx="4294967295"/>
          </p:nvPr>
        </p:nvSpPr>
        <p:spPr>
          <a:xfrm>
            <a:off x="0" y="1516063"/>
            <a:ext cx="7202488" cy="3294062"/>
          </a:xfrm>
        </p:spPr>
        <p:txBody>
          <a:bodyPr>
            <a:normAutofit/>
          </a:bodyPr>
          <a:lstStyle/>
          <a:p>
            <a:pPr eaLnBrk="1" hangingPunct="1">
              <a:buFont typeface="Wingdings" pitchFamily="2" charset="2"/>
              <a:buNone/>
            </a:pPr>
            <a:endParaRPr lang="en-US" sz="4000" i="1" dirty="0">
              <a:ea typeface="ＭＳ Ｐゴシック" pitchFamily="34" charset="-128"/>
            </a:endParaRPr>
          </a:p>
          <a:p>
            <a:pPr algn="r" eaLnBrk="1" hangingPunct="1">
              <a:spcBef>
                <a:spcPts val="0"/>
              </a:spcBef>
              <a:buFont typeface="Wingdings" pitchFamily="2" charset="2"/>
              <a:buNone/>
            </a:pPr>
            <a:r>
              <a:rPr lang="en-US" sz="2600" i="1" dirty="0">
                <a:solidFill>
                  <a:schemeClr val="accent1"/>
                </a:solidFill>
                <a:ea typeface="ＭＳ Ｐゴシック" pitchFamily="34" charset="-128"/>
              </a:rPr>
              <a:t>  “</a:t>
            </a:r>
            <a:r>
              <a:rPr lang="en-US" sz="2600" b="1" i="1" dirty="0">
                <a:solidFill>
                  <a:schemeClr val="accent1"/>
                </a:solidFill>
                <a:ea typeface="ＭＳ Ｐゴシック" pitchFamily="34" charset="-128"/>
              </a:rPr>
              <a:t>The greatest good you can do another is not just share your riches, but reveal </a:t>
            </a:r>
          </a:p>
          <a:p>
            <a:pPr algn="r" eaLnBrk="1" hangingPunct="1">
              <a:spcBef>
                <a:spcPts val="0"/>
              </a:spcBef>
              <a:buFont typeface="Wingdings" pitchFamily="2" charset="2"/>
              <a:buNone/>
            </a:pPr>
            <a:r>
              <a:rPr lang="en-US" sz="2600" b="1" i="1" dirty="0">
                <a:solidFill>
                  <a:schemeClr val="accent1"/>
                </a:solidFill>
                <a:ea typeface="ＭＳ Ｐゴシック" pitchFamily="34" charset="-128"/>
              </a:rPr>
              <a:t>to him his own.”</a:t>
            </a:r>
          </a:p>
          <a:p>
            <a:pPr eaLnBrk="1" hangingPunct="1">
              <a:spcBef>
                <a:spcPts val="0"/>
              </a:spcBef>
              <a:buFont typeface="Wingdings" pitchFamily="2" charset="2"/>
              <a:buNone/>
            </a:pPr>
            <a:endParaRPr lang="en-US" sz="1400" b="1" i="1" dirty="0">
              <a:solidFill>
                <a:schemeClr val="bg2"/>
              </a:solidFill>
              <a:ea typeface="ＭＳ Ｐゴシック" pitchFamily="34" charset="-128"/>
            </a:endParaRPr>
          </a:p>
          <a:p>
            <a:pPr algn="r" eaLnBrk="1" hangingPunct="1">
              <a:buFont typeface="Wingdings" pitchFamily="2" charset="2"/>
              <a:buNone/>
            </a:pPr>
            <a:r>
              <a:rPr lang="en-US" i="1" dirty="0">
                <a:ea typeface="ＭＳ Ｐゴシック" pitchFamily="34" charset="-128"/>
              </a:rPr>
              <a:t>             Benjamin Franklin</a:t>
            </a:r>
          </a:p>
          <a:p>
            <a:pPr eaLnBrk="1" hangingPunct="1">
              <a:buFont typeface="Wingdings" pitchFamily="2" charset="2"/>
              <a:buNone/>
            </a:pPr>
            <a:endParaRPr lang="en-US" sz="4000" i="1" dirty="0">
              <a:ea typeface="ＭＳ Ｐゴシック"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73672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dirty="0">
                <a:ea typeface="ＭＳ Ｐゴシック" pitchFamily="34" charset="-128"/>
              </a:rPr>
              <a:t>The Telling – Asking Continuum</a:t>
            </a:r>
          </a:p>
        </p:txBody>
      </p:sp>
      <p:sp>
        <p:nvSpPr>
          <p:cNvPr id="118792" name="Rectangle 8"/>
          <p:cNvSpPr>
            <a:spLocks noChangeArrowheads="1"/>
          </p:cNvSpPr>
          <p:nvPr/>
        </p:nvSpPr>
        <p:spPr bwMode="auto">
          <a:xfrm>
            <a:off x="2399732" y="4823518"/>
            <a:ext cx="4267200" cy="762000"/>
          </a:xfrm>
          <a:prstGeom prst="rect">
            <a:avLst/>
          </a:prstGeom>
          <a:noFill/>
          <a:ln w="9525">
            <a:noFill/>
            <a:miter lim="800000"/>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fontAlgn="auto">
              <a:spcBef>
                <a:spcPct val="20000"/>
              </a:spcBef>
              <a:spcAft>
                <a:spcPts val="0"/>
              </a:spcAft>
              <a:buClr>
                <a:schemeClr val="folHlink"/>
              </a:buClr>
              <a:buSzPct val="90000"/>
              <a:buFont typeface="Wingdings" charset="0"/>
              <a:buNone/>
              <a:defRPr/>
            </a:pPr>
            <a:endParaRPr lang="en-US" sz="2400" b="1" dirty="0">
              <a:solidFill>
                <a:schemeClr val="bg1"/>
              </a:solidFill>
              <a:latin typeface="+mn-lt"/>
              <a:ea typeface="+mn-ea"/>
            </a:endParaRPr>
          </a:p>
          <a:p>
            <a:pPr algn="ctr" fontAlgn="auto">
              <a:spcBef>
                <a:spcPct val="20000"/>
              </a:spcBef>
              <a:spcAft>
                <a:spcPts val="0"/>
              </a:spcAft>
              <a:buClr>
                <a:schemeClr val="folHlink"/>
              </a:buClr>
              <a:buSzPct val="90000"/>
              <a:buFont typeface="Wingdings" charset="0"/>
              <a:buNone/>
              <a:defRPr/>
            </a:pPr>
            <a:r>
              <a:rPr lang="en-US" sz="3600" b="1" dirty="0">
                <a:solidFill>
                  <a:schemeClr val="accent1"/>
                </a:solidFill>
                <a:latin typeface="+mn-lt"/>
                <a:ea typeface="+mn-ea"/>
              </a:rPr>
              <a:t>Pros &amp; Cons?</a:t>
            </a:r>
          </a:p>
          <a:p>
            <a:pPr algn="ctr" fontAlgn="auto">
              <a:spcBef>
                <a:spcPts val="0"/>
              </a:spcBef>
              <a:spcAft>
                <a:spcPts val="0"/>
              </a:spcAft>
              <a:defRPr/>
            </a:pPr>
            <a:endParaRPr lang="en-US" sz="2400" b="1" dirty="0">
              <a:solidFill>
                <a:schemeClr val="bg1"/>
              </a:solidFill>
              <a:latin typeface="+mn-lt"/>
              <a:ea typeface="+mn-ea"/>
            </a:endParaRPr>
          </a:p>
        </p:txBody>
      </p:sp>
      <p:pic>
        <p:nvPicPr>
          <p:cNvPr id="2" name="Picture 1" descr="Henrik-Alexandersson.se: Nya vänsterpartiet, del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857" y="2294236"/>
            <a:ext cx="3714750" cy="2247900"/>
          </a:xfrm>
          <a:prstGeom prst="rect">
            <a:avLst/>
          </a:prstGeom>
        </p:spPr>
      </p:pic>
      <p:pic>
        <p:nvPicPr>
          <p:cNvPr id="3" name="Picture 2" descr="Archivado en Deducciones IRPF , Planificación Fiscal , Producto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719" y="2123399"/>
            <a:ext cx="2328249" cy="2328249"/>
          </a:xfrm>
          <a:prstGeom prst="rect">
            <a:avLst/>
          </a:prstGeom>
          <a:ln>
            <a:noFill/>
          </a:ln>
          <a:effectLst>
            <a:outerShdw blurRad="292100" dist="139700" dir="2700000" algn="tl" rotWithShape="0">
              <a:srgbClr val="333333">
                <a:alpha val="65000"/>
              </a:srgbClr>
            </a:outerShdw>
          </a:effectLst>
        </p:spPr>
      </p:pic>
      <p:sp>
        <p:nvSpPr>
          <p:cNvPr id="5" name="Arrow: Left-Right 4"/>
          <p:cNvSpPr/>
          <p:nvPr/>
        </p:nvSpPr>
        <p:spPr>
          <a:xfrm>
            <a:off x="3700819" y="2951127"/>
            <a:ext cx="1665026" cy="232012"/>
          </a:xfrm>
          <a:prstGeom prst="leftRightArrow">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6575787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Developing Others</a:t>
            </a:r>
          </a:p>
        </p:txBody>
      </p:sp>
      <p:sp>
        <p:nvSpPr>
          <p:cNvPr id="99330" name="Rectangle 3"/>
          <p:cNvSpPr>
            <a:spLocks noGrp="1" noChangeArrowheads="1"/>
          </p:cNvSpPr>
          <p:nvPr>
            <p:ph sz="half" idx="1"/>
          </p:nvPr>
        </p:nvSpPr>
        <p:spPr>
          <a:xfrm>
            <a:off x="848289" y="1851724"/>
            <a:ext cx="4119495" cy="3661971"/>
          </a:xfrm>
        </p:spPr>
        <p:txBody>
          <a:bodyPr>
            <a:normAutofit fontScale="92500"/>
          </a:bodyPr>
          <a:lstStyle/>
          <a:p>
            <a:pPr eaLnBrk="1" hangingPunct="1"/>
            <a:r>
              <a:rPr lang="en-US" sz="1800" dirty="0">
                <a:ea typeface="ＭＳ Ｐゴシック" pitchFamily="34" charset="-128"/>
              </a:rPr>
              <a:t>The heart of coaching</a:t>
            </a:r>
          </a:p>
          <a:p>
            <a:pPr eaLnBrk="1" hangingPunct="1"/>
            <a:r>
              <a:rPr lang="en-US" sz="1800" dirty="0">
                <a:ea typeface="ＭＳ Ｐゴシック" pitchFamily="34" charset="-128"/>
              </a:rPr>
              <a:t>Set of skills designed to help others think rigorously, creatively and strategically.</a:t>
            </a:r>
          </a:p>
          <a:p>
            <a:pPr eaLnBrk="1" hangingPunct="1"/>
            <a:r>
              <a:rPr lang="en-US" sz="1800" dirty="0">
                <a:ea typeface="ＭＳ Ｐゴシック" pitchFamily="34" charset="-128"/>
              </a:rPr>
              <a:t>It’</a:t>
            </a:r>
            <a:r>
              <a:rPr lang="en-US" altLang="ja-JP" sz="1800" dirty="0">
                <a:ea typeface="ＭＳ Ｐゴシック" pitchFamily="34" charset="-128"/>
              </a:rPr>
              <a:t>s about </a:t>
            </a:r>
            <a:r>
              <a:rPr lang="ja-JP" altLang="en-US" sz="1800" dirty="0">
                <a:ea typeface="ＭＳ Ｐゴシック" pitchFamily="34" charset="-128"/>
              </a:rPr>
              <a:t>“</a:t>
            </a:r>
            <a:r>
              <a:rPr lang="en-US" altLang="ja-JP" sz="1800" dirty="0">
                <a:ea typeface="ＭＳ Ｐゴシック" pitchFamily="34" charset="-128"/>
              </a:rPr>
              <a:t>deepening the learning</a:t>
            </a:r>
            <a:r>
              <a:rPr lang="ja-JP" altLang="en-US" sz="1800" dirty="0">
                <a:ea typeface="ＭＳ Ｐゴシック" pitchFamily="34" charset="-128"/>
              </a:rPr>
              <a:t>”</a:t>
            </a:r>
            <a:r>
              <a:rPr lang="en-US" altLang="ja-JP" sz="1800" dirty="0">
                <a:ea typeface="ＭＳ Ｐゴシック" pitchFamily="34" charset="-128"/>
              </a:rPr>
              <a:t> and </a:t>
            </a:r>
            <a:r>
              <a:rPr lang="ja-JP" altLang="en-US" sz="1800" dirty="0">
                <a:ea typeface="ＭＳ Ｐゴシック" pitchFamily="34" charset="-128"/>
              </a:rPr>
              <a:t>“</a:t>
            </a:r>
            <a:r>
              <a:rPr lang="en-US" altLang="ja-JP" sz="1800" dirty="0">
                <a:ea typeface="ＭＳ Ｐゴシック" pitchFamily="34" charset="-128"/>
              </a:rPr>
              <a:t>forwarding the action.</a:t>
            </a:r>
            <a:r>
              <a:rPr lang="ja-JP" altLang="en-US" sz="1800" dirty="0">
                <a:ea typeface="ＭＳ Ｐゴシック" pitchFamily="34" charset="-128"/>
              </a:rPr>
              <a:t>”</a:t>
            </a:r>
            <a:endParaRPr lang="en-US" altLang="ja-JP" sz="1800" dirty="0">
              <a:ea typeface="ＭＳ Ｐゴシック" pitchFamily="34" charset="-128"/>
            </a:endParaRPr>
          </a:p>
          <a:p>
            <a:pPr eaLnBrk="1" hangingPunct="1"/>
            <a:r>
              <a:rPr lang="en-US" sz="1800" dirty="0">
                <a:ea typeface="ＭＳ Ｐゴシック" pitchFamily="34" charset="-128"/>
              </a:rPr>
              <a:t>Generative inquiry, respectful listening and direct communication remain the foundation, but there’</a:t>
            </a:r>
            <a:r>
              <a:rPr lang="en-US" altLang="ja-JP" sz="1800" dirty="0">
                <a:ea typeface="ＭＳ Ｐゴシック" pitchFamily="34" charset="-128"/>
              </a:rPr>
              <a:t>s more. . .</a:t>
            </a:r>
            <a:endParaRPr lang="en-US" sz="1800" dirty="0">
              <a:ea typeface="ＭＳ Ｐゴシック" pitchFamily="34" charset="-128"/>
            </a:endParaRPr>
          </a:p>
        </p:txBody>
      </p:sp>
      <p:pic>
        <p:nvPicPr>
          <p:cNvPr id="3" name="Picture 2" descr="Tanveer Naseer » How Helping &lt;strong&gt;Others&lt;/strong&gt; &lt;strong&gt;Develop&lt;/strong&gt; Great Leadership Skills ..."/>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308979" y="2363282"/>
            <a:ext cx="3295373" cy="2196915"/>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1228783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altLang="ja-JP" dirty="0">
                <a:ea typeface="ＭＳ Ｐゴシック" pitchFamily="34" charset="-128"/>
              </a:rPr>
              <a:t>The Ten Pillars</a:t>
            </a:r>
            <a:endParaRPr lang="en-US" dirty="0">
              <a:ea typeface="ＭＳ Ｐゴシック" pitchFamily="34" charset="-128"/>
            </a:endParaRPr>
          </a:p>
        </p:txBody>
      </p:sp>
      <p:sp>
        <p:nvSpPr>
          <p:cNvPr id="100354" name="Rectangle 3"/>
          <p:cNvSpPr>
            <a:spLocks noGrp="1" noChangeArrowheads="1"/>
          </p:cNvSpPr>
          <p:nvPr>
            <p:ph sz="half" idx="1"/>
          </p:nvPr>
        </p:nvSpPr>
        <p:spPr>
          <a:xfrm>
            <a:off x="748399" y="1819921"/>
            <a:ext cx="3812124" cy="3293852"/>
          </a:xfrm>
        </p:spPr>
        <p:txBody>
          <a:bodyPr>
            <a:normAutofit/>
          </a:bodyPr>
          <a:lstStyle/>
          <a:p>
            <a:pPr marL="457200" indent="-457200" eaLnBrk="1" hangingPunct="1">
              <a:buFont typeface="Wingdings" pitchFamily="2" charset="2"/>
              <a:buAutoNum type="arabicPeriod"/>
            </a:pPr>
            <a:r>
              <a:rPr lang="en-US" sz="1800" dirty="0">
                <a:ea typeface="ＭＳ Ｐゴシック" pitchFamily="34" charset="-128"/>
              </a:rPr>
              <a:t>Clarifying expectations</a:t>
            </a:r>
          </a:p>
          <a:p>
            <a:pPr marL="457200" indent="-457200" eaLnBrk="1" hangingPunct="1">
              <a:buFont typeface="Wingdings" pitchFamily="2" charset="2"/>
              <a:buAutoNum type="arabicPeriod"/>
            </a:pPr>
            <a:r>
              <a:rPr lang="en-US" sz="1800" dirty="0">
                <a:ea typeface="ＭＳ Ｐゴシック" pitchFamily="34" charset="-128"/>
              </a:rPr>
              <a:t>Brainstorming/strategizing</a:t>
            </a:r>
          </a:p>
          <a:p>
            <a:pPr marL="457200" indent="-457200" eaLnBrk="1" hangingPunct="1">
              <a:buFont typeface="Wingdings" pitchFamily="2" charset="2"/>
              <a:buAutoNum type="arabicPeriod"/>
            </a:pPr>
            <a:r>
              <a:rPr lang="en-US" sz="1800" dirty="0">
                <a:ea typeface="ＭＳ Ｐゴシック" pitchFamily="34" charset="-128"/>
              </a:rPr>
              <a:t>Planning and goal setting</a:t>
            </a:r>
          </a:p>
          <a:p>
            <a:pPr marL="457200" indent="-457200" eaLnBrk="1" hangingPunct="1">
              <a:buFont typeface="Wingdings" pitchFamily="2" charset="2"/>
              <a:buAutoNum type="arabicPeriod"/>
            </a:pPr>
            <a:r>
              <a:rPr lang="en-US" sz="1800" dirty="0">
                <a:ea typeface="ＭＳ Ｐゴシック" pitchFamily="34" charset="-128"/>
              </a:rPr>
              <a:t>Advising</a:t>
            </a:r>
          </a:p>
          <a:p>
            <a:pPr marL="457200" indent="-457200" eaLnBrk="1" hangingPunct="1">
              <a:buFont typeface="Wingdings" pitchFamily="2" charset="2"/>
              <a:buAutoNum type="arabicPeriod"/>
            </a:pPr>
            <a:r>
              <a:rPr lang="en-US" sz="1800" dirty="0">
                <a:ea typeface="ＭＳ Ｐゴシック" pitchFamily="34" charset="-128"/>
              </a:rPr>
              <a:t>Empowering</a:t>
            </a:r>
          </a:p>
        </p:txBody>
      </p:sp>
      <p:sp>
        <p:nvSpPr>
          <p:cNvPr id="2" name="Content Placeholder 1"/>
          <p:cNvSpPr>
            <a:spLocks noGrp="1"/>
          </p:cNvSpPr>
          <p:nvPr>
            <p:ph sz="half" idx="2"/>
          </p:nvPr>
        </p:nvSpPr>
        <p:spPr>
          <a:xfrm>
            <a:off x="4560523" y="1803889"/>
            <a:ext cx="3821668" cy="3287095"/>
          </a:xfrm>
        </p:spPr>
        <p:txBody>
          <a:bodyPr>
            <a:normAutofit/>
          </a:bodyPr>
          <a:lstStyle/>
          <a:p>
            <a:pPr marL="457200" indent="-457200">
              <a:buFont typeface="+mj-lt"/>
              <a:buAutoNum type="arabicPeriod" startAt="6"/>
            </a:pPr>
            <a:r>
              <a:rPr lang="en-US" sz="1800" dirty="0">
                <a:ea typeface="ＭＳ Ｐゴシック" pitchFamily="34" charset="-128"/>
              </a:rPr>
              <a:t>Challenging and requesting</a:t>
            </a:r>
          </a:p>
          <a:p>
            <a:pPr marL="457200" indent="-457200">
              <a:buFont typeface="+mj-lt"/>
              <a:buAutoNum type="arabicPeriod" startAt="6"/>
            </a:pPr>
            <a:r>
              <a:rPr lang="en-US" sz="1800" dirty="0">
                <a:ea typeface="ＭＳ Ｐゴシック" pitchFamily="34" charset="-128"/>
              </a:rPr>
              <a:t>Reframing</a:t>
            </a:r>
          </a:p>
          <a:p>
            <a:pPr marL="457200" indent="-457200">
              <a:buFont typeface="+mj-lt"/>
              <a:buAutoNum type="arabicPeriod" startAt="6"/>
            </a:pPr>
            <a:r>
              <a:rPr lang="en-US" sz="1800" dirty="0">
                <a:ea typeface="ＭＳ Ｐゴシック" pitchFamily="34" charset="-128"/>
              </a:rPr>
              <a:t>Supporting sustained action</a:t>
            </a:r>
          </a:p>
          <a:p>
            <a:pPr marL="457200" indent="-457200">
              <a:buFont typeface="+mj-lt"/>
              <a:buAutoNum type="arabicPeriod" startAt="6"/>
            </a:pPr>
            <a:r>
              <a:rPr lang="en-US" sz="1800" dirty="0">
                <a:ea typeface="ＭＳ Ｐゴシック" pitchFamily="34" charset="-128"/>
              </a:rPr>
              <a:t>Fostering accountability</a:t>
            </a:r>
          </a:p>
          <a:p>
            <a:pPr marL="457200" indent="-457200">
              <a:buFont typeface="+mj-lt"/>
              <a:buAutoNum type="arabicPeriod" startAt="6"/>
            </a:pPr>
            <a:r>
              <a:rPr lang="en-US" sz="1800" dirty="0">
                <a:ea typeface="ＭＳ Ｐゴシック" pitchFamily="34" charset="-128"/>
              </a:rPr>
              <a:t>Acknowledging/recognizing</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9849498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Coaching Skills Exercises</a:t>
            </a:r>
          </a:p>
        </p:txBody>
      </p:sp>
      <p:sp>
        <p:nvSpPr>
          <p:cNvPr id="3" name="Text Placeholder 2"/>
          <p:cNvSpPr>
            <a:spLocks noGrp="1"/>
          </p:cNvSpPr>
          <p:nvPr>
            <p:ph type="body" idx="1"/>
          </p:nvPr>
        </p:nvSpPr>
        <p:spPr/>
        <p:txBody>
          <a:bodyPr>
            <a:normAutofit/>
          </a:bodyPr>
          <a:lstStyle/>
          <a:p>
            <a:r>
              <a:rPr lang="en-US" sz="2000" dirty="0">
                <a:solidFill>
                  <a:schemeClr val="accent1"/>
                </a:solidFill>
              </a:rPr>
              <a:t>Work in groups as assigned</a:t>
            </a: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7362751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Coaching Skills Exercise #1</a:t>
            </a:r>
            <a:endParaRPr lang="en-US" sz="4400" dirty="0">
              <a:ea typeface="+mj-ea"/>
              <a:cs typeface="+mj-cs"/>
            </a:endParaRPr>
          </a:p>
        </p:txBody>
      </p:sp>
      <p:sp>
        <p:nvSpPr>
          <p:cNvPr id="101378" name="Rectangle 3"/>
          <p:cNvSpPr>
            <a:spLocks noGrp="1" noChangeArrowheads="1"/>
          </p:cNvSpPr>
          <p:nvPr>
            <p:ph idx="1"/>
          </p:nvPr>
        </p:nvSpPr>
        <p:spPr>
          <a:xfrm>
            <a:off x="847703" y="1774209"/>
            <a:ext cx="7013407" cy="3692136"/>
          </a:xfrm>
        </p:spPr>
        <p:txBody>
          <a:bodyPr>
            <a:normAutofit/>
          </a:bodyPr>
          <a:lstStyle/>
          <a:p>
            <a:pPr eaLnBrk="1" hangingPunct="1">
              <a:spcBef>
                <a:spcPts val="0"/>
              </a:spcBef>
            </a:pPr>
            <a:r>
              <a:rPr lang="en-US" sz="1800" dirty="0">
                <a:ea typeface="ＭＳ Ｐゴシック" pitchFamily="34" charset="-128"/>
              </a:rPr>
              <a:t>Each person selects a </a:t>
            </a:r>
            <a:r>
              <a:rPr lang="ja-JP" altLang="en-US" sz="1800" dirty="0">
                <a:ea typeface="ＭＳ Ｐゴシック" pitchFamily="34" charset="-128"/>
              </a:rPr>
              <a:t>“</a:t>
            </a:r>
            <a:r>
              <a:rPr lang="en-US" altLang="ja-JP" sz="1800" dirty="0">
                <a:ea typeface="ＭＳ Ｐゴシック" pitchFamily="34" charset="-128"/>
              </a:rPr>
              <a:t>pillar</a:t>
            </a:r>
            <a:r>
              <a:rPr lang="ja-JP" altLang="en-US" sz="1800" dirty="0">
                <a:ea typeface="ＭＳ Ｐゴシック" pitchFamily="34" charset="-128"/>
              </a:rPr>
              <a:t>” </a:t>
            </a:r>
            <a:r>
              <a:rPr lang="en-US" altLang="ja-JP" sz="1800" dirty="0">
                <a:ea typeface="ＭＳ Ｐゴシック" pitchFamily="34" charset="-128"/>
              </a:rPr>
              <a:t>of coaching such as a developing others skill or proficiency</a:t>
            </a:r>
          </a:p>
          <a:p>
            <a:pPr eaLnBrk="1" hangingPunct="1">
              <a:spcBef>
                <a:spcPts val="0"/>
              </a:spcBef>
            </a:pPr>
            <a:r>
              <a:rPr lang="en-US" sz="1800" dirty="0">
                <a:ea typeface="ＭＳ Ｐゴシック" pitchFamily="34" charset="-128"/>
              </a:rPr>
              <a:t>Take15 minutes to review the skill and develop a role play, skit, scenario, or other means to illustrate one skill to the rest of the group</a:t>
            </a:r>
          </a:p>
          <a:p>
            <a:pPr>
              <a:spcBef>
                <a:spcPts val="0"/>
              </a:spcBef>
            </a:pPr>
            <a:r>
              <a:rPr lang="en-US" sz="1800" dirty="0">
                <a:ea typeface="ＭＳ Ｐゴシック" pitchFamily="34" charset="-128"/>
              </a:rPr>
              <a:t>Each team takes 5 minutes to demonstrate the skill</a:t>
            </a:r>
          </a:p>
          <a:p>
            <a:pPr eaLnBrk="1" hangingPunct="1">
              <a:spcBef>
                <a:spcPts val="0"/>
              </a:spcBef>
            </a:pPr>
            <a:r>
              <a:rPr lang="en-US" sz="1800" dirty="0">
                <a:ea typeface="ＭＳ Ｐゴシック" pitchFamily="34" charset="-128"/>
              </a:rPr>
              <a:t>The rest of the group has to guess which skill the small group is demonstrating</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5674424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47702" y="953325"/>
            <a:ext cx="7504727" cy="1049235"/>
          </a:xfrm>
        </p:spPr>
        <p:txBody>
          <a:bodyPr wrap="square" numCol="1" anchorCtr="0" compatLnSpc="1">
            <a:prstTxWarp prst="textNoShape">
              <a:avLst/>
            </a:prstTxWarp>
            <a:noAutofit/>
          </a:bodyPr>
          <a:lstStyle/>
          <a:p>
            <a:pPr eaLnBrk="1" hangingPunct="1"/>
            <a:r>
              <a:rPr lang="en-US" dirty="0">
                <a:ea typeface="ＭＳ Ｐゴシック" pitchFamily="34" charset="-128"/>
              </a:rPr>
              <a:t>Exercise #2</a:t>
            </a:r>
            <a:br>
              <a:rPr lang="en-US" dirty="0">
                <a:ea typeface="ＭＳ Ｐゴシック" pitchFamily="34" charset="-128"/>
              </a:rPr>
            </a:br>
            <a:r>
              <a:rPr lang="en-US" dirty="0">
                <a:ea typeface="ＭＳ Ｐゴシック" pitchFamily="34" charset="-128"/>
              </a:rPr>
              <a:t>The </a:t>
            </a:r>
            <a:r>
              <a:rPr lang="en-US" altLang="ja-JP" dirty="0">
                <a:ea typeface="ＭＳ Ｐゴシック" pitchFamily="34" charset="-128"/>
              </a:rPr>
              <a:t>Ten Pillars + the Coaching Conversation</a:t>
            </a:r>
            <a:endParaRPr lang="en-US" dirty="0">
              <a:ea typeface="ＭＳ Ｐゴシック" pitchFamily="34" charset="-128"/>
            </a:endParaRPr>
          </a:p>
        </p:txBody>
      </p:sp>
      <p:sp>
        <p:nvSpPr>
          <p:cNvPr id="102402" name="Rectangle 3"/>
          <p:cNvSpPr>
            <a:spLocks noGrp="1" noChangeArrowheads="1"/>
          </p:cNvSpPr>
          <p:nvPr>
            <p:ph idx="1"/>
          </p:nvPr>
        </p:nvSpPr>
        <p:spPr>
          <a:xfrm>
            <a:off x="847703" y="2130825"/>
            <a:ext cx="7202456" cy="3294576"/>
          </a:xfrm>
        </p:spPr>
        <p:txBody>
          <a:bodyPr/>
          <a:lstStyle/>
          <a:p>
            <a:pPr eaLnBrk="1" hangingPunct="1">
              <a:spcBef>
                <a:spcPts val="0"/>
              </a:spcBef>
            </a:pPr>
            <a:r>
              <a:rPr lang="en-US" sz="1800" dirty="0">
                <a:ea typeface="ＭＳ Ｐゴシック" pitchFamily="34" charset="-128"/>
              </a:rPr>
              <a:t>Groups of 3 or 4</a:t>
            </a:r>
          </a:p>
          <a:p>
            <a:pPr eaLnBrk="1" hangingPunct="1">
              <a:spcBef>
                <a:spcPts val="0"/>
              </a:spcBef>
            </a:pPr>
            <a:r>
              <a:rPr lang="en-US" sz="1800" dirty="0">
                <a:ea typeface="ＭＳ Ｐゴシック" pitchFamily="34" charset="-128"/>
              </a:rPr>
              <a:t>Decide who will be coach, the person being coached (PBC), and observer(s) </a:t>
            </a:r>
          </a:p>
          <a:p>
            <a:pPr eaLnBrk="1" hangingPunct="1">
              <a:spcBef>
                <a:spcPts val="0"/>
              </a:spcBef>
            </a:pPr>
            <a:r>
              <a:rPr lang="en-US" sz="1800" dirty="0">
                <a:ea typeface="ＭＳ Ｐゴシック" pitchFamily="34" charset="-128"/>
              </a:rPr>
              <a:t>PBC selects a current challenge or problem</a:t>
            </a:r>
          </a:p>
          <a:p>
            <a:pPr eaLnBrk="1" hangingPunct="1">
              <a:spcBef>
                <a:spcPts val="0"/>
              </a:spcBef>
            </a:pPr>
            <a:r>
              <a:rPr lang="en-US" sz="1800" dirty="0">
                <a:ea typeface="ＭＳ Ｐゴシック" pitchFamily="34" charset="-128"/>
              </a:rPr>
              <a:t>Coach for 15 minutes using the Coaching Conversation and the Ten Pillars skills</a:t>
            </a:r>
          </a:p>
          <a:p>
            <a:pPr eaLnBrk="1" hangingPunct="1">
              <a:spcBef>
                <a:spcPts val="0"/>
              </a:spcBef>
            </a:pPr>
            <a:r>
              <a:rPr lang="en-US" sz="1800" dirty="0">
                <a:ea typeface="ＭＳ Ｐゴシック" pitchFamily="34" charset="-128"/>
              </a:rPr>
              <a:t>Observer(s) give 3 minutes of feedback</a:t>
            </a:r>
          </a:p>
          <a:p>
            <a:pPr eaLnBrk="1" hangingPunct="1">
              <a:spcBef>
                <a:spcPts val="0"/>
              </a:spcBef>
            </a:pPr>
            <a:r>
              <a:rPr lang="en-US" sz="1800" dirty="0">
                <a:ea typeface="ＭＳ Ｐゴシック" pitchFamily="34" charset="-128"/>
              </a:rPr>
              <a:t>PBC gives 2 minutes of feedback</a:t>
            </a:r>
          </a:p>
          <a:p>
            <a:pPr eaLnBrk="1" hangingPunct="1">
              <a:spcBef>
                <a:spcPts val="0"/>
              </a:spcBef>
            </a:pPr>
            <a:r>
              <a:rPr lang="en-US" sz="1800" dirty="0">
                <a:ea typeface="ＭＳ Ｐゴシック" pitchFamily="34" charset="-128"/>
              </a:rPr>
              <a:t>Switch roles, repeat</a:t>
            </a:r>
          </a:p>
          <a:p>
            <a:pPr eaLnBrk="1" hangingPunct="1"/>
            <a:endParaRPr lang="en-US"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1129160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Providing Honest Feedback</a:t>
            </a:r>
          </a:p>
        </p:txBody>
      </p:sp>
      <p:sp>
        <p:nvSpPr>
          <p:cNvPr id="51203" name="Rectangle 3"/>
          <p:cNvSpPr>
            <a:spLocks noGrp="1" noChangeArrowheads="1"/>
          </p:cNvSpPr>
          <p:nvPr>
            <p:ph idx="1"/>
          </p:nvPr>
        </p:nvSpPr>
        <p:spPr>
          <a:xfrm>
            <a:off x="847703" y="1762336"/>
            <a:ext cx="7202456" cy="3573938"/>
          </a:xfrm>
        </p:spPr>
        <p:txBody>
          <a:bodyPr>
            <a:noAutofit/>
          </a:bodyPr>
          <a:lstStyle/>
          <a:p>
            <a:pPr eaLnBrk="1" hangingPunct="1"/>
            <a:r>
              <a:rPr lang="en-US" sz="1800" dirty="0">
                <a:ea typeface="ＭＳ Ｐゴシック" pitchFamily="34" charset="-128"/>
              </a:rPr>
              <a:t>Ongoing</a:t>
            </a:r>
          </a:p>
          <a:p>
            <a:pPr eaLnBrk="1" hangingPunct="1"/>
            <a:r>
              <a:rPr lang="en-US" sz="1800" dirty="0">
                <a:ea typeface="ＭＳ Ｐゴシック" pitchFamily="34" charset="-128"/>
              </a:rPr>
              <a:t>Honest</a:t>
            </a:r>
          </a:p>
          <a:p>
            <a:pPr eaLnBrk="1" hangingPunct="1"/>
            <a:r>
              <a:rPr lang="en-US" sz="1800" dirty="0">
                <a:ea typeface="ＭＳ Ｐゴシック" pitchFamily="34" charset="-128"/>
              </a:rPr>
              <a:t>Feedback </a:t>
            </a:r>
            <a:r>
              <a:rPr lang="en-US" sz="1800" dirty="0">
                <a:latin typeface="Batang" pitchFamily="18" charset="-127"/>
                <a:ea typeface="Batang" pitchFamily="18" charset="-127"/>
              </a:rPr>
              <a:t>≠ </a:t>
            </a:r>
            <a:r>
              <a:rPr lang="en-US" sz="1800" dirty="0">
                <a:ea typeface="ＭＳ Ｐゴシック" pitchFamily="34" charset="-128"/>
              </a:rPr>
              <a:t>Criticism</a:t>
            </a:r>
          </a:p>
          <a:p>
            <a:pPr eaLnBrk="1" hangingPunct="1"/>
            <a:r>
              <a:rPr lang="en-US" sz="1800" dirty="0">
                <a:ea typeface="ＭＳ Ｐゴシック" pitchFamily="34" charset="-128"/>
              </a:rPr>
              <a:t>Fosters growth</a:t>
            </a:r>
          </a:p>
          <a:p>
            <a:pPr eaLnBrk="1" hangingPunct="1"/>
            <a:r>
              <a:rPr lang="en-US" sz="1800" dirty="0">
                <a:ea typeface="ＭＳ Ｐゴシック" pitchFamily="34" charset="-128"/>
              </a:rPr>
              <a:t>Motivates</a:t>
            </a:r>
          </a:p>
          <a:p>
            <a:pPr eaLnBrk="1" hangingPunct="1"/>
            <a:r>
              <a:rPr lang="en-US" sz="1800" dirty="0">
                <a:ea typeface="ＭＳ Ｐゴシック" pitchFamily="34" charset="-128"/>
              </a:rPr>
              <a:t>Builds confidence</a:t>
            </a:r>
          </a:p>
          <a:p>
            <a:pPr eaLnBrk="1" hangingPunct="1"/>
            <a:r>
              <a:rPr lang="en-US" sz="1800" dirty="0">
                <a:ea typeface="ＭＳ Ｐゴシック" pitchFamily="34" charset="-128"/>
              </a:rPr>
              <a:t>Both positive AND constructive needed</a:t>
            </a:r>
          </a:p>
          <a:p>
            <a:pPr eaLnBrk="1" hangingPunct="1"/>
            <a:r>
              <a:rPr lang="en-US" sz="1800" dirty="0">
                <a:ea typeface="ＭＳ Ｐゴシック" pitchFamily="34" charset="-128"/>
              </a:rPr>
              <a:t>Based on observation and analysis</a:t>
            </a:r>
          </a:p>
        </p:txBody>
      </p:sp>
      <p:pic>
        <p:nvPicPr>
          <p:cNvPr id="2" name="Picture 1" descr="pho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764" y="1299635"/>
            <a:ext cx="2533556" cy="2533556"/>
          </a:xfrm>
          <a:prstGeom prst="rect">
            <a:avLst/>
          </a:prstGeom>
          <a:ln>
            <a:noFill/>
          </a:ln>
          <a:effectLst>
            <a:softEdge rad="112500"/>
          </a:effectLst>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916129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 calcmode="lin" valueType="num">
                                      <p:cBhvr>
                                        <p:cTn id="14"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 calcmode="lin" valueType="num">
                                      <p:cBhvr>
                                        <p:cTn id="21"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0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 calcmode="lin" valueType="num">
                                      <p:cBhvr>
                                        <p:cTn id="28" dur="500" fill="hold"/>
                                        <p:tgtEl>
                                          <p:spTgt spid="5120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0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 calcmode="lin" valueType="num">
                                      <p:cBhvr>
                                        <p:cTn id="35"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0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120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1203">
                                            <p:txEl>
                                              <p:pRg st="5" end="5"/>
                                            </p:txEl>
                                          </p:spTgt>
                                        </p:tgtEl>
                                        <p:attrNameLst>
                                          <p:attrName>style.visibility</p:attrName>
                                        </p:attrNameLst>
                                      </p:cBhvr>
                                      <p:to>
                                        <p:strVal val="visible"/>
                                      </p:to>
                                    </p:set>
                                    <p:anim calcmode="lin" valueType="num">
                                      <p:cBhvr>
                                        <p:cTn id="42" dur="500" fill="hold"/>
                                        <p:tgtEl>
                                          <p:spTgt spid="5120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120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120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1203">
                                            <p:txEl>
                                              <p:pRg st="6" end="6"/>
                                            </p:txEl>
                                          </p:spTgt>
                                        </p:tgtEl>
                                        <p:attrNameLst>
                                          <p:attrName>style.visibility</p:attrName>
                                        </p:attrNameLst>
                                      </p:cBhvr>
                                      <p:to>
                                        <p:strVal val="visible"/>
                                      </p:to>
                                    </p:set>
                                    <p:anim calcmode="lin" valueType="num">
                                      <p:cBhvr>
                                        <p:cTn id="49" dur="500" fill="hold"/>
                                        <p:tgtEl>
                                          <p:spTgt spid="5120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120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120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51203">
                                            <p:txEl>
                                              <p:pRg st="7" end="7"/>
                                            </p:txEl>
                                          </p:spTgt>
                                        </p:tgtEl>
                                        <p:attrNameLst>
                                          <p:attrName>style.visibility</p:attrName>
                                        </p:attrNameLst>
                                      </p:cBhvr>
                                      <p:to>
                                        <p:strVal val="visible"/>
                                      </p:to>
                                    </p:set>
                                    <p:anim calcmode="lin" valueType="num">
                                      <p:cBhvr>
                                        <p:cTn id="56" dur="500" fill="hold"/>
                                        <p:tgtEl>
                                          <p:spTgt spid="5120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120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Honest Feedback:  How to do it</a:t>
            </a:r>
          </a:p>
        </p:txBody>
      </p:sp>
      <p:sp>
        <p:nvSpPr>
          <p:cNvPr id="107522" name="Rectangle 3"/>
          <p:cNvSpPr>
            <a:spLocks noGrp="1" noChangeArrowheads="1"/>
          </p:cNvSpPr>
          <p:nvPr>
            <p:ph idx="1"/>
          </p:nvPr>
        </p:nvSpPr>
        <p:spPr>
          <a:xfrm>
            <a:off x="847703" y="1830575"/>
            <a:ext cx="7202456" cy="3294576"/>
          </a:xfrm>
        </p:spPr>
        <p:txBody>
          <a:bodyPr>
            <a:normAutofit/>
          </a:bodyPr>
          <a:lstStyle/>
          <a:p>
            <a:pPr eaLnBrk="1" hangingPunct="1">
              <a:lnSpc>
                <a:spcPct val="90000"/>
              </a:lnSpc>
            </a:pPr>
            <a:r>
              <a:rPr lang="en-US" sz="1800" dirty="0">
                <a:ea typeface="ＭＳ Ｐゴシック" pitchFamily="34" charset="-128"/>
              </a:rPr>
              <a:t>Be specific</a:t>
            </a:r>
          </a:p>
          <a:p>
            <a:pPr eaLnBrk="1" hangingPunct="1">
              <a:lnSpc>
                <a:spcPct val="90000"/>
              </a:lnSpc>
            </a:pPr>
            <a:r>
              <a:rPr lang="en-US" sz="1800" dirty="0">
                <a:ea typeface="ＭＳ Ｐゴシック" pitchFamily="34" charset="-128"/>
              </a:rPr>
              <a:t>Be timely</a:t>
            </a:r>
          </a:p>
          <a:p>
            <a:pPr eaLnBrk="1" hangingPunct="1">
              <a:lnSpc>
                <a:spcPct val="90000"/>
              </a:lnSpc>
            </a:pPr>
            <a:r>
              <a:rPr lang="en-US" sz="1800" dirty="0">
                <a:ea typeface="ＭＳ Ｐゴシック" pitchFamily="34" charset="-128"/>
              </a:rPr>
              <a:t>Be sincere</a:t>
            </a:r>
          </a:p>
          <a:p>
            <a:pPr eaLnBrk="1" hangingPunct="1">
              <a:lnSpc>
                <a:spcPct val="90000"/>
              </a:lnSpc>
            </a:pPr>
            <a:r>
              <a:rPr lang="en-US" sz="1800" dirty="0">
                <a:ea typeface="ＭＳ Ｐゴシック" pitchFamily="34" charset="-128"/>
              </a:rPr>
              <a:t>Balance positive and constructive</a:t>
            </a:r>
          </a:p>
          <a:p>
            <a:pPr eaLnBrk="1" hangingPunct="1">
              <a:lnSpc>
                <a:spcPct val="90000"/>
              </a:lnSpc>
            </a:pPr>
            <a:r>
              <a:rPr lang="en-US" sz="1800" dirty="0">
                <a:ea typeface="ＭＳ Ｐゴシック" pitchFamily="34" charset="-128"/>
              </a:rPr>
              <a:t>Don</a:t>
            </a:r>
            <a:r>
              <a:rPr lang="ja-JP" altLang="en-US" sz="1800" dirty="0">
                <a:ea typeface="ＭＳ Ｐゴシック" pitchFamily="34" charset="-128"/>
              </a:rPr>
              <a:t>’</a:t>
            </a:r>
            <a:r>
              <a:rPr lang="en-US" altLang="ja-JP" sz="1800" dirty="0">
                <a:ea typeface="ＭＳ Ｐゴシック" pitchFamily="34" charset="-128"/>
              </a:rPr>
              <a:t>t judge</a:t>
            </a:r>
          </a:p>
          <a:p>
            <a:pPr eaLnBrk="1" hangingPunct="1">
              <a:lnSpc>
                <a:spcPct val="90000"/>
              </a:lnSpc>
            </a:pPr>
            <a:r>
              <a:rPr lang="en-US" sz="1800" dirty="0">
                <a:ea typeface="ＭＳ Ｐゴシック" pitchFamily="34" charset="-128"/>
              </a:rPr>
              <a:t>Don</a:t>
            </a:r>
            <a:r>
              <a:rPr lang="ja-JP" altLang="en-US" sz="1800" dirty="0">
                <a:ea typeface="ＭＳ Ｐゴシック" pitchFamily="34" charset="-128"/>
              </a:rPr>
              <a:t>’</a:t>
            </a:r>
            <a:r>
              <a:rPr lang="en-US" altLang="ja-JP" sz="1800" dirty="0">
                <a:ea typeface="ＭＳ Ｐゴシック" pitchFamily="34" charset="-128"/>
              </a:rPr>
              <a:t>t guess at motives</a:t>
            </a:r>
          </a:p>
          <a:p>
            <a:pPr eaLnBrk="1" hangingPunct="1">
              <a:lnSpc>
                <a:spcPct val="90000"/>
              </a:lnSpc>
            </a:pPr>
            <a:r>
              <a:rPr lang="en-US" sz="1800" dirty="0">
                <a:ea typeface="ＭＳ Ｐゴシック" pitchFamily="34" charset="-128"/>
              </a:rPr>
              <a:t>Avoid absolutes like </a:t>
            </a:r>
            <a:r>
              <a:rPr lang="en-US" sz="1800" i="1" dirty="0">
                <a:ea typeface="ＭＳ Ｐゴシック" pitchFamily="34" charset="-128"/>
              </a:rPr>
              <a:t>a</a:t>
            </a:r>
            <a:r>
              <a:rPr lang="en-US" altLang="ja-JP" sz="1800" i="1" dirty="0">
                <a:ea typeface="ＭＳ Ｐゴシック" pitchFamily="34" charset="-128"/>
              </a:rPr>
              <a:t>lways</a:t>
            </a:r>
            <a:r>
              <a:rPr lang="ja-JP" altLang="en-US" sz="1800" dirty="0">
                <a:ea typeface="ＭＳ Ｐゴシック" pitchFamily="34" charset="-128"/>
              </a:rPr>
              <a:t> </a:t>
            </a:r>
            <a:r>
              <a:rPr lang="en-US" altLang="ja-JP" sz="1800" dirty="0">
                <a:ea typeface="ＭＳ Ｐゴシック" pitchFamily="34" charset="-128"/>
              </a:rPr>
              <a:t>and </a:t>
            </a:r>
            <a:r>
              <a:rPr lang="en-US" altLang="ja-JP" sz="1800" i="1" dirty="0">
                <a:ea typeface="ＭＳ Ｐゴシック" pitchFamily="34" charset="-128"/>
              </a:rPr>
              <a:t>never</a:t>
            </a:r>
          </a:p>
          <a:p>
            <a:pPr eaLnBrk="1" hangingPunct="1">
              <a:lnSpc>
                <a:spcPct val="90000"/>
              </a:lnSpc>
            </a:pPr>
            <a:r>
              <a:rPr lang="en-US" sz="1800" dirty="0">
                <a:ea typeface="ＭＳ Ｐゴシック" pitchFamily="34" charset="-128"/>
              </a:rPr>
              <a:t>Prepare</a:t>
            </a:r>
          </a:p>
          <a:p>
            <a:pPr eaLnBrk="1" hangingPunct="1">
              <a:lnSpc>
                <a:spcPct val="90000"/>
              </a:lnSpc>
            </a:pPr>
            <a:r>
              <a:rPr lang="en-US" sz="1800" dirty="0">
                <a:ea typeface="ＭＳ Ｐゴシック" pitchFamily="34" charset="-128"/>
              </a:rPr>
              <a:t>Make it ongoing</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2620967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Coaching Practice</a:t>
            </a:r>
          </a:p>
        </p:txBody>
      </p:sp>
      <p:sp>
        <p:nvSpPr>
          <p:cNvPr id="105474" name="Rectangle 3"/>
          <p:cNvSpPr>
            <a:spLocks noGrp="1" noChangeArrowheads="1"/>
          </p:cNvSpPr>
          <p:nvPr>
            <p:ph idx="1"/>
          </p:nvPr>
        </p:nvSpPr>
        <p:spPr>
          <a:xfrm>
            <a:off x="847703" y="2002560"/>
            <a:ext cx="7202456" cy="3294576"/>
          </a:xfrm>
        </p:spPr>
        <p:txBody>
          <a:bodyPr/>
          <a:lstStyle/>
          <a:p>
            <a:pPr eaLnBrk="1" hangingPunct="1"/>
            <a:r>
              <a:rPr lang="en-US" sz="1800" dirty="0">
                <a:ea typeface="ＭＳ Ｐゴシック" pitchFamily="34" charset="-128"/>
              </a:rPr>
              <a:t>Groups of 3 or 4</a:t>
            </a:r>
          </a:p>
          <a:p>
            <a:pPr eaLnBrk="1" hangingPunct="1"/>
            <a:r>
              <a:rPr lang="en-US" sz="1800" dirty="0">
                <a:ea typeface="ＭＳ Ｐゴシック" pitchFamily="34" charset="-128"/>
              </a:rPr>
              <a:t>Rotate roles. If you haven’</a:t>
            </a:r>
            <a:r>
              <a:rPr lang="en-US" altLang="ja-JP" sz="1800" dirty="0">
                <a:ea typeface="ＭＳ Ｐゴシック" pitchFamily="34" charset="-128"/>
              </a:rPr>
              <a:t>t yet coached, now’s the time.  Decide who will be coach, PBC, and observer(s) </a:t>
            </a:r>
          </a:p>
          <a:p>
            <a:pPr eaLnBrk="1" hangingPunct="1"/>
            <a:r>
              <a:rPr lang="en-US" sz="1800" dirty="0">
                <a:ea typeface="ＭＳ Ｐゴシック" pitchFamily="34" charset="-128"/>
              </a:rPr>
              <a:t>Review the scenario; prepare for the coaching conversation</a:t>
            </a:r>
          </a:p>
          <a:p>
            <a:pPr eaLnBrk="1" hangingPunct="1"/>
            <a:r>
              <a:rPr lang="en-US" sz="1800" dirty="0">
                <a:ea typeface="ＭＳ Ｐゴシック" pitchFamily="34" charset="-128"/>
              </a:rPr>
              <a:t>Practice coaching for 15 minutes</a:t>
            </a:r>
          </a:p>
          <a:p>
            <a:pPr eaLnBrk="1" hangingPunct="1"/>
            <a:r>
              <a:rPr lang="en-US" sz="1800" dirty="0">
                <a:ea typeface="ＭＳ Ｐゴシック" pitchFamily="34" charset="-128"/>
              </a:rPr>
              <a:t>Observer(s) give 3 minutes of feedback</a:t>
            </a:r>
          </a:p>
          <a:p>
            <a:pPr eaLnBrk="1" hangingPunct="1"/>
            <a:r>
              <a:rPr lang="en-US" sz="1800" dirty="0">
                <a:ea typeface="ＭＳ Ｐゴシック" pitchFamily="34" charset="-128"/>
              </a:rPr>
              <a:t>PBC gives 2 minutes of feedback</a:t>
            </a:r>
          </a:p>
          <a:p>
            <a:pPr eaLnBrk="1" hangingPunct="1"/>
            <a:endParaRPr lang="en-US"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0675278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Coaching Scenario:  Honest Feedback</a:t>
            </a:r>
          </a:p>
        </p:txBody>
      </p:sp>
      <p:sp>
        <p:nvSpPr>
          <p:cNvPr id="106498" name="Rectangle 3"/>
          <p:cNvSpPr>
            <a:spLocks noGrp="1" noChangeArrowheads="1"/>
          </p:cNvSpPr>
          <p:nvPr>
            <p:ph idx="1"/>
          </p:nvPr>
        </p:nvSpPr>
        <p:spPr>
          <a:xfrm>
            <a:off x="847702" y="1610436"/>
            <a:ext cx="7409193" cy="4230806"/>
          </a:xfrm>
        </p:spPr>
        <p:txBody>
          <a:bodyPr>
            <a:noAutofit/>
          </a:bodyPr>
          <a:lstStyle/>
          <a:p>
            <a:pPr marL="0" indent="0" eaLnBrk="1" hangingPunct="1">
              <a:lnSpc>
                <a:spcPct val="140000"/>
              </a:lnSpc>
              <a:spcBef>
                <a:spcPts val="0"/>
              </a:spcBef>
              <a:buNone/>
            </a:pPr>
            <a:r>
              <a:rPr lang="en-US" sz="1800" dirty="0">
                <a:ea typeface="ＭＳ Ｐゴシック" pitchFamily="34" charset="-128"/>
              </a:rPr>
              <a:t>You are the Vice President of ABC Corp.  You observe one of your employees working very effectively upwards with the other VPs, and the company President. They respect him, his expertise, his reports, his recommendations, and his insights, and they have also expressed to you that they appreciate his helpfulness.  </a:t>
            </a:r>
          </a:p>
          <a:p>
            <a:pPr marL="0" indent="0" eaLnBrk="1" hangingPunct="1">
              <a:lnSpc>
                <a:spcPct val="140000"/>
              </a:lnSpc>
              <a:spcBef>
                <a:spcPts val="0"/>
              </a:spcBef>
              <a:buNone/>
            </a:pPr>
            <a:endParaRPr lang="en-US" sz="1800" dirty="0">
              <a:ea typeface="ＭＳ Ｐゴシック" pitchFamily="34" charset="-128"/>
            </a:endParaRPr>
          </a:p>
          <a:p>
            <a:pPr marL="0" indent="0" eaLnBrk="1" hangingPunct="1">
              <a:lnSpc>
                <a:spcPct val="140000"/>
              </a:lnSpc>
              <a:spcBef>
                <a:spcPts val="0"/>
              </a:spcBef>
              <a:buNone/>
            </a:pPr>
            <a:r>
              <a:rPr lang="en-US" sz="1800" dirty="0">
                <a:ea typeface="ＭＳ Ｐゴシック" pitchFamily="34" charset="-128"/>
              </a:rPr>
              <a:t>However, you have also observed that this individual has difficulty working with his direct reports and others in the department.  He is often gruff and impatient with directs and other employees not at his </a:t>
            </a:r>
            <a:r>
              <a:rPr lang="ja-JP" altLang="en-US" sz="1800" dirty="0">
                <a:ea typeface="ＭＳ Ｐゴシック" pitchFamily="34" charset="-128"/>
              </a:rPr>
              <a:t>“</a:t>
            </a:r>
            <a:r>
              <a:rPr lang="en-US" altLang="ja-JP" sz="1800" dirty="0">
                <a:ea typeface="ＭＳ Ｐゴシック" pitchFamily="34" charset="-128"/>
              </a:rPr>
              <a:t>level</a:t>
            </a:r>
            <a:r>
              <a:rPr lang="ja-JP" altLang="en-US" sz="1800" dirty="0">
                <a:ea typeface="ＭＳ Ｐゴシック" pitchFamily="34" charset="-128"/>
              </a:rPr>
              <a:t>”</a:t>
            </a:r>
            <a:r>
              <a:rPr lang="en-US" altLang="ja-JP" sz="1800" dirty="0">
                <a:ea typeface="ＭＳ Ｐゴシック" pitchFamily="34" charset="-128"/>
              </a:rPr>
              <a:t> in the organization.  </a:t>
            </a:r>
            <a:endParaRPr lang="en-US" sz="18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
        <p:nvSpPr>
          <p:cNvPr id="5" name="TextBox 4"/>
          <p:cNvSpPr txBox="1"/>
          <p:nvPr/>
        </p:nvSpPr>
        <p:spPr>
          <a:xfrm>
            <a:off x="558242" y="6178853"/>
            <a:ext cx="4790364" cy="253916"/>
          </a:xfrm>
          <a:prstGeom prst="rect">
            <a:avLst/>
          </a:prstGeom>
          <a:noFill/>
        </p:spPr>
        <p:txBody>
          <a:bodyPr wrap="square" rtlCol="0">
            <a:spAutoFit/>
          </a:bodyPr>
          <a:lstStyle/>
          <a:p>
            <a:pPr algn="l"/>
            <a:r>
              <a:rPr lang="en-US" sz="1050" dirty="0"/>
              <a:t>Case Study © 2012 Dr. Laura Belsten and ISEI</a:t>
            </a:r>
            <a:r>
              <a:rPr lang="en-US" sz="1050" baseline="30000" dirty="0"/>
              <a:t>®</a:t>
            </a:r>
            <a:endParaRPr lang="en-US" sz="1050" dirty="0"/>
          </a:p>
        </p:txBody>
      </p:sp>
    </p:spTree>
    <p:extLst>
      <p:ext uri="{BB962C8B-B14F-4D97-AF65-F5344CB8AC3E}">
        <p14:creationId xmlns:p14="http://schemas.microsoft.com/office/powerpoint/2010/main" val="13338692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Coaching Scenario:  Honest Feedback</a:t>
            </a:r>
          </a:p>
        </p:txBody>
      </p:sp>
      <p:sp>
        <p:nvSpPr>
          <p:cNvPr id="106498" name="Rectangle 3"/>
          <p:cNvSpPr>
            <a:spLocks noGrp="1" noChangeArrowheads="1"/>
          </p:cNvSpPr>
          <p:nvPr>
            <p:ph idx="1"/>
          </p:nvPr>
        </p:nvSpPr>
        <p:spPr>
          <a:xfrm>
            <a:off x="847703" y="1655363"/>
            <a:ext cx="7202456" cy="4421876"/>
          </a:xfrm>
        </p:spPr>
        <p:txBody>
          <a:bodyPr>
            <a:noAutofit/>
          </a:bodyPr>
          <a:lstStyle/>
          <a:p>
            <a:pPr marL="0" indent="0" eaLnBrk="1" hangingPunct="1">
              <a:spcBef>
                <a:spcPts val="0"/>
              </a:spcBef>
              <a:buNone/>
            </a:pPr>
            <a:r>
              <a:rPr lang="en-US" altLang="ja-JP" sz="1800" dirty="0">
                <a:ea typeface="ＭＳ Ｐゴシック" pitchFamily="34" charset="-128"/>
              </a:rPr>
              <a:t>With these folks, he seems to prefer to work alone, is not a team player, and withholds information.  You are his supervisor and the only person on his immediate work team with whom he seems to be able to maintain a civil working relationship.  </a:t>
            </a:r>
          </a:p>
          <a:p>
            <a:pPr marL="0" indent="0" eaLnBrk="1" hangingPunct="1">
              <a:spcBef>
                <a:spcPts val="0"/>
              </a:spcBef>
              <a:buNone/>
            </a:pPr>
            <a:endParaRPr lang="en-US" altLang="ja-JP" sz="1800" dirty="0">
              <a:ea typeface="ＭＳ Ｐゴシック" pitchFamily="34" charset="-128"/>
            </a:endParaRPr>
          </a:p>
          <a:p>
            <a:pPr marL="0" indent="0" eaLnBrk="1" hangingPunct="1">
              <a:spcBef>
                <a:spcPts val="0"/>
              </a:spcBef>
              <a:buNone/>
            </a:pPr>
            <a:r>
              <a:rPr lang="en-US" altLang="ja-JP" sz="1800" dirty="0">
                <a:ea typeface="ＭＳ Ｐゴシック" pitchFamily="34" charset="-128"/>
              </a:rPr>
              <a:t>His behavior is seriously impacting the performance of your department, and the organization as a whole, and the time has come for you to provide him with some feedback on his behavior.  He has just completed making a successful report to the senior team (VPs and President), and then made snide and sarcastic comments about a peer at one of your team meetings.  </a:t>
            </a:r>
            <a:r>
              <a:rPr lang="en-US" sz="1800" dirty="0">
                <a:ea typeface="ＭＳ Ｐゴシック" pitchFamily="34" charset="-128"/>
              </a:rPr>
              <a:t>How will you give him feedback?  </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
        <p:nvSpPr>
          <p:cNvPr id="5" name="TextBox 4"/>
          <p:cNvSpPr txBox="1"/>
          <p:nvPr/>
        </p:nvSpPr>
        <p:spPr>
          <a:xfrm>
            <a:off x="558242" y="6178853"/>
            <a:ext cx="4790364" cy="253916"/>
          </a:xfrm>
          <a:prstGeom prst="rect">
            <a:avLst/>
          </a:prstGeom>
          <a:noFill/>
        </p:spPr>
        <p:txBody>
          <a:bodyPr wrap="square" rtlCol="0">
            <a:spAutoFit/>
          </a:bodyPr>
          <a:lstStyle/>
          <a:p>
            <a:pPr algn="l"/>
            <a:r>
              <a:rPr lang="en-US" sz="1050" dirty="0"/>
              <a:t>Case Study © 2012 Dr. Laura Belsten and ISEI</a:t>
            </a:r>
            <a:r>
              <a:rPr lang="en-US" sz="1050" baseline="30000" dirty="0"/>
              <a:t>®</a:t>
            </a:r>
            <a:endParaRPr lang="en-US" sz="1050" dirty="0"/>
          </a:p>
        </p:txBody>
      </p:sp>
    </p:spTree>
    <p:extLst>
      <p:ext uri="{BB962C8B-B14F-4D97-AF65-F5344CB8AC3E}">
        <p14:creationId xmlns:p14="http://schemas.microsoft.com/office/powerpoint/2010/main" val="234420046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48231</TotalTime>
  <Words>5995</Words>
  <Application>Microsoft Office PowerPoint</Application>
  <PresentationFormat>On-screen Show (4:3)</PresentationFormat>
  <Paragraphs>746</Paragraphs>
  <Slides>105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Batang</vt:lpstr>
      <vt:lpstr>ＭＳ Ｐゴシック</vt:lpstr>
      <vt:lpstr>Arial</vt:lpstr>
      <vt:lpstr>Calibri</vt:lpstr>
      <vt:lpstr>Century Gothic</vt:lpstr>
      <vt:lpstr>Wingdings</vt:lpstr>
      <vt:lpstr>Gallery</vt:lpstr>
      <vt:lpstr>Leaders That Coach: Coach Training for Leaders, Managers, and Supervisors</vt:lpstr>
      <vt:lpstr>Welcome</vt:lpstr>
      <vt:lpstr>Agenda</vt:lpstr>
      <vt:lpstr>Agenda, continued</vt:lpstr>
      <vt:lpstr>Jack Welch CEO of General Electric 1981 - 2001</vt:lpstr>
      <vt:lpstr>Learning Objectives</vt:lpstr>
      <vt:lpstr>Definition of Coaching</vt:lpstr>
      <vt:lpstr>What is Coaching?</vt:lpstr>
      <vt:lpstr>The Telling – Asking Continuum</vt:lpstr>
      <vt:lpstr>What Coaching is Not</vt:lpstr>
      <vt:lpstr>Leadership Styles are Changing </vt:lpstr>
      <vt:lpstr>People join organizations .  .  .                                        .  .  . but leave managers</vt:lpstr>
      <vt:lpstr>Talented Managers</vt:lpstr>
      <vt:lpstr>What do People Want in a Manager?</vt:lpstr>
      <vt:lpstr>Dr. Gerald Graham  Wichita State University</vt:lpstr>
      <vt:lpstr>Benefits of Coaching</vt:lpstr>
      <vt:lpstr>Six Leadership Approaches</vt:lpstr>
      <vt:lpstr>Traditional Manager vs. Leaders That Coach</vt:lpstr>
      <vt:lpstr>Coaching Skills</vt:lpstr>
      <vt:lpstr>A Model of Coaching</vt:lpstr>
      <vt:lpstr>The Practice of Dialogue</vt:lpstr>
      <vt:lpstr>Suspending Assumptions  The Ladder of Inference</vt:lpstr>
      <vt:lpstr>Suspending Assumptions:  How to do it</vt:lpstr>
      <vt:lpstr>Smart Questions</vt:lpstr>
      <vt:lpstr>Smart Questions: How to do it</vt:lpstr>
      <vt:lpstr>Neutral Questions</vt:lpstr>
      <vt:lpstr>Neutral Questions Exercise</vt:lpstr>
      <vt:lpstr>Constructive Questions</vt:lpstr>
      <vt:lpstr>Examples:</vt:lpstr>
      <vt:lpstr>Suspending Assumptions &amp; Generative Inquiry Exercise</vt:lpstr>
      <vt:lpstr>Suspending Assumptions &amp; Generative Inquiry</vt:lpstr>
      <vt:lpstr>Dialogue Skills</vt:lpstr>
      <vt:lpstr>Respectful Listening</vt:lpstr>
      <vt:lpstr> The Honorable John Marshall Chief Justice of the Supreme Court 1803 – 1835</vt:lpstr>
      <vt:lpstr>Listening for Context</vt:lpstr>
      <vt:lpstr>General George C. Marshall War Hero Secretary of State Developer of the Marshall Plan Nobel Peace Prize Laureate</vt:lpstr>
      <vt:lpstr>Reflective Listening Skills</vt:lpstr>
      <vt:lpstr>Active, Receptive, and Reflective Listening</vt:lpstr>
      <vt:lpstr>Active and Reflective Listening</vt:lpstr>
      <vt:lpstr>Active and Reflective Listening</vt:lpstr>
      <vt:lpstr>How to do it</vt:lpstr>
      <vt:lpstr>Phrasing Examples</vt:lpstr>
      <vt:lpstr>Respectful Listening</vt:lpstr>
      <vt:lpstr>Respectful Listening</vt:lpstr>
      <vt:lpstr>Direct Communication / Straight Talk</vt:lpstr>
      <vt:lpstr>PowerPoint Presentation</vt:lpstr>
      <vt:lpstr>Straight Talk Scenario</vt:lpstr>
      <vt:lpstr>What Would You Do?</vt:lpstr>
      <vt:lpstr>What Would You Do?</vt:lpstr>
      <vt:lpstr>Direct Communication Model</vt:lpstr>
      <vt:lpstr>Direct Communication Model</vt:lpstr>
      <vt:lpstr>Straight Talk: How to do it</vt:lpstr>
      <vt:lpstr>Straight Talk: How to do it</vt:lpstr>
      <vt:lpstr>Phrasing Examples Opening statements</vt:lpstr>
      <vt:lpstr>Phrasing Examples Observation statements</vt:lpstr>
      <vt:lpstr>Phrasing Examples Impact statements</vt:lpstr>
      <vt:lpstr>Phrasing Examples Request statements</vt:lpstr>
      <vt:lpstr>Other Phrasing Examples</vt:lpstr>
      <vt:lpstr>Round-Robin Coaching</vt:lpstr>
      <vt:lpstr>Round-Robin Coaching</vt:lpstr>
      <vt:lpstr>The Coaching Conversation</vt:lpstr>
      <vt:lpstr>1.  Check-in</vt:lpstr>
      <vt:lpstr>2.  Define the Challenge</vt:lpstr>
      <vt:lpstr>3.  Determine the Goal</vt:lpstr>
      <vt:lpstr>4.  Generate Options</vt:lpstr>
      <vt:lpstr>5.  Evaluate Options</vt:lpstr>
      <vt:lpstr>6.  Select the Most Viable Option</vt:lpstr>
      <vt:lpstr>7.  Develop the Action Plan</vt:lpstr>
      <vt:lpstr>8.  Anchor the Plan</vt:lpstr>
      <vt:lpstr>Initial questions for each step</vt:lpstr>
      <vt:lpstr>PowerPoint Presentation</vt:lpstr>
      <vt:lpstr>PowerPoint Presentation</vt:lpstr>
      <vt:lpstr>PowerPoint Presentation</vt:lpstr>
      <vt:lpstr>The Coaching Conversation</vt:lpstr>
      <vt:lpstr>The Coaching Conversation</vt:lpstr>
      <vt:lpstr>Before Next Time . . .</vt:lpstr>
      <vt:lpstr>What did you learn?</vt:lpstr>
      <vt:lpstr>Leaders that Coach: Coach Training for Leaders, Managers, and Supervisors</vt:lpstr>
      <vt:lpstr>Day 2 Agenda</vt:lpstr>
      <vt:lpstr>How did you do ?            Coaching Conversation</vt:lpstr>
      <vt:lpstr>A Model of Coaching</vt:lpstr>
      <vt:lpstr>The DISC Behavioral Style Indicator</vt:lpstr>
      <vt:lpstr>D / Dominance</vt:lpstr>
      <vt:lpstr>I / Influence</vt:lpstr>
      <vt:lpstr>S / Steadiness</vt:lpstr>
      <vt:lpstr>C / Conscientious</vt:lpstr>
      <vt:lpstr>DISC Exercise</vt:lpstr>
      <vt:lpstr>DISC Exercise</vt:lpstr>
      <vt:lpstr>Developing Others</vt:lpstr>
      <vt:lpstr>Developing Others</vt:lpstr>
      <vt:lpstr>The Ten Pillars</vt:lpstr>
      <vt:lpstr>Coaching Skills Exercises</vt:lpstr>
      <vt:lpstr>Coaching Skills Exercise #1</vt:lpstr>
      <vt:lpstr>Exercise #2 The Ten Pillars + the Coaching Conversation</vt:lpstr>
      <vt:lpstr>Providing Honest Feedback</vt:lpstr>
      <vt:lpstr>Honest Feedback:  How to do it</vt:lpstr>
      <vt:lpstr>Coaching Practice</vt:lpstr>
      <vt:lpstr>Coaching Scenario:  Honest Feedback</vt:lpstr>
      <vt:lpstr>Coaching Scenario:  Honest Feedback</vt:lpstr>
      <vt:lpstr>Designing the Alliance</vt:lpstr>
      <vt:lpstr>Tuning in to the Worldview of Others</vt:lpstr>
      <vt:lpstr>Generating Awareness</vt:lpstr>
      <vt:lpstr>Confidentiality &amp; Ethics</vt:lpstr>
      <vt:lpstr>Developing Your Coaching Skills</vt:lpstr>
      <vt:lpstr>What did you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Hendricks</dc:creator>
  <cp:lastModifiedBy>Robin Hendricks</cp:lastModifiedBy>
  <cp:revision>1197</cp:revision>
  <cp:lastPrinted>2010-11-11T02:36:16Z</cp:lastPrinted>
  <dcterms:created xsi:type="dcterms:W3CDTF">2016-09-01T00:40:39Z</dcterms:created>
  <dcterms:modified xsi:type="dcterms:W3CDTF">2017-05-18T19:20:03Z</dcterms:modified>
</cp:coreProperties>
</file>